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69" r:id="rId2"/>
    <p:sldId id="1488" r:id="rId3"/>
    <p:sldId id="1489" r:id="rId4"/>
    <p:sldId id="1634" r:id="rId5"/>
    <p:sldId id="1492" r:id="rId6"/>
    <p:sldId id="1496" r:id="rId7"/>
    <p:sldId id="1618" r:id="rId8"/>
    <p:sldId id="376" r:id="rId9"/>
    <p:sldId id="377" r:id="rId10"/>
    <p:sldId id="396" r:id="rId11"/>
    <p:sldId id="397" r:id="rId12"/>
    <p:sldId id="1637" r:id="rId13"/>
    <p:sldId id="1638" r:id="rId14"/>
    <p:sldId id="1617" r:id="rId15"/>
    <p:sldId id="1630" r:id="rId16"/>
    <p:sldId id="1635" r:id="rId17"/>
    <p:sldId id="1636" r:id="rId18"/>
    <p:sldId id="160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4708C4"/>
    <a:srgbClr val="000099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9" autoAdjust="0"/>
    <p:restoredTop sz="95630" autoAdjust="0"/>
  </p:normalViewPr>
  <p:slideViewPr>
    <p:cSldViewPr>
      <p:cViewPr varScale="1">
        <p:scale>
          <a:sx n="61" d="100"/>
          <a:sy n="61" d="100"/>
        </p:scale>
        <p:origin x="76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5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9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6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3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27166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200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FFC769-2FF5-4255-956E-2C23E2C5F376}"/>
              </a:ext>
            </a:extLst>
          </p:cNvPr>
          <p:cNvSpPr txBox="1"/>
          <p:nvPr userDrawn="1"/>
        </p:nvSpPr>
        <p:spPr>
          <a:xfrm>
            <a:off x="1143000" y="26719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C7B003-50A9-471B-8DC3-F129A3E60B43}"/>
              </a:ext>
            </a:extLst>
          </p:cNvPr>
          <p:cNvCxnSpPr/>
          <p:nvPr userDrawn="1"/>
        </p:nvCxnSpPr>
        <p:spPr>
          <a:xfrm>
            <a:off x="0" y="666996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4000" dirty="0">
                <a:solidFill>
                  <a:srgbClr val="4708C4"/>
                </a:solidFill>
                <a:latin typeface="Preeti"/>
                <a:cs typeface="Kalimati" pitchFamily="2"/>
              </a:rPr>
              <a:t>कृषिगणना अधिकृत</a:t>
            </a:r>
            <a:r>
              <a:rPr lang="ne-NP" sz="4000" dirty="0">
                <a:solidFill>
                  <a:srgbClr val="4708C4"/>
                </a:solidFill>
                <a:latin typeface="Nirmala UI"/>
                <a:ea typeface="Nirmala UI"/>
                <a:cs typeface="Nirmala UI"/>
              </a:rPr>
              <a:t> </a:t>
            </a:r>
            <a:r>
              <a:rPr lang="ne-NP" sz="4000" dirty="0">
                <a:solidFill>
                  <a:srgbClr val="4708C4"/>
                </a:solidFill>
                <a:latin typeface="Preeti"/>
                <a:cs typeface="Kalimati" pitchFamily="2"/>
              </a:rPr>
              <a:t>तथा सहायक कृषिगणना अधिकृत तालिम</a:t>
            </a:r>
            <a:r>
              <a:rPr lang="en-US" sz="3600" dirty="0">
                <a:solidFill>
                  <a:srgbClr val="4708C4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rgbClr val="4708C4"/>
                </a:solidFill>
                <a:latin typeface="Preeti"/>
                <a:cs typeface="Kalimati" pitchFamily="2"/>
              </a:rPr>
            </a:br>
            <a:r>
              <a:rPr lang="ne-NP" altLang="en-US" sz="2800" dirty="0">
                <a:solidFill>
                  <a:srgbClr val="4708C4"/>
                </a:solidFill>
                <a:latin typeface="Preeti"/>
                <a:cs typeface="Kalimati" pitchFamily="2"/>
              </a:rPr>
              <a:t>२०७८ फागुन १८ देखि २४ सम्म</a:t>
            </a:r>
            <a:r>
              <a:rPr lang="ne-NP" sz="3600" dirty="0">
                <a:solidFill>
                  <a:srgbClr val="4708C4"/>
                </a:solidFill>
                <a:latin typeface="Preeti"/>
                <a:cs typeface="Kalimati" pitchFamily="2"/>
              </a:rPr>
              <a:t/>
            </a:r>
            <a:br>
              <a:rPr lang="ne-NP" sz="3600" dirty="0">
                <a:solidFill>
                  <a:srgbClr val="4708C4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1320800" y="5222066"/>
            <a:ext cx="9956800" cy="123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5400" dirty="0">
                <a:solidFill>
                  <a:srgbClr val="002060"/>
                </a:solidFill>
                <a:latin typeface="Preeti"/>
                <a:cs typeface="Kalimati" pitchFamily="2"/>
              </a:rPr>
              <a:t>कृषिगणना सम्बन्धी संक्षिप्त परिचय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7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1752601" y="1834016"/>
            <a:ext cx="8839200" cy="4642984"/>
          </a:xfrm>
          <a:noFill/>
        </p:spPr>
        <p:txBody>
          <a:bodyPr/>
          <a:lstStyle/>
          <a:p>
            <a:pPr marL="385785" lvl="3" indent="0" algn="ctr">
              <a:lnSpc>
                <a:spcPct val="90000"/>
              </a:lnSpc>
              <a:buNone/>
              <a:defRPr/>
            </a:pPr>
            <a:endParaRPr lang="en-US" sz="3038" b="1" kern="0" dirty="0">
              <a:solidFill>
                <a:srgbClr val="0033CC"/>
              </a:solidFill>
              <a:latin typeface="Preeti" pitchFamily="2" charset="0"/>
            </a:endParaRPr>
          </a:p>
          <a:p>
            <a:pPr marL="385785" lvl="3" indent="0">
              <a:lnSpc>
                <a:spcPct val="90000"/>
              </a:lnSpc>
              <a:buNone/>
              <a:defRPr/>
            </a:pPr>
            <a:endParaRPr lang="en-US" sz="2531" kern="0" dirty="0">
              <a:latin typeface="Preeti" pitchFamily="2" charset="0"/>
            </a:endParaRPr>
          </a:p>
        </p:txBody>
      </p:sp>
      <p:pic>
        <p:nvPicPr>
          <p:cNvPr id="13316" name="Picture 3" descr="Silhouette Angry Boss with Female Stock Footage Video (100% Royalty-free)  13564775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1808217"/>
            <a:ext cx="1307306" cy="1314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Interview, Silhouette Vector Royalty Free Cliparts, Vectors, And Stock  Illustration. Image 55562846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669" y="4878872"/>
            <a:ext cx="1295400" cy="1314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>
          <a:xfrm>
            <a:off x="4724400" y="4859475"/>
            <a:ext cx="3429000" cy="94323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e-NP" sz="2363" b="1" dirty="0">
                <a:solidFill>
                  <a:schemeClr val="tx1"/>
                </a:solidFill>
                <a:latin typeface="Preeti" pitchFamily="2" charset="0"/>
              </a:rPr>
              <a:t> </a:t>
            </a:r>
            <a:r>
              <a:rPr lang="ne-NP" sz="2025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गणक</a:t>
            </a:r>
            <a:r>
              <a:rPr lang="en-US" sz="2025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en-US" sz="2025" b="1" dirty="0">
                <a:solidFill>
                  <a:schemeClr val="tx1"/>
                </a:solidFill>
                <a:latin typeface="Preeti"/>
                <a:cs typeface="Kalimati" panose="00000400000000000000" pitchFamily="2"/>
              </a:rPr>
              <a:t>– </a:t>
            </a:r>
            <a:r>
              <a:rPr lang="ne-NP" sz="2025" b="1" dirty="0">
                <a:solidFill>
                  <a:schemeClr val="tx1"/>
                </a:solidFill>
                <a:latin typeface="Preeti"/>
                <a:cs typeface="Kalimati" panose="00000400000000000000" pitchFamily="2"/>
              </a:rPr>
              <a:t>६०००</a:t>
            </a:r>
            <a:r>
              <a:rPr lang="en-US" sz="2025" b="1" dirty="0">
                <a:cs typeface="Kalimati" panose="00000400000000000000" pitchFamily="2"/>
              </a:rPr>
              <a:t> </a:t>
            </a:r>
            <a:endParaRPr lang="en-US" sz="2363" b="1" dirty="0">
              <a:cs typeface="Kalimati" panose="00000400000000000000" pitchFamily="2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667250" y="3464373"/>
            <a:ext cx="3429000" cy="943239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e-NP" sz="2025" b="1" dirty="0">
                <a:solidFill>
                  <a:schemeClr val="tx1"/>
                </a:solidFill>
                <a:latin typeface="Preeti"/>
                <a:cs typeface="Kalimati" panose="00000400000000000000" pitchFamily="2"/>
              </a:rPr>
              <a:t>सुपरिवेक्षक </a:t>
            </a:r>
            <a:r>
              <a:rPr lang="en-US" sz="2025" b="1" dirty="0">
                <a:solidFill>
                  <a:schemeClr val="tx1"/>
                </a:solidFill>
                <a:latin typeface="Preeti"/>
                <a:cs typeface="Kalimati" panose="00000400000000000000" pitchFamily="2"/>
              </a:rPr>
              <a:t>– </a:t>
            </a:r>
            <a:r>
              <a:rPr lang="ne-NP" sz="2025" b="1" dirty="0">
                <a:solidFill>
                  <a:schemeClr val="tx1"/>
                </a:solidFill>
                <a:latin typeface="Preeti"/>
                <a:cs typeface="Kalimati" panose="00000400000000000000" pitchFamily="2"/>
              </a:rPr>
              <a:t>१५००</a:t>
            </a:r>
            <a:r>
              <a:rPr lang="en-US" sz="2025" b="1" dirty="0">
                <a:cs typeface="Kalimati" panose="00000400000000000000" pitchFamily="2"/>
              </a:rPr>
              <a:t> </a:t>
            </a:r>
          </a:p>
        </p:txBody>
      </p:sp>
      <p:sp>
        <p:nvSpPr>
          <p:cNvPr id="9" name="Left Arrow 8"/>
          <p:cNvSpPr/>
          <p:nvPr/>
        </p:nvSpPr>
        <p:spPr>
          <a:xfrm>
            <a:off x="4617244" y="2095652"/>
            <a:ext cx="3429000" cy="943239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e-NP" sz="2025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कृषिगणना अधिकृत</a:t>
            </a:r>
            <a:r>
              <a:rPr lang="en-US" sz="2025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en-US" sz="2025" b="1" dirty="0">
                <a:solidFill>
                  <a:schemeClr val="tx1"/>
                </a:solidFill>
                <a:latin typeface="Preeti"/>
                <a:cs typeface="Kalimati" panose="00000400000000000000" pitchFamily="2"/>
              </a:rPr>
              <a:t>– </a:t>
            </a:r>
            <a:r>
              <a:rPr lang="ne-NP" sz="2025" b="1" dirty="0">
                <a:solidFill>
                  <a:schemeClr val="tx1"/>
                </a:solidFill>
                <a:latin typeface="Preeti"/>
                <a:cs typeface="Kalimati" panose="00000400000000000000" pitchFamily="2"/>
              </a:rPr>
              <a:t>७७</a:t>
            </a:r>
            <a:endParaRPr lang="en-US" sz="2025" b="1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3321" name="Picture 9" descr="Man standing reading silhouette concept learing Vector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1" b="9064"/>
          <a:stretch>
            <a:fillRect/>
          </a:stretch>
        </p:blipFill>
        <p:spPr bwMode="auto">
          <a:xfrm>
            <a:off x="3045787" y="3382650"/>
            <a:ext cx="1307306" cy="147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1B16BE80-2BC2-471B-9548-7DC360CED156}"/>
              </a:ext>
            </a:extLst>
          </p:cNvPr>
          <p:cNvSpPr txBox="1">
            <a:spLocks/>
          </p:cNvSpPr>
          <p:nvPr/>
        </p:nvSpPr>
        <p:spPr>
          <a:xfrm>
            <a:off x="1295400" y="783698"/>
            <a:ext cx="9525000" cy="664102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70C0"/>
                </a:solidFill>
                <a:cs typeface="Kalimati" pitchFamily="2"/>
              </a:rPr>
              <a:t>राष्ट्रिय कृषिगणना २०७८ मा प्रस्तावित फिल्डस्तरको जनशक्ति</a:t>
            </a:r>
          </a:p>
          <a:p>
            <a:pPr marL="0" indent="0" algn="ctr">
              <a:lnSpc>
                <a:spcPct val="150000"/>
              </a:lnSpc>
              <a:buNone/>
            </a:pPr>
            <a:endParaRPr lang="ne-NP" sz="2363" dirty="0">
              <a:solidFill>
                <a:srgbClr val="0070C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6C6D5252-6E2B-45F5-8FA5-0796B488F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10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75338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1653124" y="1789512"/>
            <a:ext cx="8657153" cy="4564856"/>
          </a:xfrm>
          <a:noFill/>
        </p:spPr>
        <p:txBody>
          <a:bodyPr/>
          <a:lstStyle/>
          <a:p>
            <a:pPr marL="385785" lvl="3" indent="0" algn="ctr">
              <a:lnSpc>
                <a:spcPct val="90000"/>
              </a:lnSpc>
              <a:buNone/>
              <a:defRPr/>
            </a:pPr>
            <a:endParaRPr lang="en-US" sz="3038" b="1" kern="0" dirty="0">
              <a:solidFill>
                <a:srgbClr val="0033CC"/>
              </a:solidFill>
              <a:latin typeface="Preeti" pitchFamily="2" charset="0"/>
            </a:endParaRPr>
          </a:p>
          <a:p>
            <a:pPr marL="385785" lvl="3" indent="0">
              <a:lnSpc>
                <a:spcPct val="90000"/>
              </a:lnSpc>
              <a:buNone/>
              <a:defRPr/>
            </a:pPr>
            <a:endParaRPr lang="en-US" sz="2531" kern="0" dirty="0">
              <a:latin typeface="Preeti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790010" y="5123384"/>
            <a:ext cx="4536281" cy="784919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e-NP" sz="2363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आ. ब २०७९/८० (अनुमानित)</a:t>
            </a:r>
            <a:endParaRPr lang="en-US" sz="2363" b="1" dirty="0"/>
          </a:p>
        </p:txBody>
      </p:sp>
      <p:sp>
        <p:nvSpPr>
          <p:cNvPr id="8" name="Left Arrow 7"/>
          <p:cNvSpPr/>
          <p:nvPr/>
        </p:nvSpPr>
        <p:spPr>
          <a:xfrm>
            <a:off x="4781550" y="3773215"/>
            <a:ext cx="3429000" cy="762177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e-NP" sz="2363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आ. ब २०७८/७९</a:t>
            </a:r>
            <a:endParaRPr lang="en-US" sz="2363" b="1" dirty="0">
              <a:solidFill>
                <a:schemeClr val="tx1"/>
              </a:solidFill>
              <a:latin typeface="Preeti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781550" y="2438400"/>
            <a:ext cx="3429000" cy="74682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e-NP" sz="2363" b="1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आ. ब २०७७/७८</a:t>
            </a:r>
            <a:endParaRPr lang="en-US" sz="2363" b="1" dirty="0">
              <a:solidFill>
                <a:schemeClr val="tx1"/>
              </a:solidFill>
              <a:latin typeface="Preeti" pitchFamily="2" charset="0"/>
            </a:endParaRPr>
          </a:p>
        </p:txBody>
      </p:sp>
      <p:pic>
        <p:nvPicPr>
          <p:cNvPr id="14343" name="Picture 6" descr="Dollar Money Icon with Bag Royalty Free Vector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5"/>
          <a:stretch>
            <a:fillRect/>
          </a:stretch>
        </p:blipFill>
        <p:spPr bwMode="auto">
          <a:xfrm>
            <a:off x="2438400" y="2014538"/>
            <a:ext cx="222885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95650" y="2657475"/>
            <a:ext cx="514350" cy="4500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3009901" y="2769938"/>
            <a:ext cx="1285875" cy="3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e-NP" sz="1688" b="1" dirty="0">
                <a:latin typeface="Preeti" pitchFamily="2" charset="0"/>
                <a:cs typeface="Kalimati" panose="00000400000000000000" pitchFamily="2"/>
              </a:rPr>
              <a:t>रू ५ करोड </a:t>
            </a:r>
            <a:endParaRPr lang="en-US" sz="1688" b="1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4346" name="Picture 11" descr="Dollar Money Icon with Bag Royalty Free Vector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5"/>
          <a:stretch>
            <a:fillRect/>
          </a:stretch>
        </p:blipFill>
        <p:spPr bwMode="auto">
          <a:xfrm>
            <a:off x="2431256" y="3457408"/>
            <a:ext cx="222885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3352800" y="4071941"/>
            <a:ext cx="685800" cy="46345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295651" y="4136232"/>
            <a:ext cx="742950" cy="321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49" name="TextBox 16"/>
          <p:cNvSpPr txBox="1">
            <a:spLocks noChangeArrowheads="1"/>
          </p:cNvSpPr>
          <p:nvPr/>
        </p:nvSpPr>
        <p:spPr bwMode="auto">
          <a:xfrm>
            <a:off x="2988469" y="4184401"/>
            <a:ext cx="1500188" cy="3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e-NP" sz="1688" b="1" dirty="0">
                <a:latin typeface="Preeti" pitchFamily="2" charset="0"/>
                <a:cs typeface="Kalimati" panose="00000400000000000000" pitchFamily="2"/>
              </a:rPr>
              <a:t>रू ७२ करोड </a:t>
            </a:r>
            <a:endParaRPr lang="en-US" sz="1688" b="1" dirty="0"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14350" name="Picture 17" descr="Dollar Money Icon with Bag Royalty Free Vector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5"/>
          <a:stretch>
            <a:fillRect/>
          </a:stretch>
        </p:blipFill>
        <p:spPr bwMode="auto">
          <a:xfrm>
            <a:off x="2431256" y="4907757"/>
            <a:ext cx="222885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3352801" y="5486400"/>
            <a:ext cx="742950" cy="450056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52" name="TextBox 19"/>
          <p:cNvSpPr txBox="1">
            <a:spLocks noChangeArrowheads="1"/>
          </p:cNvSpPr>
          <p:nvPr/>
        </p:nvSpPr>
        <p:spPr bwMode="auto">
          <a:xfrm>
            <a:off x="3009900" y="5598863"/>
            <a:ext cx="1435894" cy="3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e-NP" sz="1688" b="1" dirty="0">
                <a:latin typeface="Preeti" pitchFamily="2" charset="0"/>
                <a:cs typeface="Kalimati" panose="00000400000000000000" pitchFamily="2"/>
              </a:rPr>
              <a:t>रू १० करोड </a:t>
            </a:r>
            <a:endParaRPr lang="en-US" sz="1688" b="1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CFC34C2E-1610-48FB-A3F6-6AEA65C32077}"/>
              </a:ext>
            </a:extLst>
          </p:cNvPr>
          <p:cNvSpPr txBox="1">
            <a:spLocks/>
          </p:cNvSpPr>
          <p:nvPr/>
        </p:nvSpPr>
        <p:spPr>
          <a:xfrm>
            <a:off x="1371600" y="810586"/>
            <a:ext cx="9372600" cy="789614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70C0"/>
                </a:solidFill>
                <a:cs typeface="Kalimati" pitchFamily="2"/>
              </a:rPr>
              <a:t>राष्ट्रिय कृषिगणना २०७८ को अनुमानित लागत</a:t>
            </a:r>
            <a:endParaRPr lang="ne-NP" sz="2700" b="1" dirty="0">
              <a:solidFill>
                <a:srgbClr val="0070C0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sz="2363" dirty="0">
              <a:solidFill>
                <a:srgbClr val="0070C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20D15B0-F7E4-4218-8890-8FD88F85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54754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1676400"/>
            <a:ext cx="12115800" cy="4495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राष्ट्रिय कृषिगणना २०७८ को स्याम्पल डिजाइन सम्पन्न । 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>
                <a:latin typeface="Preeti" pitchFamily="2" charset="0"/>
                <a:cs typeface="Kalimati" panose="00000400000000000000" pitchFamily="2"/>
              </a:rPr>
              <a:t>कृषिगणनाको सामाग्री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(झोला, पेनरबलपेन, क्यालकुलेटर, क्याप, छाता, टिसर्ट आदि) खरिद । 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कृषिगणना सामाग्री तथा प्रश्नावली र पुस्तिकाहरु व्यवस्थापनको लागि स्टोर भवन सानेपा, ललितपुरमा स्थापना ।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प्रश्नावली तथा निर्देशिकार पुस्तिकाहरु छपाई भैरहेको ।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मुख्य प्रशिक्षक प्रशिक्षण </a:t>
            </a:r>
            <a:r>
              <a:rPr lang="en-US" sz="2400" dirty="0">
                <a:latin typeface="Times New Roman" panose="02020603050405020304" pitchFamily="18" charset="0"/>
                <a:cs typeface="Kalimati" panose="00000400000000000000" pitchFamily="2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Kalimati" panose="00000400000000000000" pitchFamily="2"/>
              </a:rPr>
              <a:t>MToT</a:t>
            </a:r>
            <a:r>
              <a:rPr lang="en-US" sz="2400" dirty="0">
                <a:latin typeface="Times New Roman" panose="02020603050405020304" pitchFamily="18" charset="0"/>
                <a:cs typeface="Kalimati" panose="00000400000000000000" pitchFamily="2"/>
              </a:rPr>
              <a:t>)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 को तालिम संपन्न भइसकेकोः </a:t>
            </a:r>
            <a:r>
              <a:rPr lang="ne-NP" sz="2400" b="1" dirty="0">
                <a:latin typeface="Preeti" pitchFamily="2" charset="0"/>
                <a:cs typeface="Kalimati" panose="00000400000000000000" pitchFamily="2"/>
              </a:rPr>
              <a:t>फागुन ६ देखि ११ सम्म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1676400" y="838200"/>
            <a:ext cx="8839200" cy="609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e-NP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कृषिगणना २०७८ को हाल सम्मको प्रगति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Kalimati" panose="00000400000000000000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07860-F4DC-4909-82CA-435D1A09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12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6039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12115800" cy="5410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कृषिगणना अधिकृत र सहायक कृषिगणना अधिकृतको तालिमः फागुन १८ देखि २४ सम्म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प्रशिक्षकको तालिमः चैत्र १५ देखि २१ सम्म (क्षेत्रीयस्तरमा - २ स्थानमा)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गणक तथा सुपरिवेक्षकको तालिमः चैत्र २५ देखि बैशाख ३ सम्म (जिल्लामा)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७ वटा प्रदेश र ७० जिल्ला कृषिगणना कार्यालय स्थापनाः चैत्र १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गणक तथा सुपरिवेक्षक नियुक्ती गरिसक्नुपर्नेः चैत्र २४ सम्म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तथ्याङ्क संकलन कार्यः २०७९ बैशाख ६ देखि जेठ १९ (४५ कार्यदिन)</a:t>
            </a:r>
          </a:p>
          <a:p>
            <a:pPr>
              <a:lnSpc>
                <a:spcPct val="170000"/>
              </a:lnSpc>
              <a:spcBef>
                <a:spcPct val="10000"/>
              </a:spcBef>
              <a:spcAft>
                <a:spcPts val="12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कार्यालय बन्द गरिसक्नुपर्नेः २०७९ जेठ मसान्त भित्र 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1676400" y="838200"/>
            <a:ext cx="8839200" cy="609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e-NP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कृषिगणना २०७८ को आगामी कार्ययोजना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Kalimati" panose="00000400000000000000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07860-F4DC-4909-82CA-435D1A09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13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89975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0"/>
            <a:ext cx="1196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ne-NP" sz="3200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सुपरिवेक्षक र गणकको भर्ना प्रकृया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371600"/>
            <a:ext cx="119634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अनलाइन माध्यमबाट आवेदन खुलाः फागुन १० देखि चैत ७ सम्म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चैत १ देखि ७ सम्म कृषि गणना कार्यालयमा कागजी आवेदन पनि दिन सकिने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करारमा भर्ना गरिने सुपरिवेक्षक र गणकको योग्यता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उमेरः- पुरुषः १८ देखी ४० वर्ष, महिलाः १८ देखि ४५ वर्ष,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शैक्षिक योग्यताः- </a:t>
            </a:r>
          </a:p>
          <a:p>
            <a:pPr marL="8001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सुपरिवेक्षकः स्नातक तह वा सो सरह उत्तिर्ण गरेको, 	 </a:t>
            </a:r>
          </a:p>
          <a:p>
            <a:pPr marL="8001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गणकः प्लस २ वा सो सरह उत्तिर्ण गरेको,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प्राथमिकताः- कृषि, पशु विज्ञान वा तथ्याङ्क विषय लिई अध्ययन गरेको, राष्ट्रियस्तरका गणना तथा सर्वेक्षणमा कार्य अनुभव भएको, सम्बन्धित स्थानीय निकायमा बसोवास भएको, स्थानीय भाषाको ज्ञान भएको ।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77190-A007-4A17-A260-A49B5E05831D}"/>
              </a:ext>
            </a:extLst>
          </p:cNvPr>
          <p:cNvSpPr txBox="1">
            <a:spLocks/>
          </p:cNvSpPr>
          <p:nvPr/>
        </p:nvSpPr>
        <p:spPr>
          <a:xfrm>
            <a:off x="11430000" y="6400800"/>
            <a:ext cx="685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mtClean="0">
                <a:latin typeface="Fontasy Himali" panose="04020500000000000000" pitchFamily="82" charset="0"/>
              </a:rPr>
              <a:pPr algn="r"/>
              <a:t>14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55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31838"/>
            <a:ext cx="11734800" cy="868362"/>
          </a:xfrm>
        </p:spPr>
        <p:txBody>
          <a:bodyPr>
            <a:normAutofit/>
          </a:bodyPr>
          <a:lstStyle/>
          <a:p>
            <a:r>
              <a:rPr lang="ne-NP" sz="3600" dirty="0">
                <a:solidFill>
                  <a:srgbClr val="0070C0"/>
                </a:solidFill>
                <a:latin typeface="Aakriti" panose="00000400000000000000" pitchFamily="2" charset="0"/>
                <a:cs typeface="Kalimati" panose="00000400000000000000" pitchFamily="2"/>
              </a:rPr>
              <a:t>राष्ट्रिय कृषिगणना २०७८ को लोगो र नारा</a:t>
            </a:r>
            <a:endParaRPr lang="en-US" sz="3600" dirty="0">
              <a:solidFill>
                <a:srgbClr val="0070C0"/>
              </a:solidFill>
              <a:latin typeface="Aakriti" panose="00000400000000000000" pitchFamily="2" charset="0"/>
              <a:cs typeface="Kalimati" panose="00000400000000000000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495800"/>
            <a:ext cx="12039600" cy="14983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1519"/>
              </a:spcAft>
              <a:buNone/>
            </a:pPr>
            <a:r>
              <a:rPr lang="ne-NP" dirty="0">
                <a:solidFill>
                  <a:srgbClr val="00B050"/>
                </a:solidFill>
                <a:latin typeface="Aakriti" panose="00000400000000000000" pitchFamily="2" charset="0"/>
                <a:cs typeface="Kalimati" panose="00000400000000000000" pitchFamily="2"/>
              </a:rPr>
              <a:t>कृषिगणनाको सार, कृषि योजनाको पूर्वाधार 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1519"/>
              </a:spcAft>
              <a:buNone/>
            </a:pPr>
            <a:r>
              <a:rPr lang="ne-NP" dirty="0">
                <a:solidFill>
                  <a:srgbClr val="00B050"/>
                </a:solidFill>
                <a:latin typeface="Aakriti" panose="00000400000000000000" pitchFamily="2" charset="0"/>
                <a:cs typeface="Kalimati" panose="00000400000000000000" pitchFamily="2"/>
              </a:rPr>
              <a:t>कृषि योजना र विकासको मूल आधार, पारौं कृषिगणना २०७८ साकार  </a:t>
            </a:r>
            <a:endParaRPr lang="en-US" dirty="0">
              <a:solidFill>
                <a:srgbClr val="0033CC"/>
              </a:solidFill>
              <a:latin typeface="Aakriti" panose="00000400000000000000" pitchFamily="2" charset="0"/>
              <a:cs typeface="Kalimati" panose="00000400000000000000" pitchFamily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1600"/>
            <a:ext cx="3048000" cy="2984428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DBDAB6-2AAF-4E1C-AC4E-4DD5CFA67AF8}"/>
              </a:ext>
            </a:extLst>
          </p:cNvPr>
          <p:cNvSpPr txBox="1">
            <a:spLocks/>
          </p:cNvSpPr>
          <p:nvPr/>
        </p:nvSpPr>
        <p:spPr>
          <a:xfrm>
            <a:off x="11430000" y="6400800"/>
            <a:ext cx="685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mtClean="0">
                <a:latin typeface="Fontasy Himali" panose="04020500000000000000" pitchFamily="82" charset="0"/>
              </a:rPr>
              <a:pPr algn="r"/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76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1838"/>
            <a:ext cx="12115799" cy="868362"/>
          </a:xfrm>
        </p:spPr>
        <p:txBody>
          <a:bodyPr>
            <a:normAutofit/>
          </a:bodyPr>
          <a:lstStyle/>
          <a:p>
            <a:r>
              <a:rPr lang="ne-NP" sz="3200" dirty="0">
                <a:solidFill>
                  <a:srgbClr val="0070C0"/>
                </a:solidFill>
                <a:cs typeface="Kalimati" panose="00000400000000000000" pitchFamily="2"/>
              </a:rPr>
              <a:t>कृषिगणनाको वेवपेज</a:t>
            </a:r>
            <a:r>
              <a:rPr lang="en-US" sz="3200" dirty="0">
                <a:solidFill>
                  <a:srgbClr val="0070C0"/>
                </a:solidFill>
                <a:cs typeface="Kalimati" panose="00000400000000000000" pitchFamily="2"/>
              </a:rPr>
              <a:t>: </a:t>
            </a:r>
            <a:r>
              <a:rPr lang="en-US" sz="3200" dirty="0" smtClean="0">
                <a:solidFill>
                  <a:srgbClr val="0070C0"/>
                </a:solidFill>
                <a:cs typeface="Kalimati" panose="00000400000000000000" pitchFamily="2"/>
              </a:rPr>
              <a:t>www.agricensusnepal.gov.np</a:t>
            </a:r>
            <a:endParaRPr lang="en-US" sz="3200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231"/>
          <a:stretch/>
        </p:blipFill>
        <p:spPr>
          <a:xfrm>
            <a:off x="2895600" y="1600199"/>
            <a:ext cx="6477000" cy="5257801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D7F6A9-5393-483F-88A2-CE28ED837552}"/>
              </a:ext>
            </a:extLst>
          </p:cNvPr>
          <p:cNvSpPr txBox="1">
            <a:spLocks/>
          </p:cNvSpPr>
          <p:nvPr/>
        </p:nvSpPr>
        <p:spPr>
          <a:xfrm>
            <a:off x="11430000" y="6400800"/>
            <a:ext cx="685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mtClean="0">
                <a:latin typeface="Fontasy Himali" panose="04020500000000000000" pitchFamily="82" charset="0"/>
              </a:rPr>
              <a:pPr algn="r"/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821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8038"/>
            <a:ext cx="12115800" cy="639762"/>
          </a:xfrm>
        </p:spPr>
        <p:txBody>
          <a:bodyPr>
            <a:noAutofit/>
          </a:bodyPr>
          <a:lstStyle/>
          <a:p>
            <a:r>
              <a:rPr lang="ne-NP" sz="3200" dirty="0">
                <a:solidFill>
                  <a:srgbClr val="0070C0"/>
                </a:solidFill>
                <a:cs typeface="Kalimati" panose="00000400000000000000" pitchFamily="2"/>
              </a:rPr>
              <a:t>कृषिगणना जनशक्ति व्यवस्थापन प्रणालीको</a:t>
            </a:r>
            <a:r>
              <a:rPr lang="en-US" sz="3200" dirty="0">
                <a:solidFill>
                  <a:srgbClr val="0070C0"/>
                </a:solidFill>
                <a:cs typeface="Kalimati" panose="00000400000000000000" pitchFamily="2"/>
              </a:rPr>
              <a:t> </a:t>
            </a:r>
            <a:r>
              <a:rPr lang="ne-NP" sz="3200" dirty="0">
                <a:solidFill>
                  <a:srgbClr val="0070C0"/>
                </a:solidFill>
                <a:cs typeface="Kalimati" panose="00000400000000000000" pitchFamily="2"/>
              </a:rPr>
              <a:t>लागि वेवसाइट</a:t>
            </a:r>
            <a:endParaRPr lang="en-US" sz="3200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7383812" cy="510540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BF6080-39D4-4AE0-8D5A-FD21F104439C}"/>
              </a:ext>
            </a:extLst>
          </p:cNvPr>
          <p:cNvSpPr txBox="1">
            <a:spLocks/>
          </p:cNvSpPr>
          <p:nvPr/>
        </p:nvSpPr>
        <p:spPr>
          <a:xfrm>
            <a:off x="11430000" y="6400800"/>
            <a:ext cx="685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mtClean="0">
                <a:latin typeface="Fontasy Himali" panose="04020500000000000000" pitchFamily="82" charset="0"/>
              </a:rPr>
              <a:pPr algn="r"/>
              <a:t>17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6F182-B965-4B93-8529-2932734AD48B}"/>
              </a:ext>
            </a:extLst>
          </p:cNvPr>
          <p:cNvSpPr txBox="1"/>
          <p:nvPr/>
        </p:nvSpPr>
        <p:spPr>
          <a:xfrm>
            <a:off x="7772400" y="3439632"/>
            <a:ext cx="4343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cs typeface="Kalimati" panose="00000400000000000000" pitchFamily="2"/>
              </a:rPr>
              <a:t>www.agricensus.cbs.gov.np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7582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8839200" cy="1447800"/>
          </a:xfrm>
          <a:custGeom>
            <a:avLst/>
            <a:gdLst>
              <a:gd name="T0" fmla="*/ 0 w 8229600"/>
              <a:gd name="T1" fmla="*/ 0 h 4525963"/>
              <a:gd name="T2" fmla="*/ 2147483647 w 8229600"/>
              <a:gd name="T3" fmla="*/ 0 h 4525963"/>
              <a:gd name="T4" fmla="*/ 2147483647 w 8229600"/>
              <a:gd name="T5" fmla="*/ 4525962 h 4525963"/>
              <a:gd name="T6" fmla="*/ 0 w 8229600"/>
              <a:gd name="T7" fmla="*/ 4525962 h 4525963"/>
              <a:gd name="T8" fmla="*/ 0 w 8229600"/>
              <a:gd name="T9" fmla="*/ 0 h 45259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29600"/>
              <a:gd name="T16" fmla="*/ 0 h 4525963"/>
              <a:gd name="T17" fmla="*/ 8229600 w 8229600"/>
              <a:gd name="T18" fmla="*/ 4525963 h 45259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29600" h="4525963">
                <a:moveTo>
                  <a:pt x="0" y="0"/>
                </a:moveTo>
                <a:lnTo>
                  <a:pt x="8229600" y="0"/>
                </a:lnTo>
                <a:lnTo>
                  <a:pt x="8229600" y="4525963"/>
                </a:lnTo>
                <a:lnTo>
                  <a:pt x="0" y="4525963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marL="0" indent="0" algn="ctr">
              <a:buNone/>
            </a:pPr>
            <a:r>
              <a:rPr lang="en-US" altLang="en-US" sz="7200" dirty="0" err="1">
                <a:solidFill>
                  <a:srgbClr val="0033CC"/>
                </a:solidFill>
                <a:latin typeface="Preeti" pitchFamily="2" charset="0"/>
                <a:cs typeface="Arial" panose="020B0604020202020204" pitchFamily="34" charset="0"/>
              </a:rPr>
              <a:t>wGojfb</a:t>
            </a:r>
            <a:r>
              <a:rPr lang="en-US" altLang="en-US" sz="7200" dirty="0">
                <a:solidFill>
                  <a:srgbClr val="0033CC"/>
                </a:solidFill>
                <a:latin typeface="Preeti" pitchFamily="2" charset="0"/>
                <a:cs typeface="Arial" panose="020B0604020202020204" pitchFamily="34" charset="0"/>
              </a:rPr>
              <a:t> Û</a:t>
            </a:r>
            <a:endParaRPr lang="en-US" altLang="en-US" sz="7200" dirty="0">
              <a:solidFill>
                <a:srgbClr val="0033CC"/>
              </a:solidFill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7DE6DD54-20BA-42E5-A121-68BAAB79509E}"/>
              </a:ext>
            </a:extLst>
          </p:cNvPr>
          <p:cNvSpPr txBox="1">
            <a:spLocks/>
          </p:cNvSpPr>
          <p:nvPr/>
        </p:nvSpPr>
        <p:spPr>
          <a:xfrm>
            <a:off x="11430000" y="6400800"/>
            <a:ext cx="685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mtClean="0">
                <a:latin typeface="Fontasy Himali" panose="04020500000000000000" pitchFamily="82" charset="0"/>
              </a:rPr>
              <a:pPr algn="r"/>
              <a:t>18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11963400" cy="449580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राष्ट्रिय कृषिगणना २०७८ को संक्षिप्त परिचय,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राष्ट्रिय कृषिगणना २०७८ को हाल सम्मको प्रगति तथा आगामी</a:t>
            </a:r>
            <a:r>
              <a:rPr lang="en-US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dirty="0">
                <a:latin typeface="Preeti" pitchFamily="2" charset="0"/>
                <a:cs typeface="Kalimati" panose="00000400000000000000" pitchFamily="2"/>
              </a:rPr>
              <a:t>कार्ययोजना,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गणक तथा सुपरिवेक्षकको लागि अनलाईन दरखास्त माग सम्बन्धमा, 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विविध ।</a:t>
            </a:r>
            <a:endParaRPr lang="en-US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DEC149-D99D-4BE0-AE6C-E15DE438024D}"/>
              </a:ext>
            </a:extLst>
          </p:cNvPr>
          <p:cNvSpPr txBox="1"/>
          <p:nvPr/>
        </p:nvSpPr>
        <p:spPr>
          <a:xfrm>
            <a:off x="152400" y="926804"/>
            <a:ext cx="11963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ne-NP" sz="3200" dirty="0">
                <a:solidFill>
                  <a:srgbClr val="002060"/>
                </a:solidFill>
                <a:latin typeface="Aakriti" panose="00000400000000000000" pitchFamily="2" charset="0"/>
                <a:cs typeface="Kalimati" panose="00000400000000000000" pitchFamily="2"/>
              </a:rPr>
              <a:t>प्रस्तुति तथा छलफलका विषयहरु</a:t>
            </a:r>
            <a:endParaRPr lang="en-US" sz="3200" dirty="0">
              <a:solidFill>
                <a:srgbClr val="002060"/>
              </a:solidFill>
              <a:latin typeface="Aakriti" panose="00000400000000000000" pitchFamily="2" charset="0"/>
              <a:cs typeface="Kalimati" panose="00000400000000000000" pitchFamily="2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1045031-F321-4BCF-AC0B-3EB5794D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2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12115800" cy="5410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indent="-5095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नेपालको पहिलो कृषिगणनाः २०१८ साल गरिएको थियो ।</a:t>
            </a:r>
          </a:p>
          <a:p>
            <a:pPr lvl="1" indent="-5095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प्रत्येक १०/१० वर्षमा कृषिगणना हुदै आएको छ ।  </a:t>
            </a:r>
          </a:p>
          <a:p>
            <a:pPr lvl="1" indent="-5095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सातौं राष्ट्रिय कृषिगणना २०७८ यहि चैत, वैशाख, जेठमा हुन गईरहेको छ । </a:t>
            </a:r>
          </a:p>
          <a:p>
            <a:pPr lvl="1" indent="-5095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यो गणना छनौट विधिमा आधारित रहनेछ । </a:t>
            </a:r>
          </a:p>
          <a:p>
            <a:pPr lvl="1" indent="-5095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यसमा ७५३ स्थानीय तहका १३,५७८ गणना क्षेत्रहरुबाट करिब ३,५०,००० कृषक परिवार को छनौट गरी गणना गरिने छ । </a:t>
            </a:r>
          </a:p>
          <a:p>
            <a:pPr lvl="1" indent="-5095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यो गणनाबाट ७५३ वटै स्थानीय तहहरुको छुट्टाछुट्टै तथ्याङ्क उपलब्ध हुन्छ । </a:t>
            </a:r>
          </a:p>
          <a:p>
            <a:pPr lvl="1" indent="-50958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छनोट विधिकालागि कृषक परिवारको सूची जनगणना २०७८ बाट प्राप्त भएको छ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।</a:t>
            </a:r>
          </a:p>
          <a:p>
            <a:pPr lvl="1" indent="-509588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sz="2400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यस चोटीको कृषिगणनामा घरपरिवारले गरेको कृषिकार्यका साथै संस्थागत कृषिकार्यको पनि गणना गरिन्छ। </a:t>
            </a:r>
            <a:endParaRPr lang="ne-NP" sz="2400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28600" y="731837"/>
            <a:ext cx="11734800" cy="71596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e-NP" sz="32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राष्ट्रिय कृषिगणना २०७८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:</a:t>
            </a:r>
            <a:r>
              <a:rPr lang="ne-NP" sz="32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 संक्षिप्त परिचय</a:t>
            </a:r>
            <a:endParaRPr lang="en-US" sz="32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D31968-CA3D-4923-9AD2-F2FE3FE5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3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12115800" cy="5410200"/>
          </a:xfrm>
        </p:spPr>
        <p:txBody>
          <a:bodyPr>
            <a:normAutofit fontScale="92500" lnSpcReduction="20000"/>
          </a:bodyPr>
          <a:lstStyle/>
          <a:p>
            <a:pPr lvl="1" indent="-509588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कृषिगणना कृषि तथ्याङ्कको आवश्यकता र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FAO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ne-NP" sz="3000" dirty="0">
                <a:latin typeface="Preeti" pitchFamily="2" charset="0"/>
              </a:rPr>
              <a:t>को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WCA 2020 </a:t>
            </a:r>
            <a:r>
              <a:rPr lang="ne-NP" dirty="0">
                <a:latin typeface="Preeti" pitchFamily="2" charset="0"/>
                <a:cs typeface="Kalimati" panose="00000400000000000000" pitchFamily="2"/>
              </a:rPr>
              <a:t>को गाईडलाइनमा आधारित हुनेछ । </a:t>
            </a:r>
          </a:p>
          <a:p>
            <a:pPr lvl="1" indent="-509588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कृषिगणनामा मूलतः कृषि बनोट र संरचनासम्बन्धी तथ्याङ्क संकलन गरिनेछ । </a:t>
            </a:r>
          </a:p>
          <a:p>
            <a:pPr lvl="1" indent="-509588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संघीय संरचना अनुसार तीनै तहका सरकारको कृषि सम्बन्धी योजना तर्जुमा एवं नीति निर्माण, अनुगमन तथा मूल्यांकन गर्न आवश्यक पर्ने तथ्याङ्क संकलन गर्नु यस गणनाको मुख्य उद्देश्य रहेको छ ।</a:t>
            </a:r>
          </a:p>
          <a:p>
            <a:pPr lvl="1" indent="-509588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कृषिगणनाबाट कृषिसँग सम्बन्धित राष्ट्रिय तथा दिगो विकास लक्ष्यका सुचकहरुका लागि आवश्यक आधार तथ्याङ्क प्राप्त हुनेछ । </a:t>
            </a:r>
          </a:p>
          <a:p>
            <a:pPr lvl="1" indent="-509588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कृषिसम्बन्धी अन्य सर्वेक्षणहरुका लागि स्याम्पिलङ्ग फ्रेम तयार हुनेछ।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96C29B7-F9A0-4BE4-95E9-53E721C3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31837"/>
            <a:ext cx="11734800" cy="56356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e-NP" sz="32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राष्ट्रिय कृषिगणना २०७८ को उद्देश्य र आधार</a:t>
            </a:r>
            <a:endParaRPr lang="en-US" sz="32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51119B4-76CB-4DA2-B375-1505C2DA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4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12039600" cy="525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45720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कृषि गणना प्रयोजनको लागि “कृषिचलन वा कृषक परिवार” भन्नाले एक परिवारको रेखदेखमा रहेको कृषि कार्यहरुलाई बुझिन्छ ।</a:t>
            </a:r>
          </a:p>
          <a:p>
            <a:pPr marL="514350" indent="-45720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राष्ट्रिय कृषिगणना २०७८ मा कृषि चलन भन्नालेः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हिमाल र पहाडका जिल्लामा कम्तीमा ४ आना र तराईका जिल्लामा कम्तीमा ८ धुर क्षेत्रफलमा बाली  लगाएको भएमा, वा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जुनसुकै उमेरका कम्तीमा १ वटा गाई/भैँसी जस्ता ठूला चौपाया पालेको भएमा, वा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कम्तीमा ५ वटा भेडा/बाख्रा जस्ता साना चौपाया पालेको भएमा, वा</a:t>
            </a:r>
          </a:p>
          <a:p>
            <a:pPr marL="914400" lvl="1" indent="-45720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माउ चल्ला गरी कम्तीमा २० वटा पाल्तु पन्छी (कुखुरा, हाँस, आदि) पालेको भएमा ।</a:t>
            </a:r>
            <a:endParaRPr lang="en-US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762000"/>
            <a:ext cx="11658600" cy="86836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e-NP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कृषिगणना २०७८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:</a:t>
            </a:r>
            <a:r>
              <a:rPr lang="ne-NP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कृषि चलन (कृषक परिवार)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Kalimati" panose="00000400000000000000" pitchFamily="2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374DE39-DC5A-4204-BB87-2F3373E5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5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1026072" y="1905000"/>
            <a:ext cx="10744200" cy="3886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10000"/>
              </a:spcBef>
              <a:buNone/>
              <a:defRPr/>
            </a:pPr>
            <a:endParaRPr lang="en-US" sz="2800" dirty="0">
              <a:latin typeface="Preeti" pitchFamily="2" charset="0"/>
              <a:cs typeface="Kalimati" panose="00000400000000000000" pitchFamily="2"/>
            </a:endParaRPr>
          </a:p>
          <a:p>
            <a:pPr>
              <a:spcBef>
                <a:spcPct val="10000"/>
              </a:spcBef>
              <a:spcAft>
                <a:spcPts val="1200"/>
              </a:spcAft>
              <a:buNone/>
              <a:defRPr/>
            </a:pPr>
            <a:r>
              <a:rPr lang="en-US" sz="2800" dirty="0">
                <a:latin typeface="Preeti" pitchFamily="2" charset="0"/>
                <a:cs typeface="Kalimati" panose="00000400000000000000" pitchFamily="2"/>
              </a:rPr>
              <a:t>	</a:t>
            </a:r>
            <a:r>
              <a:rPr lang="ne-NP" sz="2800" dirty="0">
                <a:latin typeface="Preeti" pitchFamily="2" charset="0"/>
                <a:cs typeface="Kalimati" panose="00000400000000000000" pitchFamily="2"/>
              </a:rPr>
              <a:t>लगत १ कृषक परिवार सूचिकरण फाराम</a:t>
            </a:r>
          </a:p>
          <a:p>
            <a:pPr>
              <a:spcBef>
                <a:spcPct val="10000"/>
              </a:spcBef>
              <a:spcAft>
                <a:spcPts val="1200"/>
              </a:spcAft>
              <a:buNone/>
              <a:defRPr/>
            </a:pPr>
            <a:r>
              <a:rPr lang="ne-NP" sz="2800" dirty="0">
                <a:latin typeface="Preeti" pitchFamily="2" charset="0"/>
                <a:cs typeface="Kalimati" panose="00000400000000000000" pitchFamily="2"/>
              </a:rPr>
              <a:t>	लगत २ कृषक परिवार प्रश्नावली </a:t>
            </a:r>
          </a:p>
          <a:p>
            <a:pPr>
              <a:spcBef>
                <a:spcPct val="10000"/>
              </a:spcBef>
              <a:spcAft>
                <a:spcPts val="1200"/>
              </a:spcAft>
              <a:buNone/>
              <a:defRPr/>
            </a:pPr>
            <a:r>
              <a:rPr lang="ne-NP" sz="2800" dirty="0">
                <a:latin typeface="Preeti" pitchFamily="2" charset="0"/>
                <a:cs typeface="Kalimati" panose="00000400000000000000" pitchFamily="2"/>
              </a:rPr>
              <a:t>	लगत ३ सामुदायिक प्रश्नावली</a:t>
            </a:r>
            <a:endParaRPr lang="en-US" sz="28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1676400" y="838200"/>
            <a:ext cx="8839200" cy="609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e-NP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राष्ट्रिय कृषिगणना २०७८ मा प्रयोग हुने प्रश्नावलीहरू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Kalimati" panose="00000400000000000000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07860-F4DC-4909-82CA-435D1A09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6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725757"/>
            <a:ext cx="5257800" cy="51322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0" indent="-914400" eaLnBrk="1" hangingPunct="1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१ परिचयात्मक विवरण </a:t>
            </a:r>
          </a:p>
          <a:p>
            <a:pPr marL="914400" indent="-914400" eaLnBrk="1" hangingPunct="1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२ सामान्य विवरण</a:t>
            </a:r>
          </a:p>
          <a:p>
            <a:pPr marL="914400" indent="-914400" eaLnBrk="1" hangingPunct="1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३ कृषक परिवार सम्बन्धी विवरण</a:t>
            </a:r>
          </a:p>
          <a:p>
            <a:pPr marL="914400" indent="-914400" eaLnBrk="1" hangingPunct="1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४ कृषि कामदार सम्बन्धी विवरण</a:t>
            </a:r>
          </a:p>
          <a:p>
            <a:pPr marL="914400" indent="-914400" eaLnBrk="1" hangingPunct="1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५ जग्गा र सिँचाइ सम्बन्धी विवरण  </a:t>
            </a:r>
          </a:p>
          <a:p>
            <a:pPr marL="914400" indent="-914400" eaLnBrk="1" hangingPunct="1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६ अस्थायी तथा स्थायी बालीहरुको क्षेत्रफल तथा उत्पादन </a:t>
            </a:r>
          </a:p>
        </p:txBody>
      </p:sp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76200" y="762000"/>
            <a:ext cx="12039600" cy="876246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ne-NP" sz="3200" b="1" dirty="0">
                <a:solidFill>
                  <a:srgbClr val="0070C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कृषक परिवार प्रश्नावलीमा समेटिएका विषय तथा क्षेत्रहरू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Kalimati" panose="00000400000000000000" pitchFamily="2"/>
            </a:endParaRPr>
          </a:p>
        </p:txBody>
      </p:sp>
      <p:sp useBgFill="1">
        <p:nvSpPr>
          <p:cNvPr id="4" name="Rectangle 5">
            <a:extLst>
              <a:ext uri="{FF2B5EF4-FFF2-40B4-BE49-F238E27FC236}">
                <a16:creationId xmlns:a16="http://schemas.microsoft.com/office/drawing/2014/main" id="{CC1A4B35-AC76-4F3B-A042-C263C103A897}"/>
              </a:ext>
            </a:extLst>
          </p:cNvPr>
          <p:cNvSpPr txBox="1">
            <a:spLocks noChangeArrowheads="1"/>
          </p:cNvSpPr>
          <p:nvPr/>
        </p:nvSpPr>
        <p:spPr>
          <a:xfrm>
            <a:off x="5943600" y="1737067"/>
            <a:ext cx="6248400" cy="4587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914400">
              <a:lnSpc>
                <a:spcPct val="160000"/>
              </a:lnSpc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७ पाल्तु पशुपन्छीको विवरण </a:t>
            </a:r>
          </a:p>
          <a:p>
            <a:pPr marL="914400" indent="-914400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८ गैर आवासीय भवन </a:t>
            </a:r>
          </a:p>
          <a:p>
            <a:pPr marL="914400" indent="-914400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९ कृषि औजार तथा कृषिका साधनहरु</a:t>
            </a:r>
          </a:p>
          <a:p>
            <a:pPr marL="914400" indent="-914400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१० कृषिचलनमा अन्य खेती तथा उत्पादन</a:t>
            </a:r>
          </a:p>
          <a:p>
            <a:pPr marL="914400" indent="-914400">
              <a:lnSpc>
                <a:spcPct val="160000"/>
              </a:lnSpc>
              <a:buFontTx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११ कृषि ऋण, वीमा र अनुदान</a:t>
            </a:r>
          </a:p>
          <a:p>
            <a:pPr marL="914400" lvl="1" indent="-914400">
              <a:lnSpc>
                <a:spcPct val="160000"/>
              </a:lnSpc>
              <a:buFont typeface="Arial" pitchFamily="34" charset="0"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१२ वातावरण सम्बन्धी विवरण </a:t>
            </a:r>
          </a:p>
          <a:p>
            <a:pPr marL="914400" lvl="1" indent="-914400">
              <a:lnSpc>
                <a:spcPct val="160000"/>
              </a:lnSpc>
              <a:buFont typeface="Arial" pitchFamily="34" charset="0"/>
              <a:buNone/>
              <a:defRPr/>
            </a:pPr>
            <a:r>
              <a:rPr lang="ne-NP" sz="2400" kern="0" dirty="0">
                <a:latin typeface="Preeti" pitchFamily="2" charset="0"/>
                <a:cs typeface="Kalimati" panose="00000400000000000000" pitchFamily="2"/>
              </a:rPr>
              <a:t>भाग १३ विविध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E154EF-F424-43F1-95E1-052B4300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7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227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AAEA415-CF7D-4D9F-8A1A-8C117CEE37DF}"/>
              </a:ext>
            </a:extLst>
          </p:cNvPr>
          <p:cNvGrpSpPr/>
          <p:nvPr/>
        </p:nvGrpSpPr>
        <p:grpSpPr>
          <a:xfrm>
            <a:off x="762000" y="1841567"/>
            <a:ext cx="10635972" cy="4892887"/>
            <a:chOff x="1807587" y="982387"/>
            <a:chExt cx="8534402" cy="50669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C240FD5-7168-40DF-A48A-63160F55190A}"/>
                </a:ext>
              </a:extLst>
            </p:cNvPr>
            <p:cNvGrpSpPr/>
            <p:nvPr/>
          </p:nvGrpSpPr>
          <p:grpSpPr>
            <a:xfrm>
              <a:off x="1807587" y="982387"/>
              <a:ext cx="8534402" cy="5066958"/>
              <a:chOff x="3211269" y="1663981"/>
              <a:chExt cx="5357075" cy="3786231"/>
            </a:xfrm>
            <a:solidFill>
              <a:schemeClr val="bg1">
                <a:lumMod val="85000"/>
              </a:schemeClr>
            </a:solidFill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CDE0404-35F8-4C6E-818D-D6CBB5BE7FD4}"/>
                  </a:ext>
                </a:extLst>
              </p:cNvPr>
              <p:cNvSpPr txBox="1"/>
              <p:nvPr/>
            </p:nvSpPr>
            <p:spPr>
              <a:xfrm>
                <a:off x="3415296" y="1663981"/>
                <a:ext cx="4805927" cy="357247"/>
              </a:xfrm>
              <a:prstGeom prst="rect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ne-NP" sz="2400" dirty="0">
                    <a:cs typeface="Kalimati" panose="00000400000000000000" pitchFamily="2"/>
                  </a:rPr>
                  <a:t>राष्ट्रिय योजना आयोग</a:t>
                </a:r>
                <a:endParaRPr lang="en-US" sz="2400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B10988D-ACDE-4FCD-9D69-D7D4CE2E7010}"/>
                  </a:ext>
                </a:extLst>
              </p:cNvPr>
              <p:cNvSpPr txBox="1"/>
              <p:nvPr/>
            </p:nvSpPr>
            <p:spPr>
              <a:xfrm>
                <a:off x="3415296" y="2455872"/>
                <a:ext cx="4805927" cy="357247"/>
              </a:xfrm>
              <a:prstGeom prst="rect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lvl="0" algn="ctr"/>
                <a:r>
                  <a:rPr lang="ne-NP" sz="2400" dirty="0">
                    <a:cs typeface="Kalimati" panose="00000400000000000000" pitchFamily="2"/>
                  </a:rPr>
                  <a:t>केन्द्रीय तथ्याङ्क विभाग</a:t>
                </a:r>
                <a:endParaRPr lang="en-US" sz="24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B1DDFE-8DF2-4558-B9C6-82BA985BC449}"/>
                  </a:ext>
                </a:extLst>
              </p:cNvPr>
              <p:cNvSpPr txBox="1"/>
              <p:nvPr/>
            </p:nvSpPr>
            <p:spPr>
              <a:xfrm>
                <a:off x="3211269" y="3202135"/>
                <a:ext cx="5357075" cy="357247"/>
              </a:xfrm>
              <a:prstGeom prst="rect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ne-NP" sz="2400" dirty="0">
                    <a:cs typeface="Kalimati" panose="00000400000000000000" pitchFamily="2"/>
                  </a:rPr>
                  <a:t>प्रदेश कृषिगणना कार्यालय (७)</a:t>
                </a:r>
                <a:r>
                  <a:rPr lang="ne-NP" sz="2400" dirty="0">
                    <a:latin typeface="Velvenda Cooler" panose="02000506000000020004" pitchFamily="2" charset="0"/>
                    <a:cs typeface="Kalimati" panose="00000400000000000000" pitchFamily="2"/>
                  </a:rPr>
                  <a:t> </a:t>
                </a:r>
                <a:r>
                  <a:rPr lang="ne-NP" sz="2400" dirty="0">
                    <a:cs typeface="Kalimati" panose="00000400000000000000" pitchFamily="2"/>
                  </a:rPr>
                  <a:t>+</a:t>
                </a:r>
                <a:r>
                  <a:rPr lang="ne-NP" sz="2400" dirty="0">
                    <a:latin typeface="Velvenda Cooler" panose="02000506000000020004" pitchFamily="2" charset="0"/>
                    <a:cs typeface="Kalimati" panose="00000400000000000000" pitchFamily="2"/>
                  </a:rPr>
                  <a:t> </a:t>
                </a:r>
                <a:r>
                  <a:rPr lang="ne-NP" sz="2400" dirty="0">
                    <a:cs typeface="Kalimati" panose="00000400000000000000" pitchFamily="2"/>
                  </a:rPr>
                  <a:t>जिल्ला कृषिगणना कार्यालय (७०)</a:t>
                </a:r>
                <a:endParaRPr lang="en-US" sz="2400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551AB26-C547-4C8A-B78D-0C6358C9D535}"/>
                  </a:ext>
                </a:extLst>
              </p:cNvPr>
              <p:cNvSpPr txBox="1"/>
              <p:nvPr/>
            </p:nvSpPr>
            <p:spPr>
              <a:xfrm>
                <a:off x="3415295" y="4531779"/>
                <a:ext cx="2683646" cy="357247"/>
              </a:xfrm>
              <a:prstGeom prst="rect">
                <a:avLst/>
              </a:prstGeom>
              <a:grpFill/>
              <a:ln w="38100">
                <a:solidFill>
                  <a:srgbClr val="00B0F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lvl="0" algn="ctr"/>
                <a:r>
                  <a:rPr lang="ne-NP" sz="2400" dirty="0">
                    <a:cs typeface="Kalimati" panose="00000400000000000000" pitchFamily="2"/>
                  </a:rPr>
                  <a:t>सुपरिवेक्षक</a:t>
                </a:r>
                <a:endParaRPr lang="en-US" sz="2400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839F97C-1905-4E1C-940B-72CE08699C24}"/>
                  </a:ext>
                </a:extLst>
              </p:cNvPr>
              <p:cNvSpPr txBox="1"/>
              <p:nvPr/>
            </p:nvSpPr>
            <p:spPr>
              <a:xfrm>
                <a:off x="5957494" y="5092965"/>
                <a:ext cx="2255482" cy="357247"/>
              </a:xfrm>
              <a:prstGeom prst="rect">
                <a:avLst/>
              </a:prstGeom>
              <a:grpFill/>
              <a:ln w="38100">
                <a:solidFill>
                  <a:srgbClr val="00B0F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lvl="0" algn="ctr"/>
                <a:r>
                  <a:rPr lang="ne-NP" sz="2400" dirty="0">
                    <a:cs typeface="Kalimati" panose="00000400000000000000" pitchFamily="2"/>
                  </a:rPr>
                  <a:t>गणक</a:t>
                </a:r>
                <a:endParaRPr lang="en-US" sz="2400" dirty="0"/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F3311D79-20EF-4EED-B572-E167B49C9D46}"/>
                  </a:ext>
                </a:extLst>
              </p:cNvPr>
              <p:cNvCxnSpPr/>
              <p:nvPr/>
            </p:nvCxnSpPr>
            <p:spPr>
              <a:xfrm>
                <a:off x="5635267" y="2077812"/>
                <a:ext cx="0" cy="365760"/>
              </a:xfrm>
              <a:prstGeom prst="straightConnector1">
                <a:avLst/>
              </a:prstGeom>
              <a:grpFill/>
              <a:ln w="5715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2AC2BAF-4C93-4E22-9019-FC538463DEC3}"/>
                  </a:ext>
                </a:extLst>
              </p:cNvPr>
              <p:cNvCxnSpPr/>
              <p:nvPr/>
            </p:nvCxnSpPr>
            <p:spPr>
              <a:xfrm>
                <a:off x="5636322" y="2806983"/>
                <a:ext cx="0" cy="365760"/>
              </a:xfrm>
              <a:prstGeom prst="straightConnector1">
                <a:avLst/>
              </a:prstGeom>
              <a:grpFill/>
              <a:ln w="5715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8ECF7A32-09C3-4F83-8BF1-EA4072FE1669}"/>
                  </a:ext>
                </a:extLst>
              </p:cNvPr>
              <p:cNvCxnSpPr/>
              <p:nvPr/>
            </p:nvCxnSpPr>
            <p:spPr>
              <a:xfrm flipH="1">
                <a:off x="5663966" y="3553246"/>
                <a:ext cx="4656" cy="953257"/>
              </a:xfrm>
              <a:prstGeom prst="straightConnector1">
                <a:avLst/>
              </a:prstGeom>
              <a:grpFill/>
              <a:ln w="5715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A05142DE-E1BF-4FD4-A3CB-636D2B9D6CDB}"/>
                  </a:ext>
                </a:extLst>
              </p:cNvPr>
              <p:cNvCxnSpPr/>
              <p:nvPr/>
            </p:nvCxnSpPr>
            <p:spPr>
              <a:xfrm>
                <a:off x="6848183" y="4680078"/>
                <a:ext cx="0" cy="365760"/>
              </a:xfrm>
              <a:prstGeom prst="straightConnector1">
                <a:avLst/>
              </a:prstGeom>
              <a:grpFill/>
              <a:ln w="5715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486965B-7CD6-4D37-B5C3-DAD942CA41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8942" y="4680078"/>
                <a:ext cx="749241" cy="1"/>
              </a:xfrm>
              <a:prstGeom prst="line">
                <a:avLst/>
              </a:prstGeom>
              <a:grpFill/>
              <a:ln w="381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" name="Rectangle 2"/>
            <p:cNvSpPr/>
            <p:nvPr/>
          </p:nvSpPr>
          <p:spPr>
            <a:xfrm>
              <a:off x="2132626" y="3825034"/>
              <a:ext cx="7656363" cy="4678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solidFill>
                    <a:schemeClr val="tx1"/>
                  </a:solidFill>
                  <a:latin typeface="Arial" pitchFamily="34" charset="0"/>
                  <a:cs typeface="Kalimati" panose="00000400000000000000" pitchFamily="2"/>
                </a:rPr>
                <a:t>प्रदेश</a:t>
              </a:r>
              <a:r>
                <a:rPr lang="en-US" sz="2400" dirty="0">
                  <a:solidFill>
                    <a:schemeClr val="tx1"/>
                  </a:solidFill>
                  <a:latin typeface="Arial" pitchFamily="34" charset="0"/>
                  <a:cs typeface="Kalimati" panose="00000400000000000000" pitchFamily="2"/>
                </a:rPr>
                <a:t> / </a:t>
              </a:r>
              <a:r>
                <a:rPr lang="ne-NP" sz="2400" dirty="0">
                  <a:solidFill>
                    <a:schemeClr val="tx1"/>
                  </a:solidFill>
                  <a:latin typeface="Arial" pitchFamily="34" charset="0"/>
                  <a:cs typeface="Kalimati" panose="00000400000000000000" pitchFamily="2"/>
                </a:rPr>
                <a:t>जिल्ला</a:t>
              </a:r>
              <a:r>
                <a:rPr lang="ne-NP" sz="2400" dirty="0">
                  <a:solidFill>
                    <a:schemeClr val="tx1"/>
                  </a:solidFill>
                  <a:latin typeface="Annapurna" pitchFamily="2" charset="0"/>
                  <a:cs typeface="Kalimati" panose="00000400000000000000" pitchFamily="2"/>
                </a:rPr>
                <a:t> कृषिगणना अधिकृत</a:t>
              </a:r>
              <a:r>
                <a:rPr lang="en-US" sz="2400" dirty="0">
                  <a:solidFill>
                    <a:schemeClr val="tx1"/>
                  </a:solidFill>
                  <a:latin typeface="Arial" pitchFamily="34" charset="0"/>
                  <a:cs typeface="Kalimati" panose="00000400000000000000" pitchFamily="2"/>
                </a:rPr>
                <a:t> / </a:t>
              </a:r>
              <a:r>
                <a:rPr lang="ne-NP" sz="2400" dirty="0">
                  <a:solidFill>
                    <a:schemeClr val="tx1"/>
                  </a:solidFill>
                  <a:latin typeface="Annapurna" pitchFamily="2" charset="0"/>
                  <a:cs typeface="Kalimati" panose="00000400000000000000" pitchFamily="2"/>
                </a:rPr>
                <a:t>सहायक कृषिगणना अधिकृत </a:t>
              </a:r>
              <a:endParaRPr lang="en-US" sz="2400" dirty="0">
                <a:solidFill>
                  <a:schemeClr val="tx1"/>
                </a:solidFill>
                <a:cs typeface="Kalimati" panose="00000400000000000000" pitchFamily="2"/>
              </a:endParaRPr>
            </a:p>
          </p:txBody>
        </p:sp>
      </p:grpSp>
      <p:sp>
        <p:nvSpPr>
          <p:cNvPr id="18" name="Slide Number Placeholder 19">
            <a:extLst>
              <a:ext uri="{FF2B5EF4-FFF2-40B4-BE49-F238E27FC236}">
                <a16:creationId xmlns:a16="http://schemas.microsoft.com/office/drawing/2014/main" id="{114172CA-32D0-43D8-8EEC-1F05EB8E3133}"/>
              </a:ext>
            </a:extLst>
          </p:cNvPr>
          <p:cNvSpPr txBox="1">
            <a:spLocks/>
          </p:cNvSpPr>
          <p:nvPr/>
        </p:nvSpPr>
        <p:spPr>
          <a:xfrm>
            <a:off x="11397972" y="6431552"/>
            <a:ext cx="794028" cy="3214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 sz="1519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sz="1519" dirty="0">
              <a:latin typeface="Fontasy Himali" panose="04020500000000000000" pitchFamily="82" charset="0"/>
            </a:endParaRP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D4576957-B2BF-4011-B075-0CD9B4F5982F}"/>
              </a:ext>
            </a:extLst>
          </p:cNvPr>
          <p:cNvSpPr txBox="1">
            <a:spLocks/>
          </p:cNvSpPr>
          <p:nvPr/>
        </p:nvSpPr>
        <p:spPr>
          <a:xfrm>
            <a:off x="1484978" y="724786"/>
            <a:ext cx="9564022" cy="798696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70C0"/>
                </a:solidFill>
                <a:cs typeface="Kalimati" pitchFamily="2"/>
              </a:rPr>
              <a:t>राष्ट्रिय कृषिगणना २०७८ को संगठन संरचना (कार्यकारी)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ne-NP" sz="2363" dirty="0">
              <a:solidFill>
                <a:srgbClr val="0070C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0605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068EBDA-2F33-4922-ACD1-B7ECE3A67B11}"/>
              </a:ext>
            </a:extLst>
          </p:cNvPr>
          <p:cNvGrpSpPr/>
          <p:nvPr/>
        </p:nvGrpSpPr>
        <p:grpSpPr>
          <a:xfrm>
            <a:off x="152400" y="1752600"/>
            <a:ext cx="11963400" cy="4876800"/>
            <a:chOff x="1939261" y="2050072"/>
            <a:chExt cx="8316881" cy="4579328"/>
          </a:xfrm>
        </p:grpSpPr>
        <p:sp>
          <p:nvSpPr>
            <p:cNvPr id="38" name="Rectangle 37"/>
            <p:cNvSpPr/>
            <p:nvPr/>
          </p:nvSpPr>
          <p:spPr>
            <a:xfrm>
              <a:off x="1989186" y="2050073"/>
              <a:ext cx="3505200" cy="6669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राष्ट्रिय कृषिगणना निर्देशक समिति</a:t>
              </a:r>
            </a:p>
          </p:txBody>
        </p:sp>
        <p:sp>
          <p:nvSpPr>
            <p:cNvPr id="40" name="Rectangle 39"/>
            <p:cNvSpPr/>
            <p:nvPr/>
          </p:nvSpPr>
          <p:spPr>
            <a:xfrm rot="10800000" flipV="1">
              <a:off x="6153858" y="2050072"/>
              <a:ext cx="3683400" cy="6357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अध्यक्षः उपाध्यक्ष, रा.यो.आ.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62910" y="5273446"/>
              <a:ext cx="3531476" cy="59691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e-NP" sz="2400" dirty="0">
                  <a:cs typeface="Kalimati" pitchFamily="2"/>
                </a:rPr>
                <a:t>स्थानीय तह सहजिकरण समिति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66997" y="5273446"/>
              <a:ext cx="3886200" cy="59691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संयोजकः </a:t>
              </a:r>
              <a:r>
                <a:rPr lang="ne-NP" sz="2400" dirty="0">
                  <a:latin typeface="Arial" pitchFamily="34" charset="0"/>
                  <a:cs typeface="Kalimati" pitchFamily="2"/>
                </a:rPr>
                <a:t>उपमेयर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/</a:t>
              </a:r>
              <a:r>
                <a:rPr lang="ne-NP" sz="2400" dirty="0">
                  <a:latin typeface="Arial" pitchFamily="34" charset="0"/>
                  <a:cs typeface="Kalimati" pitchFamily="2"/>
                </a:rPr>
                <a:t>उपाध्यक्ष</a:t>
              </a:r>
              <a:r>
                <a:rPr lang="ne-NP" sz="2400" dirty="0">
                  <a:cs typeface="Kalimati" pitchFamily="2"/>
                </a:rPr>
                <a:t> </a:t>
              </a:r>
              <a:endParaRPr lang="ne-NP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65538" y="3671473"/>
              <a:ext cx="3505200" cy="59611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प्रादेशिक कृषिगणना समन्वय समिति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5632965" y="2268912"/>
              <a:ext cx="419100" cy="256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66997" y="3680808"/>
              <a:ext cx="4089145" cy="5976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संयोजकः प्रमुख सचिव, मु.म.</a:t>
              </a:r>
              <a:r>
                <a:rPr lang="en-US" sz="2400" dirty="0">
                  <a:cs typeface="Kalimati" pitchFamily="2"/>
                </a:rPr>
                <a:t> </a:t>
              </a:r>
              <a:r>
                <a:rPr lang="ne-NP" sz="2400" dirty="0">
                  <a:cs typeface="Kalimati" pitchFamily="2"/>
                </a:rPr>
                <a:t>तथा म.प. </a:t>
              </a:r>
              <a:endParaRPr lang="en-US" sz="2400" dirty="0">
                <a:cs typeface="Kalimati" pitchFamily="2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76299" y="4508146"/>
              <a:ext cx="3505200" cy="5724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जिल्ला कृषिगणना समन्वय समिति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66996" y="4547196"/>
              <a:ext cx="4089146" cy="53896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संयोजकः प्रमुख जिल्ला अधिकारी, जि.प्र.का</a:t>
              </a:r>
              <a:r>
                <a:rPr lang="ne-NP" sz="2400" dirty="0"/>
                <a:t>.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39261" y="6063217"/>
              <a:ext cx="3531476" cy="56618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वडास्तरीय सहजिकरण समिति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38095" y="6075536"/>
              <a:ext cx="3915103" cy="5320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e-NP" sz="2400" dirty="0">
                  <a:cs typeface="Kalimati" pitchFamily="2"/>
                </a:rPr>
                <a:t>संयोजकः वडा अध्यक्ष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76300" y="2909909"/>
              <a:ext cx="3518087" cy="561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राष्ट्रिय कृषिगणना प्राविधिक समिति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66996" y="2909910"/>
              <a:ext cx="3683400" cy="5833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e-NP" sz="2400" dirty="0">
                  <a:cs typeface="Kalimati" pitchFamily="2"/>
                </a:rPr>
                <a:t>अध्यक्षः महानिर्देशक, के.त.वि</a:t>
              </a:r>
              <a:r>
                <a:rPr lang="ne-NP" sz="2400" dirty="0"/>
                <a:t>.</a:t>
              </a: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5638800" y="3043442"/>
              <a:ext cx="419100" cy="256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5609317" y="3875221"/>
              <a:ext cx="419100" cy="256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5638800" y="4707001"/>
              <a:ext cx="419100" cy="256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5589610" y="5471746"/>
              <a:ext cx="419100" cy="256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5588373" y="6213532"/>
              <a:ext cx="419100" cy="256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AADCB4A2-B8A4-48F9-BEB8-99733BB2A6CA}"/>
              </a:ext>
            </a:extLst>
          </p:cNvPr>
          <p:cNvSpPr txBox="1">
            <a:spLocks/>
          </p:cNvSpPr>
          <p:nvPr/>
        </p:nvSpPr>
        <p:spPr>
          <a:xfrm>
            <a:off x="0" y="762000"/>
            <a:ext cx="12192000" cy="664102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70C0"/>
                </a:solidFill>
                <a:cs typeface="Kalimati" pitchFamily="2"/>
              </a:rPr>
              <a:t>राष्ट्रिय कृषिगणना २०७८ को समन्वय संयन्त्र (सल्लाहकारी)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ne-NP" sz="2363" dirty="0">
              <a:solidFill>
                <a:srgbClr val="0070C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5D98040E-91B2-46A3-B864-784FB70C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24600"/>
            <a:ext cx="685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9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9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765</Words>
  <Application>Microsoft Office PowerPoint</Application>
  <PresentationFormat>Widescreen</PresentationFormat>
  <Paragraphs>130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Aakriti</vt:lpstr>
      <vt:lpstr>Annapurna</vt:lpstr>
      <vt:lpstr>Arial</vt:lpstr>
      <vt:lpstr>Calibri</vt:lpstr>
      <vt:lpstr>Fontasy Himali</vt:lpstr>
      <vt:lpstr>Ganesh</vt:lpstr>
      <vt:lpstr>Kalimati</vt:lpstr>
      <vt:lpstr>Mangal</vt:lpstr>
      <vt:lpstr>Nirmala UI</vt:lpstr>
      <vt:lpstr>Preeti</vt:lpstr>
      <vt:lpstr>Times New Roman</vt:lpstr>
      <vt:lpstr>Velvenda Cooler</vt:lpstr>
      <vt:lpstr>Wingdings</vt:lpstr>
      <vt:lpstr>Office Theme</vt:lpstr>
      <vt:lpstr>राष्ट्रिय कृषिगणना २०७८ कृषिगणना अधिकृत तथा सहायक कृषिगणना अधिकृत तालिम २०७८ फागुन १८ देखि २४ सम्म   </vt:lpstr>
      <vt:lpstr>PowerPoint Presentation</vt:lpstr>
      <vt:lpstr>राष्ट्रिय कृषिगणना २०७८: संक्षिप्त परिचय</vt:lpstr>
      <vt:lpstr>राष्ट्रिय कृषिगणना २०७८ को उद्देश्य र आधार</vt:lpstr>
      <vt:lpstr>राष्ट्रिय कृषिगणना २०७८: कृषि चलन (कृषक परिवार)</vt:lpstr>
      <vt:lpstr>राष्ट्रिय कृषिगणना २०७८ मा प्रयोग हुने प्रश्नावलीहरू</vt:lpstr>
      <vt:lpstr>कृषक परिवार प्रश्नावलीमा समेटिएका विषय तथा क्षेत्रहरू</vt:lpstr>
      <vt:lpstr>PowerPoint Presentation</vt:lpstr>
      <vt:lpstr>PowerPoint Presentation</vt:lpstr>
      <vt:lpstr>PowerPoint Presentation</vt:lpstr>
      <vt:lpstr>PowerPoint Presentation</vt:lpstr>
      <vt:lpstr>राष्ट्रिय कृषिगणना २०७८ को हाल सम्मको प्रगति</vt:lpstr>
      <vt:lpstr>राष्ट्रिय कृषिगणना २०७८ को आगामी कार्ययोजना</vt:lpstr>
      <vt:lpstr>PowerPoint Presentation</vt:lpstr>
      <vt:lpstr>राष्ट्रिय कृषिगणना २०७८ को लोगो र नारा</vt:lpstr>
      <vt:lpstr>कृषिगणनाको वेवपेज: www.agricensusnepal.gov.np</vt:lpstr>
      <vt:lpstr>कृषिगणना जनशक्ति व्यवस्थापन प्रणालीको लागि वेवसाइट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MS</cp:lastModifiedBy>
  <cp:revision>449</cp:revision>
  <dcterms:created xsi:type="dcterms:W3CDTF">2006-08-16T00:00:00Z</dcterms:created>
  <dcterms:modified xsi:type="dcterms:W3CDTF">2022-03-01T10:44:53Z</dcterms:modified>
</cp:coreProperties>
</file>