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69" r:id="rId2"/>
    <p:sldId id="536" r:id="rId3"/>
    <p:sldId id="541" r:id="rId4"/>
    <p:sldId id="542" r:id="rId5"/>
    <p:sldId id="555" r:id="rId6"/>
    <p:sldId id="543" r:id="rId7"/>
    <p:sldId id="544" r:id="rId8"/>
    <p:sldId id="545" r:id="rId9"/>
    <p:sldId id="546" r:id="rId10"/>
    <p:sldId id="395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272" r:id="rId19"/>
    <p:sldId id="539" r:id="rId20"/>
    <p:sldId id="54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CCFF"/>
    <a:srgbClr val="4708C4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9" autoAdjust="0"/>
    <p:restoredTop sz="95630" autoAdjust="0"/>
  </p:normalViewPr>
  <p:slideViewPr>
    <p:cSldViewPr>
      <p:cViewPr varScale="1">
        <p:scale>
          <a:sx n="61" d="100"/>
          <a:sy n="61" d="100"/>
        </p:scale>
        <p:origin x="76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/>
              <a:pPr/>
              <a:t>12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BA6E71-2ED7-4E78-9BD9-383B3C7F7960}"/>
              </a:ext>
            </a:extLst>
          </p:cNvPr>
          <p:cNvSpPr txBox="1"/>
          <p:nvPr/>
        </p:nvSpPr>
        <p:spPr>
          <a:xfrm>
            <a:off x="381000" y="5121787"/>
            <a:ext cx="1150620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dirty="0" smtClean="0">
                <a:solidFill>
                  <a:srgbClr val="002060"/>
                </a:solidFill>
                <a:latin typeface="Preeti"/>
                <a:cs typeface="Kalimati" pitchFamily="2"/>
              </a:rPr>
              <a:t>तथ्याङ्क </a:t>
            </a:r>
            <a:r>
              <a:rPr lang="ne-NP" sz="2800" dirty="0">
                <a:solidFill>
                  <a:srgbClr val="002060"/>
                </a:solidFill>
                <a:latin typeface="Preeti"/>
                <a:cs typeface="Kalimati" pitchFamily="2"/>
              </a:rPr>
              <a:t>सङ्कलन, गणना क्षेत्र, गणना विधि र सुपरिवेक्षक र गणकको काम कर्तव्य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पहिलो दिनको दोस्रो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7DBF46B2-E07C-4763-A678-BAA5B85CCBF2}"/>
              </a:ext>
            </a:extLst>
          </p:cNvPr>
          <p:cNvSpPr txBox="1">
            <a:spLocks/>
          </p:cNvSpPr>
          <p:nvPr/>
        </p:nvSpPr>
        <p:spPr>
          <a:xfrm>
            <a:off x="0" y="1066800"/>
            <a:ext cx="12192000" cy="2819400"/>
          </a:xfrm>
          <a:prstGeom prst="rect">
            <a:avLst/>
          </a:prstGeo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dirty="0">
                <a:latin typeface="Preeti" pitchFamily="2" charset="0"/>
                <a:cs typeface="Arial" pitchFamily="34" charset="0"/>
              </a:rPr>
              <a:t/>
            </a:r>
            <a:br>
              <a:rPr lang="ne-NP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कृषिगणना अधिकृत</a:t>
            </a:r>
            <a:r>
              <a:rPr lang="ne-NP" sz="3600" dirty="0">
                <a:solidFill>
                  <a:srgbClr val="4708C4"/>
                </a:solidFill>
                <a:latin typeface="Nirmala UI"/>
                <a:ea typeface="Nirmala UI"/>
                <a:cs typeface="Nirmala UI"/>
              </a:rPr>
              <a:t> </a:t>
            </a: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तथा सहायक कृषिगणना अधिकृत 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फागुन १८,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ललितपुर, काठमाडौँ</a:t>
            </a:r>
            <a: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819899-022C-46DB-830B-27974C13FC54}"/>
              </a:ext>
            </a:extLst>
          </p:cNvPr>
          <p:cNvGrpSpPr/>
          <p:nvPr/>
        </p:nvGrpSpPr>
        <p:grpSpPr>
          <a:xfrm>
            <a:off x="5715000" y="1600200"/>
            <a:ext cx="6477000" cy="4876800"/>
            <a:chOff x="1524000" y="1143000"/>
            <a:chExt cx="9144000" cy="5486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5" t="20073" r="50962" b="8278"/>
            <a:stretch/>
          </p:blipFill>
          <p:spPr bwMode="auto">
            <a:xfrm>
              <a:off x="1524000" y="1143000"/>
              <a:ext cx="281940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16667" r="33517" b="8132"/>
            <a:stretch/>
          </p:blipFill>
          <p:spPr bwMode="auto">
            <a:xfrm>
              <a:off x="4459792" y="1752600"/>
              <a:ext cx="2931608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4" t="18462" r="33517" b="7399"/>
            <a:stretch/>
          </p:blipFill>
          <p:spPr bwMode="auto">
            <a:xfrm>
              <a:off x="7491884" y="2332892"/>
              <a:ext cx="3176116" cy="4296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मुख्य प्रश्नावलीहरू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4C6A1-AD83-4CA5-8504-2B60162F293D}"/>
              </a:ext>
            </a:extLst>
          </p:cNvPr>
          <p:cNvSpPr txBox="1"/>
          <p:nvPr/>
        </p:nvSpPr>
        <p:spPr>
          <a:xfrm>
            <a:off x="-53161" y="2844631"/>
            <a:ext cx="576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१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कृषक परिवार लगत</a:t>
            </a:r>
          </a:p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२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कृषक परिवार प्रश्नावली</a:t>
            </a:r>
          </a:p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३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वडास्तरीय सामुदायिक </a:t>
            </a:r>
            <a:r>
              <a:rPr lang="ne-NP" sz="2400" dirty="0" smtClean="0">
                <a:cs typeface="Kalimati" panose="00000400000000000000" pitchFamily="2"/>
              </a:rPr>
              <a:t>प्रश्नावली</a:t>
            </a:r>
            <a:endParaRPr lang="en-US" sz="2400" dirty="0" smtClean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160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" y="1837623"/>
            <a:ext cx="12039600" cy="3877377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सुपरिवेक्षक तालिमा सक्रियताका साथ सहभागी भर्इ कृषिगणना सम्बन्धी सबै विषयमा जानकार हुनुपर्दछ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गणकले तयार पारेको कृषक परिवारको लगत</a:t>
            </a:r>
            <a:r>
              <a:rPr lang="en-US" sz="2400" dirty="0">
                <a:cs typeface="Kalimati" pitchFamily="2"/>
              </a:rPr>
              <a:t> (</a:t>
            </a:r>
            <a:r>
              <a:rPr lang="ne-NP" sz="2400" dirty="0">
                <a:cs typeface="Kalimati" pitchFamily="2"/>
              </a:rPr>
              <a:t>लगत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latin typeface="Preeti" pitchFamily="2" charset="0"/>
                <a:cs typeface="Kalimati" pitchFamily="2"/>
              </a:rPr>
              <a:t>१</a:t>
            </a:r>
            <a:r>
              <a:rPr lang="en-US" sz="2400" dirty="0">
                <a:cs typeface="Kalimati" pitchFamily="2"/>
              </a:rPr>
              <a:t>) </a:t>
            </a:r>
            <a:r>
              <a:rPr lang="ne-NP" sz="2400" dirty="0">
                <a:cs typeface="Kalimati" pitchFamily="2"/>
              </a:rPr>
              <a:t>का आधारमा कृषक परिवार प्रश्नावली भर्नका लागि कृषक परिवार (२० देखि ३० वटा) छनोट गर्नु पर्दछ, गरिदिनु पर्दछ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आफ्नो कार्यक्षेत्रको वडामा वडास्तरीय सामुदायिक प्रश्नावली वडाको वडा अध्यक्ष वा सदस्य वा वडा सचिवसँग भर्नुपर्दछ ।</a:t>
            </a:r>
            <a:endParaRPr lang="en-US" sz="2400" dirty="0"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latin typeface="Preeti" pitchFamily="2" charset="0"/>
                <a:cs typeface="Kalimati" pitchFamily="2"/>
              </a:rPr>
              <a:t>आफूलाई तोकिएको गणना क्षेत्र भित्र रहेका </a:t>
            </a:r>
            <a:r>
              <a:rPr lang="ne-NP" sz="2400" b="1" dirty="0">
                <a:latin typeface="Preeti" pitchFamily="2" charset="0"/>
                <a:cs typeface="Kalimati" pitchFamily="2"/>
              </a:rPr>
              <a:t>संस्थागत कृषि चलनहरुको लगत २ </a:t>
            </a:r>
            <a:r>
              <a:rPr lang="ne-NP" sz="2400" dirty="0">
                <a:latin typeface="Preeti" pitchFamily="2" charset="0"/>
                <a:cs typeface="Kalimati" pitchFamily="2"/>
              </a:rPr>
              <a:t>भर्नुपर्दछ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latin typeface="Preeti" pitchFamily="2" charset="0"/>
                <a:cs typeface="Kalimati" pitchFamily="2"/>
              </a:rPr>
              <a:t>संस्थागत कृषिचलनहरुको सूची कृषिगणना अधिकृतबाट प्राप्त हुनेछ ।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F60330B-50A5-4848-B174-6ACC0995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Fontasy Himali" panose="04020500000000000000" pitchFamily="82" charset="0"/>
              </a:rPr>
              <a:pPr/>
              <a:t>11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C0A2B5D-64CD-4E19-B5DD-CDCA0FF0E078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सुपरिवेक्षकको काम, कर्तव्य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82939-7EFA-4F67-8089-0BFE34BD957B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solidFill>
                  <a:prstClr val="black"/>
                </a:solidFill>
                <a:cs typeface="Kalimati" panose="00000400000000000000" pitchFamily="2"/>
              </a:rPr>
              <a:t>क्रमशः</a:t>
            </a:r>
            <a:endParaRPr lang="en-US" dirty="0">
              <a:solidFill>
                <a:prstClr val="black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3256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1570037"/>
            <a:ext cx="11811000" cy="4449763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आफ्नो अधीनमा रहेका फारामहरूको हिफाजत गर्नुपर्नेछ र अनधिकृत व्यक्तिहरूलाई भरिएका फारामहरू हेर्न दिनु हुँदैन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सम्बन्धित अधिकृत वा सुपरिवेक्षकले चाहेमा बाहेक अन्य कसैलाई पनि आफ्नो जिम्माको गणना कार्य गर्न दिनु हुँदैन ।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आफूलाई सुम्पिएको कृषिगणनाको कार्यमा मात्र सीमित राख्नुपर्छ ।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7F7D439-62FE-43A9-BF39-C2F019E4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12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F4A63AE-1F09-42C4-81B2-B3A209AD2744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सुपरिवेक्षकको काम, कर्तव्य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5800F-B9D4-48CA-BA39-8323C02C0340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4298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77474"/>
            <a:ext cx="11963400" cy="3861326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सुपरिवेक्षकले आफ्नो कार्यमा उच्च शुद्धता र कार्य कुशलता कायम गर्न प्रयत्न गर्नुपर्दछ । </a:t>
            </a:r>
          </a:p>
          <a:p>
            <a:pPr algn="just"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प्रत्येक सुपरिवेक्षकबाट विभागले पूर्ण र यथार्थ रूपमा सुपरिवेक्षण गरिने अपेक्षा गरेको छ ।</a:t>
            </a:r>
          </a:p>
          <a:p>
            <a:pPr algn="just"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समयको सदुपयोग गर्न र दोहोरोपन हटाउन गणना क्षेत्रको भ्रमणसम्बन्धी पूर्व योजना बनाउनु पर्दछ। </a:t>
            </a:r>
          </a:p>
          <a:p>
            <a:pPr algn="just">
              <a:lnSpc>
                <a:spcPct val="19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सुपरिवेक्षकले आफूलाई सुम्पिएको काम निर्दिष्ट समयमै पुरा गर्नुपर्दछ ।</a:t>
            </a:r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8114F68-C74B-41E8-B5A3-4200E2D6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DC792-40E7-4617-B64E-0E69CA56D007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BF35BA-7ED6-4EE8-AD69-DD9A677D522B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सुपरिवेक्षकको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1706346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11963400" cy="5257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सुपरिवेक्षण तथा गणना कार्य सम्पादन गर्न चाहिने सामग्रीहरू सँधै साथमा लिर्इ जानुपर्दछ ।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सुपरिवेक्षकले जिल्ला कृषिगणना अधिकृतलाई कार्यप्रगति, आइपरेका समस्याहरुका बारेमा लगातार जानकारी गरार्इ राख्नुपर्दछ ।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वडास्तरीय सामुदायिक प्रश्नावली लगायत भरिएका फारामहरू सुपरिवेक्षकले आफ्नो सुपरिवेक्षकलाई तोकिएको समयमा हस्तान्तरण गर्नुपर्दछ ।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कार्य सम्पन्न भएपछि हस्तान्तरण गरिनु पर्ने सामाग्रीहरु सबै जिल्ला कृषिगणना  कार्यालयमा समयमा नै बुझाउनु पर्दछ,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आदि ।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7830E6C-04B7-4019-8D31-0842762E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B4D527B-DF3C-43C4-8C21-F810C717E347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सुपरिवेक्षकको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259912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12606"/>
            <a:ext cx="11963400" cy="5181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गणक तालिमा सक्रियताका साथ सहभागी भर्इ कृषिगणना सम्बन्धी सबै विषयमा जानकार हुनुपर्दछ ।</a:t>
            </a:r>
            <a:endParaRPr lang="ne-NP" sz="2400" dirty="0">
              <a:solidFill>
                <a:schemeClr val="dk1"/>
              </a:solidFill>
              <a:cs typeface="Kalimati" pitchFamily="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आफूलाई तोकिएको गणना क्षेत्रको कृषक परिवार लगत सङ्कलन गरी छनोटमा परेका कृषक परिवारहरूको एकिन गरी अन्तर्वार्ता लिनुपर्दछ ।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आफ्नो अधीनमा रहेका फारामहरूको हिफाजत गर्नुपर्नेछ र अनधिकृत व्यक्तिहरूलाई भरिएका फारामहरू हेर्न दिनु हुँदैन ।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सम्बन्धित अधिकृत वा सुपरिवेक्षकले चाहेमा बाहेक अन्य कसैलाई पनि आफ्नो जिम्माको गणना कार्य गर्न दिनु हुँदैन ।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गणकले आफूलाई सुम्पिएको कृषिगणनाको कार्यमा मात्र सीमित राख्नुपर्छ ।</a:t>
            </a:r>
            <a:endParaRPr lang="en-US" sz="2400" dirty="0">
              <a:solidFill>
                <a:schemeClr val="dk1"/>
              </a:solidFill>
              <a:cs typeface="Kalimati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9D7C3B8-F710-4165-89E6-493C3042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AFF49-17BD-44ED-9469-5855C4CBAD21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33B40DF-DFF1-4AEC-9934-A6262248D8E9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384778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11963400" cy="3810000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उत्तरदाताको सुविधाजनक समयमा अन्तर्वार्ता लिनुपर्दछ।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गणकले आफ्नो कार्यमा उच्च शुद्धता र कार्य कुशलता कायम गर्न प्रयत्न गर्नुपर्छ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प्रत्येक गणकबाट विभागले पूर्ण र यथार्थ रूपमा लगत भरिने अपेक्षा गरेको 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समयको सदुपयोग गर्न र दोहोरोपन हटाउन गणना क्षेत्रको भ्रमणसम्बन्धी पूर्व योजना बनाउनु पर्दछ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गणकले आफूलाई सुम्पिएको काम निर्दिष्ट समयमै पूरा गर्नुपर्दछ ।</a:t>
            </a:r>
          </a:p>
          <a:p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2F38595-74F6-44F8-B9B0-F52C2C89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F36B165-95AC-4F38-84A7-3C861788DF51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गणकको काम, कर्तव्य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87C89-6579-457D-A0CE-C5C4BD3EAF35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12441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5521"/>
            <a:ext cx="11887200" cy="5410200"/>
          </a:xfrm>
          <a:noFill/>
          <a:ln>
            <a:noFill/>
          </a:ln>
          <a:effectLst/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गणना कार्य सम्पादन गर्न चाहिने सामग्रीहरू सँधै साथमा लिर्इ जानुपर्दछ ।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गणकले आफ्नो सुपरिवेक्षकलाई कार्यप्रगति, आइपरेका समस्याहरु लगातार जानकारी गरार्इ राख्नुपर्दछ ।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भरिएका फारामहरू गणकले आफ्नो सुपरिवेक्षकलाई तोकिएको समयमा हस्तान्तरण गर्नुपर्दछ ।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कार्य सम्पन्न भएपछि हस्तान्तरण गरिनु पर्ने सामाग्रीहरु सबै सुपरिवेक्षक मार्फत समयमा नै बुझाउनु पर्दछ ।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600" dirty="0">
                <a:solidFill>
                  <a:schemeClr val="dk1"/>
                </a:solidFill>
                <a:cs typeface="Kalimati" pitchFamily="2"/>
              </a:rPr>
              <a:t>आदि ।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94DDA33-C7AF-43D0-8CE4-5E8EAD74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D7BCBD4-0D9A-4912-8492-ABBB9B4B35D1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12192000" cy="8790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गणकको काम, कर्तव्य</a:t>
            </a:r>
          </a:p>
        </p:txBody>
      </p:sp>
    </p:spTree>
    <p:extLst>
      <p:ext uri="{BB962C8B-B14F-4D97-AF65-F5344CB8AC3E}">
        <p14:creationId xmlns:p14="http://schemas.microsoft.com/office/powerpoint/2010/main" val="4086126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18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32004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तथ्याङ्क संकलन,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गणना क्षेत्र,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गणना विधि,  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सुपरिवेक्षकको काम, कर्तव्य र</a:t>
            </a:r>
          </a:p>
          <a:p>
            <a:pPr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गणकको काम, कर्तव्य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सारांश तथा निष्कर्ष</a:t>
            </a:r>
          </a:p>
        </p:txBody>
      </p:sp>
    </p:spTree>
    <p:extLst>
      <p:ext uri="{BB962C8B-B14F-4D97-AF65-F5344CB8AC3E}">
        <p14:creationId xmlns:p14="http://schemas.microsoft.com/office/powerpoint/2010/main" val="106046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1828800"/>
            <a:ext cx="41147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तथ्याङ्क सङ्कलन, 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क्षेत्र, 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विधि</a:t>
            </a:r>
            <a:r>
              <a:rPr lang="en-US" sz="2400" dirty="0">
                <a:cs typeface="Kalimati" pitchFamily="2"/>
              </a:rPr>
              <a:t>,</a:t>
            </a:r>
            <a:r>
              <a:rPr lang="ne-NP" sz="2400" dirty="0">
                <a:cs typeface="Kalimati" pitchFamily="2"/>
              </a:rPr>
              <a:t>  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सुपरिवेक्षक र 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गणकको काम कर्तव्य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2060"/>
              </a:solidFill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e-NP" sz="2400" dirty="0">
              <a:cs typeface="Kalimati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4191000" y="1833861"/>
            <a:ext cx="30568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  <a:endParaRPr lang="en-US" sz="2400" dirty="0">
              <a:cs typeface="Kalimati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सुपरिवेक्षक </a:t>
            </a:r>
            <a:r>
              <a:rPr lang="ne-NP" sz="2400" dirty="0" smtClean="0">
                <a:cs typeface="Kalimati" pitchFamily="2"/>
              </a:rPr>
              <a:t>पुस्तिका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 smtClean="0">
                <a:cs typeface="Kalimati" pitchFamily="2"/>
              </a:rPr>
              <a:t>अधिकृत पुस्तिका</a:t>
            </a:r>
            <a:endParaRPr lang="ne-NP" sz="2400" dirty="0">
              <a:cs typeface="Kalimati" pitchFamily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5E8CE1-E8B8-4EA7-85E3-226B58DDF3C7}"/>
              </a:ext>
            </a:extLst>
          </p:cNvPr>
          <p:cNvGrpSpPr/>
          <p:nvPr/>
        </p:nvGrpSpPr>
        <p:grpSpPr>
          <a:xfrm>
            <a:off x="9448801" y="685800"/>
            <a:ext cx="2743200" cy="5860672"/>
            <a:chOff x="9448801" y="685800"/>
            <a:chExt cx="2743200" cy="58606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4A1E94-DBA6-4EFF-AF96-125DC8B1D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48801" y="3597918"/>
              <a:ext cx="2743199" cy="29485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A41527-2561-4042-B66A-23AF48BE5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8801" y="685800"/>
              <a:ext cx="2743200" cy="294855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860" y="3477071"/>
            <a:ext cx="2200274" cy="29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32766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16600" dirty="0">
                <a:cs typeface="Kalimati" pitchFamily="2"/>
              </a:rPr>
              <a:t>धन्यवाद !</a:t>
            </a:r>
            <a:r>
              <a:rPr lang="ne-NP" sz="16600" dirty="0">
                <a:solidFill>
                  <a:srgbClr val="002060"/>
                </a:solidFill>
                <a:latin typeface="Preeti"/>
                <a:cs typeface="Kalimati" pitchFamily="2"/>
              </a:rPr>
              <a:t> </a:t>
            </a:r>
            <a:endParaRPr lang="en-US" sz="166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09600" y="813116"/>
            <a:ext cx="11049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पेज ५ देखि १२ सम्म अध्ययन गर्नुहोस्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10363200" cy="609599"/>
          </a:xfrm>
        </p:spPr>
        <p:txBody>
          <a:bodyPr/>
          <a:lstStyle/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तथ्याङ्क सङ्कलन 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12834" y="1700048"/>
            <a:ext cx="11963400" cy="5157951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राष्ट्रिय कृषिगणना २०७८ को तथ्याङ्क सङ्कलन कार्यलाई दुई चरणमा विभाजन गरिएको छ । 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पहिलो चरणमा छानिएका गणना क्षेत्रहरूबाट सम्पूर्ण कृषक परिवारहरूको लगत संकलन गरिन्छ। 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दोस्रो चरणमा कृषक परिवार लगत (लगत १) बाट आवश्यक संख्यामा कृषक परिवार छनोट गरी छानिएका कृषक परिवारबाट कृषक परिवार प्रश्नावली (लगत २) भरिन्छ । </a:t>
            </a: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यसका अतिरिक्त, गणना क्षेत्रसँग सम्बन्धित वडामा वडास्तरीय सामुदायिक प्रश्नावली (लगत ३) </a:t>
            </a:r>
            <a:endParaRPr lang="ne-NP" sz="2400" dirty="0" smtClean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भरिन्छ ।</a:t>
            </a:r>
          </a:p>
          <a:p>
            <a:pPr marL="342900" lvl="1" indent="-342900" algn="just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400" dirty="0" smtClean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यसका साथै </a:t>
            </a:r>
            <a:r>
              <a:rPr lang="ne-NP" sz="2400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यस चोटीको कृषिगणनामा घरपरिवारले </a:t>
            </a:r>
            <a:r>
              <a:rPr lang="ne-NP" sz="2400" dirty="0" smtClean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संचालन गरेको </a:t>
            </a:r>
            <a:r>
              <a:rPr lang="ne-NP" sz="2400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कृषिकार्यका साथै संस्थागत कृषिकार्यको पनि गणना गरिन्छ। </a:t>
            </a:r>
            <a:r>
              <a:rPr lang="ne-NP" sz="2400" dirty="0" smtClean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।</a:t>
            </a:r>
            <a:endParaRPr lang="ne-NP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9052-1C36-463D-B1C2-369E2A7F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3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11963400" cy="5410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कृषिगणनामा गणकले कृषक परिवारको घर दैलोमा पुगी कृषकसँग अन्तर्वार्ता लिएर प्रश्नावली भर्नुपर्दछ ।</a:t>
            </a:r>
          </a:p>
          <a:p>
            <a:pPr>
              <a:lnSpc>
                <a:spcPct val="17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सन्दर्भ अवधि</a:t>
            </a:r>
          </a:p>
          <a:p>
            <a:pPr lvl="1"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राष्ट्रिय कृषिगणना २०७८ मा सन्दर्भ वर्ष र सन्दर्भ दिन गरी दुई किसिमका सन्दर्भ अवधि रहेका छन् । </a:t>
            </a:r>
          </a:p>
          <a:p>
            <a:pPr lvl="1"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सन्दर्भ वर्ष भन्नाले पुस १७, २०७७ देखि पुस १६, २०७८ सम्मको १२ महिनाको अवधिलाई बुझ्नुपर्दछ । </a:t>
            </a:r>
          </a:p>
          <a:p>
            <a:pPr lvl="1"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सन्दर्भ दिन भन्नाले गणना भएको दिनलाई बुझ्नुपर्दछ । 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en-US" sz="2400" dirty="0">
              <a:cs typeface="Kalimati" panose="00000400000000000000" pitchFamily="2"/>
            </a:endParaRP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E9FF643A-9207-4577-A014-617D74B74542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0363200" cy="6095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तथ्याङ्क सङ्कलन तथा सन्दर्भ अवधि 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04DD896-A3CC-4950-86FF-F4669D34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4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2683D-E202-41D9-ABB9-CFF9C58168CD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7549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198"/>
            <a:ext cx="11734800" cy="320040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लगत १ तथा लगत २ अन्तर्गत सङ्कलन गरिने विभिन्न विवरणहरूको सन्दर्भ समय साधारणतया १२ महिनाको अवधिलाई मानिएको भए तापनि केही खास कुरामा भने सन्दर्भ अवधि गणनाको दिनलाई मान्नुपर्दछ । </a:t>
            </a:r>
          </a:p>
          <a:p>
            <a:pPr>
              <a:lnSpc>
                <a:spcPct val="170000"/>
              </a:lnSpc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कुन विवरणका लागि कुन सन्दर्भ अवधि लिने भन्ने सूची “गणनाको सन्दर्भ अवधि” गणना पुस्तिकाको अनुसूची १ मा दिइएको छ ।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endParaRPr lang="ne-NP" sz="2400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70000"/>
              </a:lnSpc>
            </a:pP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en-US" sz="2400" dirty="0">
              <a:cs typeface="Kalimati" panose="00000400000000000000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797AA75-88CD-492A-887D-ED0520AE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5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D36A2-602F-4110-A3E0-AC15166E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044587"/>
            <a:ext cx="1143000" cy="1813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D7579B-D354-4C1C-A700-E2599AC8CD41}"/>
              </a:ext>
            </a:extLst>
          </p:cNvPr>
          <p:cNvSpPr txBox="1"/>
          <p:nvPr/>
        </p:nvSpPr>
        <p:spPr>
          <a:xfrm>
            <a:off x="1524000" y="5786735"/>
            <a:ext cx="1055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2400" b="1" dirty="0">
                <a:cs typeface="Kalimati" panose="00000400000000000000" pitchFamily="2"/>
              </a:rPr>
              <a:t>गणना पुस्तिकाको पृष्ठ ११० देखि ११२ सम्म अध्ययन गरौं । (२० मिनेट)</a:t>
            </a:r>
            <a:endParaRPr lang="en-US" sz="2400" b="1" dirty="0">
              <a:cs typeface="Kalimati" panose="00000400000000000000" pitchFamily="2"/>
            </a:endParaRPr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A36FD5F9-6E12-4DE0-9365-1D37D9A922AC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0363200" cy="6095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तथ्याङ्क सङ्कलन तथा सन्दर्भ अवधि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2AA83E-9423-417C-8DF9-A36D9A9EBBC8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6939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11734800" cy="50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latin typeface="Preeti"/>
                <a:ea typeface="MS Mincho"/>
                <a:cs typeface="Kalimati" panose="00000400000000000000" pitchFamily="2"/>
              </a:rPr>
              <a:t>कृषिगणनामा सन्दर्भ अवधिको अति नै महत्व हुन्छ । 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latin typeface="Preeti"/>
                <a:ea typeface="MS Mincho"/>
                <a:cs typeface="Kalimati" panose="00000400000000000000" pitchFamily="2"/>
              </a:rPr>
              <a:t>सन्दर्भ अवधिसम्बन्धी गल्तीहरूले तथ्याङ्कको आधारभूत प्रकृतिमै भिन्नता ल्याइदिन्छन् । 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400" dirty="0">
                <a:latin typeface="Preeti"/>
                <a:ea typeface="MS Mincho"/>
                <a:cs typeface="Kalimati" panose="00000400000000000000" pitchFamily="2"/>
              </a:rPr>
              <a:t>उदाहरणः </a:t>
            </a:r>
          </a:p>
          <a:p>
            <a:pPr lvl="1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000" dirty="0">
                <a:latin typeface="Preeti"/>
                <a:ea typeface="MS Mincho"/>
                <a:cs typeface="Kalimati" panose="00000400000000000000" pitchFamily="2"/>
              </a:rPr>
              <a:t>किरणले चलन गरेको एक कित्तामा दुई बाली लाग्ने गर्छ । </a:t>
            </a:r>
          </a:p>
          <a:p>
            <a:pPr lvl="1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000" dirty="0">
                <a:latin typeface="Preeti"/>
                <a:ea typeface="MS Mincho"/>
                <a:cs typeface="Kalimati" panose="00000400000000000000" pitchFamily="2"/>
              </a:rPr>
              <a:t>किरणले उक्त कित्तामा एक बाली (वर्षे बाली) आफैले खेती गरे र हिउँदमा सो कित्ता शान्तिलाई हिउँदे बाली लगाउन दिएका छन् । </a:t>
            </a:r>
          </a:p>
          <a:p>
            <a:pPr lvl="1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ne-NP" sz="2000" dirty="0">
                <a:latin typeface="Preeti"/>
                <a:ea typeface="MS Mincho"/>
                <a:cs typeface="Kalimati" panose="00000400000000000000" pitchFamily="2"/>
              </a:rPr>
              <a:t>कोभिड –१९ का कारण यस पटक कृषिगणना बैशाख जेठमा हुने भएको हुँदा उक्त जग्गा शान्तिको चलनअन्तर्गत लिनुपर्ने हुन्छ किनकि चलन गरेको जग्गाको लागि सन्दर्भ समय गणनाको दिन हो । यस्तो अवस्थामा किरणले पहिले लगाएको एक बालीको विवरण पनि शान्तिसँग नै लिनुपर्ने हुन्छ ।</a:t>
            </a:r>
            <a:endParaRPr lang="en-US" dirty="0">
              <a:cs typeface="Kalimati" panose="00000400000000000000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3B70C5C-2CA8-475C-9370-9B08B879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6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DF80C9AB-5645-4767-A89F-E06AE8A33A57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0363200" cy="6095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तथ्याङ्क सङ्कलन तथा सन्दर्भ अवधि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2115800" cy="60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गणना क्षेत्र</a:t>
            </a:r>
            <a:endParaRPr lang="en-US" sz="3200" b="1" dirty="0">
              <a:solidFill>
                <a:srgbClr val="002060"/>
              </a:solidFill>
              <a:latin typeface="Ganesh" pitchFamily="2" charset="0"/>
              <a:ea typeface="+mn-ea"/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658600" cy="2971799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sz="2400" dirty="0">
                <a:solidFill>
                  <a:srgbClr val="000000"/>
                </a:solidFill>
                <a:latin typeface="Preeti" pitchFamily="2" charset="0"/>
                <a:ea typeface="SimSun"/>
                <a:cs typeface="Kalimati" panose="00000400000000000000" pitchFamily="2"/>
              </a:rPr>
              <a:t>चारैतिर निश्चित सिमाना भएको र अनुमानित कृषक घरपरिवार संख्याको आधारमा बनाइएको सानो भौगोलिक एकाइलाई गणना क्षेत्र भनिन्छ । 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sz="2400" dirty="0">
                <a:solidFill>
                  <a:srgbClr val="000000"/>
                </a:solidFill>
                <a:latin typeface="Preeti" pitchFamily="2" charset="0"/>
                <a:ea typeface="SimSun"/>
                <a:cs typeface="Kalimati" panose="00000400000000000000" pitchFamily="2"/>
              </a:rPr>
              <a:t>ठूला घना बस्ती भएका वडाहरूलाई विभाजन गरी धेरै गणना क्षेत्र बनाइएको छ भने पातलो बस्ती भएका स्थानमा वडा वा वडाहरूलाई गणना क्षेत्र बनाइएको छ । </a:t>
            </a:r>
          </a:p>
          <a:p>
            <a:pPr marR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en-US" sz="2400" dirty="0">
              <a:latin typeface="Preeti" pitchFamily="2" charset="0"/>
              <a:ea typeface="SimSun"/>
              <a:cs typeface="Kalimati" panose="00000400000000000000" pitchFamily="2"/>
            </a:endParaRPr>
          </a:p>
          <a:p>
            <a:pPr>
              <a:lnSpc>
                <a:spcPct val="170000"/>
              </a:lnSpc>
            </a:pPr>
            <a:endParaRPr lang="en-US" sz="2400" dirty="0">
              <a:cs typeface="Kalimati" panose="00000400000000000000" pitchFamily="2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9392299-E9E7-4B53-82F8-DA17494AF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7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8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5563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गणना विधि</a:t>
            </a:r>
            <a:r>
              <a:rPr lang="ne-NP" sz="2800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/>
            </a:r>
            <a:br>
              <a:rPr lang="ne-NP" sz="2800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11963400" cy="5270205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विगतमा झैं यो कृषिगणना पनि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नमुना छनोट विधि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Kalimati" pitchFamily="2"/>
              </a:rPr>
              <a:t>(Sampling Method)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बाट गरिने छ ।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छनोट विधिका</a:t>
            </a:r>
            <a:r>
              <a:rPr lang="en-US" sz="2400" dirty="0">
                <a:solidFill>
                  <a:prstClr val="black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लागि कृषक परिवारको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सूची राष्ट्रिय जनगणना २०७८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बाट प्राप्त भएको छ ।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यस पटक प्रत्येक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स्थानीय तह अनुसारको कृषि तथ्याङ्क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 उपलब्ध हुनेछ । विगतका गणनाहरुमा जिल्लास्तरको मात्र विवरण उपलब्ध भएको थियो ।  </a:t>
            </a:r>
            <a:endParaRPr lang="en-US" sz="2400" dirty="0">
              <a:solidFill>
                <a:prstClr val="black"/>
              </a:solidFill>
              <a:cs typeface="Kalimati" pitchFamily="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७५३ पालिकाका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१३,५७८ गणना क्षेत्रहरु छनौटमा परेका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छन्।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अनुमानित </a:t>
            </a:r>
            <a:r>
              <a:rPr lang="ne-NP" sz="2400" b="1" dirty="0">
                <a:solidFill>
                  <a:prstClr val="black"/>
                </a:solidFill>
                <a:cs typeface="Kalimati" pitchFamily="2"/>
              </a:rPr>
              <a:t>३ लाख ५० हजार कृषक परिवारबाट प्रत्यक्ष अन्तरवार्ता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विधिबाट तथ्याङ्क संकलन </a:t>
            </a:r>
            <a:r>
              <a:rPr lang="ne-NP" sz="2400" dirty="0" smtClean="0">
                <a:solidFill>
                  <a:prstClr val="black"/>
                </a:solidFill>
                <a:cs typeface="Kalimati" pitchFamily="2"/>
              </a:rPr>
              <a:t>गरिन्छ</a:t>
            </a:r>
            <a:r>
              <a:rPr lang="en-US" sz="2400" dirty="0" smtClean="0">
                <a:solidFill>
                  <a:prstClr val="black"/>
                </a:solidFill>
                <a:cs typeface="Kalimati" pitchFamily="2"/>
              </a:rPr>
              <a:t> </a:t>
            </a:r>
            <a:r>
              <a:rPr lang="ne-NP" sz="2400" dirty="0" smtClean="0">
                <a:solidFill>
                  <a:prstClr val="black"/>
                </a:solidFill>
                <a:cs typeface="Kalimati" pitchFamily="2"/>
              </a:rPr>
              <a:t>।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e-NP" sz="2400" dirty="0" smtClean="0">
                <a:solidFill>
                  <a:prstClr val="black"/>
                </a:solidFill>
                <a:cs typeface="Kalimati" pitchFamily="2"/>
              </a:rPr>
              <a:t>संस्थागत कृषिचलनको पूर्ण गणना पनि संगसंगै गरिन्छ । संस्थागत कृषिचलनको गणना सुपरिवेक्षकले गर्ने छ । स्थानीय </a:t>
            </a:r>
            <a:r>
              <a:rPr lang="ne-NP" sz="2400" dirty="0">
                <a:solidFill>
                  <a:prstClr val="black"/>
                </a:solidFill>
                <a:cs typeface="Kalimati" pitchFamily="2"/>
              </a:rPr>
              <a:t>तहमा रहेका संस्थागत कृषिचलनको संख्याको </a:t>
            </a:r>
            <a:r>
              <a:rPr lang="ne-NP" sz="2400" dirty="0" smtClean="0">
                <a:solidFill>
                  <a:prstClr val="black"/>
                </a:solidFill>
                <a:cs typeface="Kalimati" pitchFamily="2"/>
              </a:rPr>
              <a:t>आधारमा गणनाको लागि अवश्यक थप सुपरिवेक्षकको व्यवस्था हुनेछ । </a:t>
            </a:r>
            <a:endParaRPr lang="en-US" b="1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EBC3CCF-A358-4A60-B730-0CBBFD05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8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3E2C4-8BC4-4284-934A-A9288AEDD339}"/>
              </a:ext>
            </a:extLst>
          </p:cNvPr>
          <p:cNvSpPr txBox="1"/>
          <p:nvPr/>
        </p:nvSpPr>
        <p:spPr>
          <a:xfrm>
            <a:off x="10134600" y="642487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9601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10972800" cy="609600"/>
          </a:xfrm>
        </p:spPr>
        <p:txBody>
          <a:bodyPr/>
          <a:lstStyle/>
          <a:p>
            <a:r>
              <a:rPr lang="ne-NP" sz="3200" b="1" dirty="0">
                <a:solidFill>
                  <a:srgbClr val="002060"/>
                </a:solidFill>
                <a:latin typeface="Ganesh" pitchFamily="2" charset="0"/>
                <a:ea typeface="+mn-ea"/>
                <a:cs typeface="Kalimati" panose="00000400000000000000" pitchFamily="2"/>
              </a:rPr>
              <a:t>गणना विधि</a:t>
            </a:r>
            <a:endParaRPr lang="en-US" sz="3200" b="1" dirty="0">
              <a:solidFill>
                <a:srgbClr val="002060"/>
              </a:solidFill>
              <a:latin typeface="Ganesh" pitchFamily="2" charset="0"/>
              <a:ea typeface="+mn-ea"/>
              <a:cs typeface="Kalimati" panose="00000400000000000000" pitchFamily="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1125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3155182-6558-4687-85E5-F904D446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00801"/>
            <a:ext cx="15240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9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63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</TotalTime>
  <Words>1036</Words>
  <Application>Microsoft Office PowerPoint</Application>
  <PresentationFormat>Widescreen</PresentationFormat>
  <Paragraphs>135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SimSun</vt:lpstr>
      <vt:lpstr>Arial</vt:lpstr>
      <vt:lpstr>Calibri</vt:lpstr>
      <vt:lpstr>Fontasy Himali</vt:lpstr>
      <vt:lpstr>Ganesh</vt:lpstr>
      <vt:lpstr>Kalimati</vt:lpstr>
      <vt:lpstr>Kokila</vt:lpstr>
      <vt:lpstr>MS Mincho</vt:lpstr>
      <vt:lpstr>Nirmala UI</vt:lpstr>
      <vt:lpstr>Preeti</vt:lpstr>
      <vt:lpstr>Times New Roman</vt:lpstr>
      <vt:lpstr>Wingdings</vt:lpstr>
      <vt:lpstr>Office Theme</vt:lpstr>
      <vt:lpstr>PowerPoint Presentation</vt:lpstr>
      <vt:lpstr>PowerPoint Presentation</vt:lpstr>
      <vt:lpstr>तथ्याङ्क सङ्कलन </vt:lpstr>
      <vt:lpstr>PowerPoint Presentation</vt:lpstr>
      <vt:lpstr>PowerPoint Presentation</vt:lpstr>
      <vt:lpstr>PowerPoint Presentation</vt:lpstr>
      <vt:lpstr>गणना क्षेत्र</vt:lpstr>
      <vt:lpstr>गणना विधि </vt:lpstr>
      <vt:lpstr>गणना विधि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MS</cp:lastModifiedBy>
  <cp:revision>474</cp:revision>
  <dcterms:created xsi:type="dcterms:W3CDTF">2006-08-16T00:00:00Z</dcterms:created>
  <dcterms:modified xsi:type="dcterms:W3CDTF">2022-03-01T09:40:44Z</dcterms:modified>
</cp:coreProperties>
</file>