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16"/>
  </p:notesMasterIdLst>
  <p:sldIdLst>
    <p:sldId id="256" r:id="rId2"/>
    <p:sldId id="261" r:id="rId3"/>
    <p:sldId id="260" r:id="rId4"/>
    <p:sldId id="307" r:id="rId5"/>
    <p:sldId id="316" r:id="rId6"/>
    <p:sldId id="317" r:id="rId7"/>
    <p:sldId id="318" r:id="rId8"/>
    <p:sldId id="312" r:id="rId9"/>
    <p:sldId id="313" r:id="rId10"/>
    <p:sldId id="315" r:id="rId11"/>
    <p:sldId id="311" r:id="rId12"/>
    <p:sldId id="319" r:id="rId13"/>
    <p:sldId id="314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86"/>
    <a:srgbClr val="00823B"/>
    <a:srgbClr val="B3F1F7"/>
    <a:srgbClr val="FE6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5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AA3CA-3F01-41E3-B2C6-B9FA8E80C23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7FA57-A92D-48A5-80E0-89423E9A8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5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02075-6A0A-42AF-9A41-7CA19DB4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0243" y="6492874"/>
            <a:ext cx="4114800" cy="2823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B49F7-7C05-4371-B602-1F27E2E3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1663-9F45-4835-ADF6-9F3797F0B4E2}" type="slidenum">
              <a:rPr lang="en-US" smtClean="0"/>
              <a:pPr/>
              <a:t>‹#›</a:t>
            </a:fld>
            <a:r>
              <a:rPr lang="en-US" dirty="0"/>
              <a:t>/14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81B547-D703-4D26-A8EC-CBD161564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3115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2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CBA24-5A15-4E52-A80B-F789E3BD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1663-9F45-4835-ADF6-9F3797F0B4E2}" type="slidenum">
              <a:rPr lang="en-US" smtClean="0"/>
              <a:pPr/>
              <a:t>‹#›</a:t>
            </a:fld>
            <a:r>
              <a:rPr lang="en-US" dirty="0"/>
              <a:t>/14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AFF86A-7602-4016-8E50-8517710EAA06}"/>
              </a:ext>
            </a:extLst>
          </p:cNvPr>
          <p:cNvSpPr/>
          <p:nvPr userDrawn="1"/>
        </p:nvSpPr>
        <p:spPr>
          <a:xfrm>
            <a:off x="239004" y="6480180"/>
            <a:ext cx="266637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i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Central Bureau of Statistics, Nepal</a:t>
            </a:r>
          </a:p>
        </p:txBody>
      </p:sp>
    </p:spTree>
    <p:extLst>
      <p:ext uri="{BB962C8B-B14F-4D97-AF65-F5344CB8AC3E}">
        <p14:creationId xmlns:p14="http://schemas.microsoft.com/office/powerpoint/2010/main" val="260805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A91D16-F7EE-4FCC-AF29-1B7D92BD1FA1}"/>
              </a:ext>
            </a:extLst>
          </p:cNvPr>
          <p:cNvSpPr/>
          <p:nvPr userDrawn="1"/>
        </p:nvSpPr>
        <p:spPr>
          <a:xfrm>
            <a:off x="4726611" y="6384378"/>
            <a:ext cx="7465389" cy="538720"/>
          </a:xfrm>
          <a:prstGeom prst="rect">
            <a:avLst/>
          </a:prstGeom>
          <a:solidFill>
            <a:srgbClr val="00823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04FA9-22C2-412F-81E1-DB1D94346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4929" y="6492875"/>
            <a:ext cx="4114800" cy="282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7E091-D2DD-486D-850D-71AEC2F65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9305" y="64515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53BF1663-9F45-4835-ADF6-9F3797F0B4E2}" type="slidenum">
              <a:rPr lang="en-US" smtClean="0"/>
              <a:pPr/>
              <a:t>‹#›</a:t>
            </a:fld>
            <a:r>
              <a:rPr lang="en-US" dirty="0"/>
              <a:t>/14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4063F3-BF66-4BAE-9D36-2752C5C012EC}"/>
              </a:ext>
            </a:extLst>
          </p:cNvPr>
          <p:cNvSpPr/>
          <p:nvPr userDrawn="1"/>
        </p:nvSpPr>
        <p:spPr>
          <a:xfrm>
            <a:off x="0" y="0"/>
            <a:ext cx="12192000" cy="1030514"/>
          </a:xfrm>
          <a:prstGeom prst="rect">
            <a:avLst/>
          </a:prstGeom>
          <a:solidFill>
            <a:srgbClr val="004D8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C472D76-F1F8-4EFD-A490-93FB95A04FF3}"/>
              </a:ext>
            </a:extLst>
          </p:cNvPr>
          <p:cNvSpPr/>
          <p:nvPr userDrawn="1"/>
        </p:nvSpPr>
        <p:spPr>
          <a:xfrm>
            <a:off x="113590" y="6384013"/>
            <a:ext cx="9717315" cy="540297"/>
          </a:xfrm>
          <a:prstGeom prst="parallelogram">
            <a:avLst>
              <a:gd name="adj" fmla="val 107588"/>
            </a:avLst>
          </a:prstGeom>
          <a:solidFill>
            <a:srgbClr val="002060"/>
          </a:solidFill>
          <a:ln>
            <a:solidFill>
              <a:srgbClr val="004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9748A4-C992-4185-82A2-CB5D9CE60ED3}"/>
              </a:ext>
            </a:extLst>
          </p:cNvPr>
          <p:cNvGrpSpPr/>
          <p:nvPr userDrawn="1"/>
        </p:nvGrpSpPr>
        <p:grpSpPr>
          <a:xfrm>
            <a:off x="15689" y="6384378"/>
            <a:ext cx="4230689" cy="540298"/>
            <a:chOff x="979713" y="5714896"/>
            <a:chExt cx="2623457" cy="518785"/>
          </a:xfrm>
          <a:solidFill>
            <a:srgbClr val="002060"/>
          </a:solidFill>
        </p:grpSpPr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3649C784-229D-41BC-92C9-6496198200A5}"/>
                </a:ext>
              </a:extLst>
            </p:cNvPr>
            <p:cNvSpPr/>
            <p:nvPr userDrawn="1"/>
          </p:nvSpPr>
          <p:spPr>
            <a:xfrm>
              <a:off x="1005112" y="5715246"/>
              <a:ext cx="2598058" cy="518435"/>
            </a:xfrm>
            <a:prstGeom prst="parallelogram">
              <a:avLst>
                <a:gd name="adj" fmla="val 991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A413B619-012C-4F12-BADC-7C8058A68FDF}"/>
                </a:ext>
              </a:extLst>
            </p:cNvPr>
            <p:cNvSpPr/>
            <p:nvPr userDrawn="1"/>
          </p:nvSpPr>
          <p:spPr>
            <a:xfrm>
              <a:off x="979713" y="5714896"/>
              <a:ext cx="620487" cy="518435"/>
            </a:xfrm>
            <a:prstGeom prst="parallelogram">
              <a:avLst>
                <a:gd name="adj" fmla="val 12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B6B8529-A47F-4BE8-98B7-EA3BA89A30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2" y="26817"/>
            <a:ext cx="676251" cy="846591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2A29037-811C-4D44-A308-193628DCB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1306" y="65219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29D9A5B-5623-4519-935E-C1BE95C87DA4}"/>
              </a:ext>
            </a:extLst>
          </p:cNvPr>
          <p:cNvSpPr txBox="1">
            <a:spLocks/>
          </p:cNvSpPr>
          <p:nvPr userDrawn="1"/>
        </p:nvSpPr>
        <p:spPr>
          <a:xfrm>
            <a:off x="3094463" y="6478206"/>
            <a:ext cx="4361543" cy="199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National Agriculture Census 2078: CAPI Training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E35C51-572C-4D5A-B67C-700A89097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7416" t="19183" r="1485" b="31049"/>
          <a:stretch/>
        </p:blipFill>
        <p:spPr bwMode="auto">
          <a:xfrm>
            <a:off x="11045370" y="0"/>
            <a:ext cx="1146629" cy="1032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096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A395C64-E03A-425E-8525-093A339740F6}"/>
              </a:ext>
            </a:extLst>
          </p:cNvPr>
          <p:cNvSpPr/>
          <p:nvPr/>
        </p:nvSpPr>
        <p:spPr>
          <a:xfrm>
            <a:off x="2128478" y="1364786"/>
            <a:ext cx="81604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e-NP" sz="48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AKAR-38" pitchFamily="2" charset="0"/>
                <a:cs typeface="Kalimati" panose="00000400000000000000" pitchFamily="2"/>
              </a:rPr>
              <a:t>राष्ट्रिय</a:t>
            </a:r>
            <a:r>
              <a:rPr lang="en-US" sz="48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AKAR-38" pitchFamily="2" charset="0"/>
                <a:cs typeface="Kalimati" panose="00000400000000000000" pitchFamily="2"/>
              </a:rPr>
              <a:t> </a:t>
            </a:r>
            <a:r>
              <a:rPr lang="ne-NP" sz="48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AKAR-38" pitchFamily="2" charset="0"/>
                <a:cs typeface="Kalimati" panose="00000400000000000000" pitchFamily="2"/>
              </a:rPr>
              <a:t>कृषि</a:t>
            </a:r>
            <a:r>
              <a:rPr lang="en-US" sz="48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AKAR-38" pitchFamily="2" charset="0"/>
                <a:cs typeface="Kalimati" panose="00000400000000000000" pitchFamily="2"/>
              </a:rPr>
              <a:t> </a:t>
            </a:r>
            <a:r>
              <a:rPr lang="ne-NP" sz="48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AKAR-38" pitchFamily="2" charset="0"/>
                <a:cs typeface="Kalimati" panose="00000400000000000000" pitchFamily="2"/>
              </a:rPr>
              <a:t>गणना</a:t>
            </a:r>
            <a:r>
              <a:rPr lang="en-US" sz="48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AKAR-38" pitchFamily="2" charset="0"/>
                <a:cs typeface="Kalimati" panose="00000400000000000000" pitchFamily="2"/>
              </a:rPr>
              <a:t> </a:t>
            </a:r>
            <a:r>
              <a:rPr lang="ne-NP" sz="48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AKAR-38" pitchFamily="2" charset="0"/>
                <a:cs typeface="Kalimati" panose="00000400000000000000" pitchFamily="2"/>
              </a:rPr>
              <a:t>२०७८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CB8C03-9534-4D2A-B086-1255E9BA3DE7}"/>
              </a:ext>
            </a:extLst>
          </p:cNvPr>
          <p:cNvSpPr/>
          <p:nvPr/>
        </p:nvSpPr>
        <p:spPr>
          <a:xfrm>
            <a:off x="2972586" y="2337244"/>
            <a:ext cx="66720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सुपरिवेक्षक तथा गणक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 CAPI </a:t>
            </a:r>
            <a:r>
              <a:rPr lang="ne-NP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तालिम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DE7C23-5BA4-4ACA-A279-2DB45AC12358}"/>
              </a:ext>
            </a:extLst>
          </p:cNvPr>
          <p:cNvSpPr/>
          <p:nvPr/>
        </p:nvSpPr>
        <p:spPr>
          <a:xfrm>
            <a:off x="4547534" y="3305808"/>
            <a:ext cx="35221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मिति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: </a:t>
            </a:r>
            <a:r>
              <a:rPr lang="ne-NP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२०७९ बैशाख ४ गते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03D249-70F0-4A95-A123-A029EB977966}"/>
              </a:ext>
            </a:extLst>
          </p:cNvPr>
          <p:cNvSpPr/>
          <p:nvPr/>
        </p:nvSpPr>
        <p:spPr>
          <a:xfrm>
            <a:off x="4358464" y="4089706"/>
            <a:ext cx="42194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लगत २ (भाग </a:t>
            </a:r>
            <a:r>
              <a:rPr lang="ne-NP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५ र ६) </a:t>
            </a:r>
            <a:endParaRPr lang="en-US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8CAF71-6F64-4F21-B20B-801E718E6777}"/>
              </a:ext>
            </a:extLst>
          </p:cNvPr>
          <p:cNvSpPr/>
          <p:nvPr/>
        </p:nvSpPr>
        <p:spPr>
          <a:xfrm>
            <a:off x="8919797" y="5757909"/>
            <a:ext cx="27382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पहिलो दिन चौथो सत्र</a:t>
            </a:r>
            <a:endParaRPr lang="en-US" sz="2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13C27-46AD-45AF-B35A-749FE165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1663-9F45-4835-ADF6-9F3797F0B4E2}" type="slidenum">
              <a:rPr lang="en-US" smtClean="0"/>
              <a:pPr/>
              <a:t>1</a:t>
            </a:fld>
            <a:r>
              <a:rPr lang="en-US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28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B98CB5-948B-4D60-B152-A02EBBF2E86A}"/>
              </a:ext>
            </a:extLst>
          </p:cNvPr>
          <p:cNvSpPr/>
          <p:nvPr/>
        </p:nvSpPr>
        <p:spPr>
          <a:xfrm>
            <a:off x="670992" y="1921647"/>
            <a:ext cx="10746870" cy="16970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यदि पशुपन्छीको संख्या इनपुट गर्ने नपुग भएमा </a:t>
            </a:r>
            <a:r>
              <a:rPr lang="ne-N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तत्काल सुपरिवेक्षक/जिल्ला कृषिगणना कार्यालय/ केन्द्रीय तथ्याङ्क विभाग</a:t>
            </a:r>
            <a:r>
              <a:rPr lang="ne-NP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मा सम्पर्क गर्नु</a:t>
            </a:r>
            <a:r>
              <a:rPr lang="ne-N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पर्दछ 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यस्तो अवस्थामा सफ्टवेयर अपडेट गरि समस्या समाधन गर्न सकिन्छ ।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778D5-BFAE-476A-A5F1-301F2024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1663-9F45-4835-ADF6-9F3797F0B4E2}" type="slidenum">
              <a:rPr lang="en-US" smtClean="0"/>
              <a:pPr/>
              <a:t>10</a:t>
            </a:fld>
            <a:r>
              <a:rPr lang="en-US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1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9D62DB-9735-4663-8B50-F364B628A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5" t="48732" r="14779" b="20236"/>
          <a:stretch/>
        </p:blipFill>
        <p:spPr>
          <a:xfrm>
            <a:off x="317639" y="1039827"/>
            <a:ext cx="7479443" cy="17964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D320BE-0B51-44BC-AE2F-B0A3E1A190B1}"/>
              </a:ext>
            </a:extLst>
          </p:cNvPr>
          <p:cNvSpPr/>
          <p:nvPr/>
        </p:nvSpPr>
        <p:spPr>
          <a:xfrm>
            <a:off x="1631133" y="299141"/>
            <a:ext cx="28568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प्रश्नावली भाग</a:t>
            </a:r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 </a:t>
            </a:r>
            <a:r>
              <a:rPr lang="ne-NP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६</a:t>
            </a:r>
            <a:r>
              <a:rPr lang="ne-NP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 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716AF5-7CD9-4BDA-85EC-AC48F0324F86}"/>
              </a:ext>
            </a:extLst>
          </p:cNvPr>
          <p:cNvSpPr/>
          <p:nvPr/>
        </p:nvSpPr>
        <p:spPr>
          <a:xfrm>
            <a:off x="317639" y="1816662"/>
            <a:ext cx="7337426" cy="262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No description available.">
            <a:extLst>
              <a:ext uri="{FF2B5EF4-FFF2-40B4-BE49-F238E27FC236}">
                <a16:creationId xmlns:a16="http://schemas.microsoft.com/office/drawing/2014/main" id="{FC775974-B219-41B7-BD3A-8054C525F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8" t="2949" b="37110"/>
          <a:stretch/>
        </p:blipFill>
        <p:spPr bwMode="auto">
          <a:xfrm>
            <a:off x="6217381" y="2658700"/>
            <a:ext cx="2550425" cy="366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o description available.">
            <a:extLst>
              <a:ext uri="{FF2B5EF4-FFF2-40B4-BE49-F238E27FC236}">
                <a16:creationId xmlns:a16="http://schemas.microsoft.com/office/drawing/2014/main" id="{E2DDB5F1-E4CC-4A4C-A327-0A48CDA1B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3" t="2477" b="20405"/>
          <a:stretch/>
        </p:blipFill>
        <p:spPr bwMode="auto">
          <a:xfrm>
            <a:off x="8845643" y="1039827"/>
            <a:ext cx="2856872" cy="528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dea Map: How to Make &amp; Idea Map Examples">
            <a:extLst>
              <a:ext uri="{FF2B5EF4-FFF2-40B4-BE49-F238E27FC236}">
                <a16:creationId xmlns:a16="http://schemas.microsoft.com/office/drawing/2014/main" id="{FA73306F-3E3D-4F5B-95DD-5A0A84AE9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7" y="4467835"/>
            <a:ext cx="2714611" cy="179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357C569-4C90-466C-8D58-DD5DF119ACA9}"/>
              </a:ext>
            </a:extLst>
          </p:cNvPr>
          <p:cNvSpPr/>
          <p:nvPr/>
        </p:nvSpPr>
        <p:spPr>
          <a:xfrm>
            <a:off x="335257" y="3084002"/>
            <a:ext cx="54851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e-NP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भाग-६ का प्रश्न कागजी फाराममा जाँच गरि </a:t>
            </a:r>
            <a:r>
              <a:rPr lang="en-US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CAPI </a:t>
            </a:r>
            <a:r>
              <a:rPr lang="ne-NP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मा आउने प्रश्नहरुको बनावट</a:t>
            </a:r>
            <a:r>
              <a:rPr lang="en-US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  (Layout) </a:t>
            </a:r>
            <a:r>
              <a:rPr lang="ne-NP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चिन्नुहोस् ।</a:t>
            </a:r>
            <a:endParaRPr lang="en-US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03BAC2-8444-4140-8BCC-A2A3F52D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1663-9F45-4835-ADF6-9F3797F0B4E2}" type="slidenum">
              <a:rPr lang="en-US" smtClean="0"/>
              <a:pPr/>
              <a:t>11</a:t>
            </a:fld>
            <a:r>
              <a:rPr lang="en-US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1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9D62DB-9735-4663-8B50-F364B628A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5" t="48732" r="14779" b="20236"/>
          <a:stretch/>
        </p:blipFill>
        <p:spPr>
          <a:xfrm>
            <a:off x="317639" y="1039827"/>
            <a:ext cx="7479443" cy="17964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D320BE-0B51-44BC-AE2F-B0A3E1A190B1}"/>
              </a:ext>
            </a:extLst>
          </p:cNvPr>
          <p:cNvSpPr/>
          <p:nvPr/>
        </p:nvSpPr>
        <p:spPr>
          <a:xfrm>
            <a:off x="1631133" y="299141"/>
            <a:ext cx="28568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प्रश्नावली भाग</a:t>
            </a:r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 </a:t>
            </a:r>
            <a:r>
              <a:rPr lang="ne-NP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६</a:t>
            </a:r>
            <a:r>
              <a:rPr lang="ne-NP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 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716AF5-7CD9-4BDA-85EC-AC48F0324F86}"/>
              </a:ext>
            </a:extLst>
          </p:cNvPr>
          <p:cNvSpPr/>
          <p:nvPr/>
        </p:nvSpPr>
        <p:spPr>
          <a:xfrm>
            <a:off x="317639" y="1816662"/>
            <a:ext cx="7337426" cy="262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No description available.">
            <a:extLst>
              <a:ext uri="{FF2B5EF4-FFF2-40B4-BE49-F238E27FC236}">
                <a16:creationId xmlns:a16="http://schemas.microsoft.com/office/drawing/2014/main" id="{FC775974-B219-41B7-BD3A-8054C525F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8" t="2949" b="37110"/>
          <a:stretch/>
        </p:blipFill>
        <p:spPr bwMode="auto">
          <a:xfrm>
            <a:off x="6217381" y="2658700"/>
            <a:ext cx="2550425" cy="366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o description available.">
            <a:extLst>
              <a:ext uri="{FF2B5EF4-FFF2-40B4-BE49-F238E27FC236}">
                <a16:creationId xmlns:a16="http://schemas.microsoft.com/office/drawing/2014/main" id="{E2DDB5F1-E4CC-4A4C-A327-0A48CDA1B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3" t="2477" b="20405"/>
          <a:stretch/>
        </p:blipFill>
        <p:spPr bwMode="auto">
          <a:xfrm>
            <a:off x="8845643" y="1039827"/>
            <a:ext cx="2856872" cy="528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357C569-4C90-466C-8D58-DD5DF119ACA9}"/>
              </a:ext>
            </a:extLst>
          </p:cNvPr>
          <p:cNvSpPr/>
          <p:nvPr/>
        </p:nvSpPr>
        <p:spPr>
          <a:xfrm>
            <a:off x="335257" y="3084002"/>
            <a:ext cx="54851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e-NP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भाग-६ का प्रश्न कागजी फाराममा जाँच गरि </a:t>
            </a:r>
            <a:r>
              <a:rPr lang="en-US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CAPI </a:t>
            </a:r>
            <a:r>
              <a:rPr lang="ne-NP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मा आउने प्रश्नहरुको बनावट</a:t>
            </a:r>
            <a:r>
              <a:rPr lang="en-US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  (Layout) </a:t>
            </a:r>
            <a:r>
              <a:rPr lang="ne-NP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चिन्नुहोस् ।</a:t>
            </a:r>
            <a:endParaRPr lang="en-US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E8444-726C-4D4B-BB6F-43301C63C669}"/>
              </a:ext>
            </a:extLst>
          </p:cNvPr>
          <p:cNvSpPr/>
          <p:nvPr/>
        </p:nvSpPr>
        <p:spPr>
          <a:xfrm>
            <a:off x="489485" y="4356870"/>
            <a:ext cx="5021370" cy="9771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कुनै प्रश्नमा भवन नभए शुन्य (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0)</a:t>
            </a:r>
            <a:r>
              <a:rPr lang="ne-N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इनपुट गरि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e-N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वा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Swipe </a:t>
            </a:r>
            <a:r>
              <a:rPr lang="ne-N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गरि अगाडी जानुहोस् ।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B79CB0-B089-4076-A49E-2D82C77AB225}"/>
              </a:ext>
            </a:extLst>
          </p:cNvPr>
          <p:cNvSpPr/>
          <p:nvPr/>
        </p:nvSpPr>
        <p:spPr>
          <a:xfrm>
            <a:off x="317639" y="5560410"/>
            <a:ext cx="5021370" cy="515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Check: The previous value is in Blue color.</a:t>
            </a:r>
            <a:endParaRPr lang="en-US" sz="2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70C442-D8AF-4CD7-B9EA-B20C1C66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1663-9F45-4835-ADF6-9F3797F0B4E2}" type="slidenum">
              <a:rPr lang="en-US" smtClean="0"/>
              <a:pPr/>
              <a:t>12</a:t>
            </a:fld>
            <a:r>
              <a:rPr lang="en-US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08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3F0F32-07E0-4305-8513-358FBB61A7FF}"/>
              </a:ext>
            </a:extLst>
          </p:cNvPr>
          <p:cNvSpPr/>
          <p:nvPr/>
        </p:nvSpPr>
        <p:spPr>
          <a:xfrm>
            <a:off x="1184701" y="299141"/>
            <a:ext cx="37497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ध्यान दिनु पर्ने कुराहरु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453A77-F0A3-44DB-91C9-A81E37281A12}"/>
              </a:ext>
            </a:extLst>
          </p:cNvPr>
          <p:cNvSpPr/>
          <p:nvPr/>
        </p:nvSpPr>
        <p:spPr>
          <a:xfrm>
            <a:off x="376615" y="1680701"/>
            <a:ext cx="1054763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प्रश्न सोध्नु भन्दा पहिले प्रश्नहरु को माथि देखिएको संदेश राम्ररी पढ्नुहोस् ।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नसोध्नु पर्ने प्रश्न 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CAPI </a:t>
            </a:r>
            <a:r>
              <a:rPr lang="ne-N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मा देखिदैनन्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 </a:t>
            </a:r>
            <a:r>
              <a:rPr lang="ne-N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फड्को मार्ने प्रश्न (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SKIPED QUESTIONS) </a:t>
            </a:r>
            <a:r>
              <a:rPr lang="ne-NP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मा ध्यान दिनुहोस् ।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प्रश्न भर्दा संगति (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Consistency) </a:t>
            </a:r>
            <a:r>
              <a:rPr lang="ne-N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नमिलेमा आउने 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Error Message </a:t>
            </a:r>
            <a:r>
              <a:rPr lang="ne-N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लाई पढ्नुहोस् ।</a:t>
            </a:r>
          </a:p>
          <a:p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214ABC-A1D5-42C9-BFD8-1156AA7A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1663-9F45-4835-ADF6-9F3797F0B4E2}" type="slidenum">
              <a:rPr lang="en-US" smtClean="0"/>
              <a:pPr/>
              <a:t>13</a:t>
            </a:fld>
            <a:r>
              <a:rPr lang="en-US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7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D5D6EB-E79B-4C1D-A4C0-4D76C0417917}"/>
              </a:ext>
            </a:extLst>
          </p:cNvPr>
          <p:cNvSpPr/>
          <p:nvPr/>
        </p:nvSpPr>
        <p:spPr>
          <a:xfrm>
            <a:off x="388418" y="1874910"/>
            <a:ext cx="113959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2060"/>
                </a:solidFill>
              </a:rPr>
              <a:t>Practical Session for Section 5-6</a:t>
            </a:r>
            <a:endParaRPr lang="en-US" sz="3600" b="1" cap="none" spc="0" dirty="0">
              <a:ln/>
              <a:solidFill>
                <a:srgbClr val="002060"/>
              </a:solidFill>
              <a:effectLst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0F4491-4E00-4657-A598-1346CFDD1C9C}"/>
              </a:ext>
            </a:extLst>
          </p:cNvPr>
          <p:cNvGrpSpPr/>
          <p:nvPr/>
        </p:nvGrpSpPr>
        <p:grpSpPr>
          <a:xfrm>
            <a:off x="3514049" y="2957049"/>
            <a:ext cx="3258984" cy="2820387"/>
            <a:chOff x="3133724" y="2714287"/>
            <a:chExt cx="3258984" cy="28203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7B4C32-681E-4760-9360-863E34214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3724" y="3356171"/>
              <a:ext cx="2045179" cy="2178503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696449E-031F-41D4-A89D-FD28A5E6B803}"/>
                </a:ext>
              </a:extLst>
            </p:cNvPr>
            <p:cNvGrpSpPr/>
            <p:nvPr/>
          </p:nvGrpSpPr>
          <p:grpSpPr>
            <a:xfrm>
              <a:off x="4717657" y="2714287"/>
              <a:ext cx="1675051" cy="2505075"/>
              <a:chOff x="5035865" y="2714287"/>
              <a:chExt cx="1977234" cy="2505075"/>
            </a:xfrm>
          </p:grpSpPr>
          <p:pic>
            <p:nvPicPr>
              <p:cNvPr id="10" name="Picture 2" descr="Computer Assisted Personal Interviewing (CAPI)">
                <a:extLst>
                  <a:ext uri="{FF2B5EF4-FFF2-40B4-BE49-F238E27FC236}">
                    <a16:creationId xmlns:a16="http://schemas.microsoft.com/office/drawing/2014/main" id="{F11C4182-64A3-4686-99D1-E49C5395F6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5865" y="2714287"/>
                <a:ext cx="1977234" cy="2505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D457595-4619-4D18-87DE-920DD0AF81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4611" y="2961685"/>
                <a:ext cx="1535951" cy="1950181"/>
              </a:xfrm>
              <a:prstGeom prst="rect">
                <a:avLst/>
              </a:prstGeom>
            </p:spPr>
          </p:pic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2E9750-D7CD-4833-B21C-03842E63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1663-9F45-4835-ADF6-9F3797F0B4E2}" type="slidenum">
              <a:rPr lang="en-US" smtClean="0"/>
              <a:pPr/>
              <a:t>14</a:t>
            </a:fld>
            <a:r>
              <a:rPr lang="en-US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2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13E827-3E48-4687-9E77-234FE13695A3}"/>
              </a:ext>
            </a:extLst>
          </p:cNvPr>
          <p:cNvSpPr/>
          <p:nvPr/>
        </p:nvSpPr>
        <p:spPr>
          <a:xfrm>
            <a:off x="871719" y="1415568"/>
            <a:ext cx="3570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3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प्रस्तुतिका बिषयहरु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469AA0-0C82-4979-B4ED-EF01FB1CCE6E}"/>
              </a:ext>
            </a:extLst>
          </p:cNvPr>
          <p:cNvSpPr/>
          <p:nvPr/>
        </p:nvSpPr>
        <p:spPr>
          <a:xfrm>
            <a:off x="680920" y="2459504"/>
            <a:ext cx="512672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e-NP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प्रश्नावली भाग ५ र भाग ६</a:t>
            </a:r>
          </a:p>
          <a:p>
            <a:pPr algn="ctr"/>
            <a:endParaRPr lang="ne-NP" sz="32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6AC1BF-FA88-4E54-AE71-3644185C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1663-9F45-4835-ADF6-9F3797F0B4E2}" type="slidenum">
              <a:rPr lang="en-US" smtClean="0"/>
              <a:pPr/>
              <a:t>2</a:t>
            </a:fld>
            <a:r>
              <a:rPr lang="en-US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9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D320BE-0B51-44BC-AE2F-B0A3E1A190B1}"/>
              </a:ext>
            </a:extLst>
          </p:cNvPr>
          <p:cNvSpPr/>
          <p:nvPr/>
        </p:nvSpPr>
        <p:spPr>
          <a:xfrm>
            <a:off x="1631133" y="299141"/>
            <a:ext cx="28568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प्रश्नावली भाग</a:t>
            </a:r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 </a:t>
            </a:r>
            <a:r>
              <a:rPr lang="ne-NP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५ 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68A01C-1B0C-408D-A46C-4A8C134015AA}"/>
              </a:ext>
            </a:extLst>
          </p:cNvPr>
          <p:cNvSpPr/>
          <p:nvPr/>
        </p:nvSpPr>
        <p:spPr>
          <a:xfrm>
            <a:off x="92782" y="1413583"/>
            <a:ext cx="41852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e-NP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प्रश्न नं.</a:t>
            </a:r>
            <a:r>
              <a:rPr lang="ne-NP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 ५.१ र ५.२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FE6DE-B73C-4DDB-A1CC-2DB9E9250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72" t="38702" r="44049" b="35693"/>
          <a:stretch/>
        </p:blipFill>
        <p:spPr>
          <a:xfrm>
            <a:off x="5203178" y="1124794"/>
            <a:ext cx="5130352" cy="1755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46522-9DFC-4C50-A03F-973EA9EDF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15" t="9322" r="12257" b="35929"/>
          <a:stretch/>
        </p:blipFill>
        <p:spPr>
          <a:xfrm>
            <a:off x="3215233" y="2589582"/>
            <a:ext cx="8976767" cy="37547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3A4F5F-1849-44DC-A621-D55A201D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1663-9F45-4835-ADF6-9F3797F0B4E2}" type="slidenum">
              <a:rPr lang="en-US" smtClean="0"/>
              <a:pPr/>
              <a:t>3</a:t>
            </a:fld>
            <a:r>
              <a:rPr lang="en-US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0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D320BE-0B51-44BC-AE2F-B0A3E1A190B1}"/>
              </a:ext>
            </a:extLst>
          </p:cNvPr>
          <p:cNvSpPr/>
          <p:nvPr/>
        </p:nvSpPr>
        <p:spPr>
          <a:xfrm>
            <a:off x="1631133" y="299141"/>
            <a:ext cx="28568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प्रश्नावली भाग</a:t>
            </a:r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 </a:t>
            </a:r>
            <a:r>
              <a:rPr lang="ne-NP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५ 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C0397-6021-4903-95B1-C9531AB86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b="38879"/>
          <a:stretch/>
        </p:blipFill>
        <p:spPr>
          <a:xfrm>
            <a:off x="6108733" y="1076241"/>
            <a:ext cx="2920964" cy="4191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7B8987-9BEC-46E1-98C6-03F99F8FE1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b="52478"/>
          <a:stretch/>
        </p:blipFill>
        <p:spPr>
          <a:xfrm>
            <a:off x="2783670" y="1165253"/>
            <a:ext cx="2920963" cy="3259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F2ACFD-637F-4D17-8FAC-F6CCA7D29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 t="149" b="35219"/>
          <a:stretch/>
        </p:blipFill>
        <p:spPr>
          <a:xfrm>
            <a:off x="9109106" y="1076241"/>
            <a:ext cx="2990091" cy="4432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1AD9E-A0FB-4A68-9CFC-E9D73BFA52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03" t="29498" r="12456" b="45487"/>
          <a:stretch/>
        </p:blipFill>
        <p:spPr>
          <a:xfrm>
            <a:off x="0" y="4353515"/>
            <a:ext cx="6190407" cy="187141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DEB20B9-E7E2-4B8C-B7C0-69FC83C0C928}"/>
              </a:ext>
            </a:extLst>
          </p:cNvPr>
          <p:cNvGrpSpPr/>
          <p:nvPr/>
        </p:nvGrpSpPr>
        <p:grpSpPr>
          <a:xfrm>
            <a:off x="402997" y="4079463"/>
            <a:ext cx="5706869" cy="1429190"/>
            <a:chOff x="402997" y="4079463"/>
            <a:chExt cx="5706869" cy="142919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F0DC73-2BF4-45AE-BC11-975D1FCD8CAE}"/>
                </a:ext>
              </a:extLst>
            </p:cNvPr>
            <p:cNvSpPr/>
            <p:nvPr/>
          </p:nvSpPr>
          <p:spPr>
            <a:xfrm>
              <a:off x="402997" y="5219363"/>
              <a:ext cx="5626327" cy="289290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64DC1BA-3849-4C62-BE6F-EF42DABD0A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46" y="4079463"/>
              <a:ext cx="726520" cy="11399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3AC23-D377-43D3-97F4-F72612FE05DC}"/>
              </a:ext>
            </a:extLst>
          </p:cNvPr>
          <p:cNvGrpSpPr/>
          <p:nvPr/>
        </p:nvGrpSpPr>
        <p:grpSpPr>
          <a:xfrm>
            <a:off x="1375646" y="4984694"/>
            <a:ext cx="7816906" cy="813249"/>
            <a:chOff x="1375646" y="4984694"/>
            <a:chExt cx="7816906" cy="81324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3F9F6B8-C81E-456C-B7C1-B9FC24E1F076}"/>
                </a:ext>
              </a:extLst>
            </p:cNvPr>
            <p:cNvSpPr/>
            <p:nvPr/>
          </p:nvSpPr>
          <p:spPr>
            <a:xfrm>
              <a:off x="1375646" y="5508653"/>
              <a:ext cx="4720354" cy="289290"/>
            </a:xfrm>
            <a:prstGeom prst="roundRect">
              <a:avLst/>
            </a:prstGeom>
            <a:noFill/>
            <a:ln w="28575">
              <a:solidFill>
                <a:srgbClr val="004D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5399FF8-7C68-4E02-9637-1EF4482BA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8733" y="4984694"/>
              <a:ext cx="3083819" cy="664696"/>
            </a:xfrm>
            <a:prstGeom prst="straightConnector1">
              <a:avLst/>
            </a:prstGeom>
            <a:ln w="38100">
              <a:solidFill>
                <a:srgbClr val="004D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8B3F37-D67B-494E-B6D0-C5B9942C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1663-9F45-4835-ADF6-9F3797F0B4E2}" type="slidenum">
              <a:rPr lang="en-US" smtClean="0"/>
              <a:pPr/>
              <a:t>4</a:t>
            </a:fld>
            <a:r>
              <a:rPr lang="en-US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9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D320BE-0B51-44BC-AE2F-B0A3E1A190B1}"/>
              </a:ext>
            </a:extLst>
          </p:cNvPr>
          <p:cNvSpPr/>
          <p:nvPr/>
        </p:nvSpPr>
        <p:spPr>
          <a:xfrm>
            <a:off x="1631133" y="299141"/>
            <a:ext cx="28568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प्रश्नावली भाग</a:t>
            </a:r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 </a:t>
            </a:r>
            <a:r>
              <a:rPr lang="ne-NP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५ 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C0397-6021-4903-95B1-C9531AB86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b="38879"/>
          <a:stretch/>
        </p:blipFill>
        <p:spPr>
          <a:xfrm>
            <a:off x="6108733" y="1076241"/>
            <a:ext cx="2920964" cy="4191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7B8987-9BEC-46E1-98C6-03F99F8FE1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b="52478"/>
          <a:stretch/>
        </p:blipFill>
        <p:spPr>
          <a:xfrm>
            <a:off x="2783670" y="1165253"/>
            <a:ext cx="2920963" cy="3259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F2ACFD-637F-4D17-8FAC-F6CCA7D29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 t="149" b="35219"/>
          <a:stretch/>
        </p:blipFill>
        <p:spPr>
          <a:xfrm>
            <a:off x="9109106" y="1076241"/>
            <a:ext cx="2990091" cy="4432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1AD9E-A0FB-4A68-9CFC-E9D73BFA52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03" t="29498" r="12456" b="45487"/>
          <a:stretch/>
        </p:blipFill>
        <p:spPr>
          <a:xfrm>
            <a:off x="128450" y="4193078"/>
            <a:ext cx="6243942" cy="188759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F0DC73-2BF4-45AE-BC11-975D1FCD8CAE}"/>
              </a:ext>
            </a:extLst>
          </p:cNvPr>
          <p:cNvSpPr/>
          <p:nvPr/>
        </p:nvSpPr>
        <p:spPr>
          <a:xfrm>
            <a:off x="4821104" y="5049429"/>
            <a:ext cx="385408" cy="30929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4DC1BA-3849-4C62-BE6F-EF42DABD0ADF}"/>
              </a:ext>
            </a:extLst>
          </p:cNvPr>
          <p:cNvCxnSpPr>
            <a:cxnSpLocks/>
          </p:cNvCxnSpPr>
          <p:nvPr/>
        </p:nvCxnSpPr>
        <p:spPr>
          <a:xfrm flipV="1">
            <a:off x="5000878" y="2160573"/>
            <a:ext cx="1573817" cy="28969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F9F6B8-C81E-456C-B7C1-B9FC24E1F076}"/>
              </a:ext>
            </a:extLst>
          </p:cNvPr>
          <p:cNvSpPr/>
          <p:nvPr/>
        </p:nvSpPr>
        <p:spPr>
          <a:xfrm flipV="1">
            <a:off x="4821101" y="4903772"/>
            <a:ext cx="1353121" cy="226577"/>
          </a:xfrm>
          <a:prstGeom prst="roundRect">
            <a:avLst/>
          </a:prstGeom>
          <a:noFill/>
          <a:ln w="28575">
            <a:solidFill>
              <a:srgbClr val="004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399FF8-7C68-4E02-9637-1EF4482BABC3}"/>
              </a:ext>
            </a:extLst>
          </p:cNvPr>
          <p:cNvCxnSpPr>
            <a:cxnSpLocks/>
          </p:cNvCxnSpPr>
          <p:nvPr/>
        </p:nvCxnSpPr>
        <p:spPr>
          <a:xfrm flipV="1">
            <a:off x="6174222" y="3924317"/>
            <a:ext cx="3018330" cy="1092743"/>
          </a:xfrm>
          <a:prstGeom prst="straightConnector1">
            <a:avLst/>
          </a:prstGeom>
          <a:ln w="38100">
            <a:solidFill>
              <a:srgbClr val="004D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B8827358-61F6-4A6B-85B4-300980043A79}"/>
              </a:ext>
            </a:extLst>
          </p:cNvPr>
          <p:cNvSpPr/>
          <p:nvPr/>
        </p:nvSpPr>
        <p:spPr>
          <a:xfrm>
            <a:off x="9109106" y="2794786"/>
            <a:ext cx="221011" cy="2222274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5F7C06B-7A7D-4555-AE0E-2440B6E3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1663-9F45-4835-ADF6-9F3797F0B4E2}" type="slidenum">
              <a:rPr lang="en-US" smtClean="0"/>
              <a:pPr/>
              <a:t>5</a:t>
            </a:fld>
            <a:r>
              <a:rPr lang="en-US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0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D320BE-0B51-44BC-AE2F-B0A3E1A190B1}"/>
              </a:ext>
            </a:extLst>
          </p:cNvPr>
          <p:cNvSpPr/>
          <p:nvPr/>
        </p:nvSpPr>
        <p:spPr>
          <a:xfrm>
            <a:off x="1631133" y="299141"/>
            <a:ext cx="28568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प्रश्नावली भाग</a:t>
            </a:r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 </a:t>
            </a:r>
            <a:r>
              <a:rPr lang="ne-NP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५ 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C0397-6021-4903-95B1-C9531AB86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b="38879"/>
          <a:stretch/>
        </p:blipFill>
        <p:spPr>
          <a:xfrm>
            <a:off x="6108733" y="1076241"/>
            <a:ext cx="2920964" cy="41916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F2ACFD-637F-4D17-8FAC-F6CCA7D29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 t="149" b="35219"/>
          <a:stretch/>
        </p:blipFill>
        <p:spPr>
          <a:xfrm>
            <a:off x="9109106" y="1076241"/>
            <a:ext cx="2990091" cy="4432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1AD9E-A0FB-4A68-9CFC-E9D73BFA52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03" t="29498" r="12456" b="45487"/>
          <a:stretch/>
        </p:blipFill>
        <p:spPr>
          <a:xfrm>
            <a:off x="96084" y="1781652"/>
            <a:ext cx="5987184" cy="180997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F9F6B8-C81E-456C-B7C1-B9FC24E1F076}"/>
              </a:ext>
            </a:extLst>
          </p:cNvPr>
          <p:cNvSpPr/>
          <p:nvPr/>
        </p:nvSpPr>
        <p:spPr>
          <a:xfrm flipV="1">
            <a:off x="4936087" y="2686641"/>
            <a:ext cx="1093238" cy="242676"/>
          </a:xfrm>
          <a:prstGeom prst="roundRect">
            <a:avLst/>
          </a:prstGeom>
          <a:noFill/>
          <a:ln w="28575">
            <a:solidFill>
              <a:srgbClr val="004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B8827358-61F6-4A6B-85B4-300980043A79}"/>
              </a:ext>
            </a:extLst>
          </p:cNvPr>
          <p:cNvSpPr/>
          <p:nvPr/>
        </p:nvSpPr>
        <p:spPr>
          <a:xfrm>
            <a:off x="9109106" y="2794786"/>
            <a:ext cx="221011" cy="2222274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F94AFB-4732-4709-8181-44CF35EC92DA}"/>
              </a:ext>
            </a:extLst>
          </p:cNvPr>
          <p:cNvSpPr/>
          <p:nvPr/>
        </p:nvSpPr>
        <p:spPr>
          <a:xfrm>
            <a:off x="354750" y="4132946"/>
            <a:ext cx="52084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महल ४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ne-N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महल ५ ‌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ne-N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महल ६ हुनु पर्छ ।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921213-AAC0-44FE-B535-5F990C0B85BE}"/>
              </a:ext>
            </a:extLst>
          </p:cNvPr>
          <p:cNvSpPr/>
          <p:nvPr/>
        </p:nvSpPr>
        <p:spPr>
          <a:xfrm>
            <a:off x="367268" y="4806250"/>
            <a:ext cx="48381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महल ४(१०)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ne-N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महल ४(११)‌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ne-N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ne-N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महल ४(१८)</a:t>
            </a:r>
            <a:r>
              <a:rPr lang="ne-N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‌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7FC51F-93DC-4878-9CB4-71B95952118C}"/>
              </a:ext>
            </a:extLst>
          </p:cNvPr>
          <p:cNvSpPr/>
          <p:nvPr/>
        </p:nvSpPr>
        <p:spPr>
          <a:xfrm>
            <a:off x="402534" y="5277820"/>
            <a:ext cx="47676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महल ५(१०)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ne-N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महल ५(११)‌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ne-N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</a:t>
            </a:r>
            <a:r>
              <a:rPr lang="ne-N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महल ५(१८)</a:t>
            </a:r>
            <a:r>
              <a:rPr lang="ne-N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‌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2ABFE7-A8D3-47DB-B47B-C50677713FC2}"/>
              </a:ext>
            </a:extLst>
          </p:cNvPr>
          <p:cNvSpPr/>
          <p:nvPr/>
        </p:nvSpPr>
        <p:spPr>
          <a:xfrm>
            <a:off x="367268" y="5730797"/>
            <a:ext cx="48381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महल ६(१०)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ne-N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महल ६(११)‌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ne-N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ne-N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महल ६(१८)</a:t>
            </a:r>
            <a:r>
              <a:rPr lang="ne-N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‌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D6CABC-EFEC-48AD-8041-5D8671A6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1663-9F45-4835-ADF6-9F3797F0B4E2}" type="slidenum">
              <a:rPr lang="en-US" smtClean="0"/>
              <a:pPr/>
              <a:t>6</a:t>
            </a:fld>
            <a:r>
              <a:rPr lang="en-US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6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D320BE-0B51-44BC-AE2F-B0A3E1A190B1}"/>
              </a:ext>
            </a:extLst>
          </p:cNvPr>
          <p:cNvSpPr/>
          <p:nvPr/>
        </p:nvSpPr>
        <p:spPr>
          <a:xfrm>
            <a:off x="1631133" y="299141"/>
            <a:ext cx="28568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प्रश्नावली भाग</a:t>
            </a:r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 </a:t>
            </a:r>
            <a:r>
              <a:rPr lang="ne-NP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५ 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F94AFB-4732-4709-8181-44CF35EC92DA}"/>
              </a:ext>
            </a:extLst>
          </p:cNvPr>
          <p:cNvSpPr/>
          <p:nvPr/>
        </p:nvSpPr>
        <p:spPr>
          <a:xfrm>
            <a:off x="3810050" y="1664875"/>
            <a:ext cx="52084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महल ४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ne-N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महल ५ ‌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ne-N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महल ६ हुनु पर्छ ।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5FB064C3-7E16-4A47-A862-FDEB770D2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1" y="1159634"/>
            <a:ext cx="3140038" cy="502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description available.">
            <a:extLst>
              <a:ext uri="{FF2B5EF4-FFF2-40B4-BE49-F238E27FC236}">
                <a16:creationId xmlns:a16="http://schemas.microsoft.com/office/drawing/2014/main" id="{65491062-6C82-41A2-B2D4-B26AF9837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42396" b="44660"/>
          <a:stretch/>
        </p:blipFill>
        <p:spPr bwMode="auto">
          <a:xfrm>
            <a:off x="3538421" y="4529567"/>
            <a:ext cx="7394184" cy="15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B12B77-1C71-410D-9456-F79D91BE7348}"/>
              </a:ext>
            </a:extLst>
          </p:cNvPr>
          <p:cNvSpPr/>
          <p:nvPr/>
        </p:nvSpPr>
        <p:spPr>
          <a:xfrm>
            <a:off x="3442048" y="3196645"/>
            <a:ext cx="36061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Error message: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D8C81-BAA2-40C0-83A7-BC630BD0FD11}"/>
              </a:ext>
            </a:extLst>
          </p:cNvPr>
          <p:cNvSpPr/>
          <p:nvPr/>
        </p:nvSpPr>
        <p:spPr>
          <a:xfrm>
            <a:off x="4580092" y="4798577"/>
            <a:ext cx="2468071" cy="2508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A345C3-E951-490F-B916-280782C1F52E}"/>
              </a:ext>
            </a:extLst>
          </p:cNvPr>
          <p:cNvCxnSpPr/>
          <p:nvPr/>
        </p:nvCxnSpPr>
        <p:spPr>
          <a:xfrm flipH="1">
            <a:off x="6643561" y="3966086"/>
            <a:ext cx="1140977" cy="8324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4DCFA10-2358-4B66-B499-DA6648B8730F}"/>
              </a:ext>
            </a:extLst>
          </p:cNvPr>
          <p:cNvSpPr/>
          <p:nvPr/>
        </p:nvSpPr>
        <p:spPr>
          <a:xfrm>
            <a:off x="7689960" y="3581270"/>
            <a:ext cx="4106702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not confuse this [10] is code</a:t>
            </a:r>
          </a:p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[.] = code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37C14-D75D-4DE8-BF0D-415C037D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1663-9F45-4835-ADF6-9F3797F0B4E2}" type="slidenum">
              <a:rPr lang="en-US" smtClean="0"/>
              <a:pPr/>
              <a:t>7</a:t>
            </a:fld>
            <a:r>
              <a:rPr lang="en-US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1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D320BE-0B51-44BC-AE2F-B0A3E1A190B1}"/>
              </a:ext>
            </a:extLst>
          </p:cNvPr>
          <p:cNvSpPr/>
          <p:nvPr/>
        </p:nvSpPr>
        <p:spPr>
          <a:xfrm>
            <a:off x="1631133" y="299141"/>
            <a:ext cx="28568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प्रश्नावली भाग</a:t>
            </a:r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 </a:t>
            </a:r>
            <a:r>
              <a:rPr lang="ne-NP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५ 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37383-9A03-44C3-8AA1-F3BC96AB9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68" t="9231" r="16372" b="12802"/>
          <a:stretch/>
        </p:blipFill>
        <p:spPr>
          <a:xfrm>
            <a:off x="6732573" y="1092427"/>
            <a:ext cx="5430168" cy="3463390"/>
          </a:xfrm>
          <a:prstGeom prst="rect">
            <a:avLst/>
          </a:prstGeom>
        </p:spPr>
      </p:pic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id="{0C8AF5E9-8A39-4E77-AA2F-D659CE0FC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0" t="1062" r="-344" b="57876"/>
          <a:stretch/>
        </p:blipFill>
        <p:spPr bwMode="auto">
          <a:xfrm>
            <a:off x="127701" y="1092426"/>
            <a:ext cx="3006864" cy="27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 description available.">
            <a:extLst>
              <a:ext uri="{FF2B5EF4-FFF2-40B4-BE49-F238E27FC236}">
                <a16:creationId xmlns:a16="http://schemas.microsoft.com/office/drawing/2014/main" id="{3323C1F5-E629-4448-B197-0B94BE368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b="59528"/>
          <a:stretch/>
        </p:blipFill>
        <p:spPr bwMode="auto">
          <a:xfrm>
            <a:off x="3322540" y="1094310"/>
            <a:ext cx="3006864" cy="27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 description available.">
            <a:extLst>
              <a:ext uri="{FF2B5EF4-FFF2-40B4-BE49-F238E27FC236}">
                <a16:creationId xmlns:a16="http://schemas.microsoft.com/office/drawing/2014/main" id="{458ACFEA-C32E-42CF-9807-1DD1A2836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7" b="60708"/>
          <a:stretch/>
        </p:blipFill>
        <p:spPr bwMode="auto">
          <a:xfrm>
            <a:off x="127700" y="3879188"/>
            <a:ext cx="2704599" cy="24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7D832A-9AE2-48EF-AF82-A53F8C2D7AE2}"/>
              </a:ext>
            </a:extLst>
          </p:cNvPr>
          <p:cNvSpPr/>
          <p:nvPr/>
        </p:nvSpPr>
        <p:spPr>
          <a:xfrm>
            <a:off x="2967616" y="4461814"/>
            <a:ext cx="909668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एक प्रश्न एक स्क्रिन</a:t>
            </a:r>
            <a:endParaRPr lang="en-US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अधिकतम मान 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99999 </a:t>
            </a:r>
            <a:r>
              <a:rPr lang="ne-NP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सम्म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पन्छ</a:t>
            </a:r>
            <a:r>
              <a:rPr lang="ne-NP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ी नभएमा ० इनपुट गर्नुहोस् वा खाली राखि अगाडी जान सकिन्छ ।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612E68-4FC0-4DDC-A4FF-6A25C65C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1663-9F45-4835-ADF6-9F3797F0B4E2}" type="slidenum">
              <a:rPr lang="en-US" smtClean="0"/>
              <a:pPr/>
              <a:t>8</a:t>
            </a:fld>
            <a:r>
              <a:rPr lang="en-US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5F5C3D1-A066-4507-863D-2A637483B817}"/>
              </a:ext>
            </a:extLst>
          </p:cNvPr>
          <p:cNvGrpSpPr/>
          <p:nvPr/>
        </p:nvGrpSpPr>
        <p:grpSpPr>
          <a:xfrm>
            <a:off x="404601" y="1118724"/>
            <a:ext cx="10797903" cy="4828922"/>
            <a:chOff x="364141" y="1118724"/>
            <a:chExt cx="10838364" cy="4920478"/>
          </a:xfrm>
        </p:grpSpPr>
        <p:pic>
          <p:nvPicPr>
            <p:cNvPr id="2050" name="Picture 2" descr="No description available.">
              <a:extLst>
                <a:ext uri="{FF2B5EF4-FFF2-40B4-BE49-F238E27FC236}">
                  <a16:creationId xmlns:a16="http://schemas.microsoft.com/office/drawing/2014/main" id="{9EE1CCA8-88EE-41E1-84B6-12368D2497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37" b="32625"/>
            <a:stretch/>
          </p:blipFill>
          <p:spPr bwMode="auto">
            <a:xfrm>
              <a:off x="8190835" y="1118724"/>
              <a:ext cx="3011670" cy="462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No description available.">
              <a:extLst>
                <a:ext uri="{FF2B5EF4-FFF2-40B4-BE49-F238E27FC236}">
                  <a16:creationId xmlns:a16="http://schemas.microsoft.com/office/drawing/2014/main" id="{6FCCC0BE-A6D9-4C6E-89CF-41A0C4629C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37" r="1355" b="58820"/>
            <a:stretch/>
          </p:blipFill>
          <p:spPr bwMode="auto">
            <a:xfrm>
              <a:off x="364141" y="1229989"/>
              <a:ext cx="3306947" cy="3161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E3545F-2AAC-4363-A632-23B89302D7C2}"/>
                </a:ext>
              </a:extLst>
            </p:cNvPr>
            <p:cNvSpPr txBox="1"/>
            <p:nvPr/>
          </p:nvSpPr>
          <p:spPr>
            <a:xfrm>
              <a:off x="4434436" y="2225310"/>
              <a:ext cx="2913132" cy="83099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e-NP" sz="2400" dirty="0">
                  <a:solidFill>
                    <a:srgbClr val="C00000"/>
                  </a:solidFill>
                  <a:cs typeface="Kalimati" panose="00000400000000000000" pitchFamily="2"/>
                </a:rPr>
                <a:t>प्रश्न ५.५ मा कुनै पनि पन्छी नआएमा</a:t>
              </a:r>
              <a:endParaRPr lang="en-US" sz="2400" dirty="0">
                <a:solidFill>
                  <a:srgbClr val="C00000"/>
                </a:solidFill>
                <a:cs typeface="Kalimati" panose="00000400000000000000" pitchFamily="2"/>
              </a:endParaRPr>
            </a:p>
          </p:txBody>
        </p:sp>
        <p:pic>
          <p:nvPicPr>
            <p:cNvPr id="7" name="Picture 2" descr="No description available.">
              <a:extLst>
                <a:ext uri="{FF2B5EF4-FFF2-40B4-BE49-F238E27FC236}">
                  <a16:creationId xmlns:a16="http://schemas.microsoft.com/office/drawing/2014/main" id="{84FEF83F-7EFE-41D7-8DE4-29FEA887A3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37" t="39754" r="29493" b="41957"/>
            <a:stretch/>
          </p:blipFill>
          <p:spPr bwMode="auto">
            <a:xfrm>
              <a:off x="4277488" y="3665692"/>
              <a:ext cx="3306946" cy="2373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22BA22A-B535-423C-9189-3E39C6E059D2}"/>
                </a:ext>
              </a:extLst>
            </p:cNvPr>
            <p:cNvCxnSpPr>
              <a:endCxn id="4" idx="1"/>
            </p:cNvCxnSpPr>
            <p:nvPr/>
          </p:nvCxnSpPr>
          <p:spPr>
            <a:xfrm>
              <a:off x="3671088" y="2640808"/>
              <a:ext cx="763348" cy="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FFFFA17-2CCC-49FC-AF78-B84EFBFB693C}"/>
                </a:ext>
              </a:extLst>
            </p:cNvPr>
            <p:cNvCxnSpPr/>
            <p:nvPr/>
          </p:nvCxnSpPr>
          <p:spPr>
            <a:xfrm>
              <a:off x="7347568" y="2676221"/>
              <a:ext cx="763348" cy="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0D0225A-120E-4E8B-8E38-B24C6B8D3FA7}"/>
                </a:ext>
              </a:extLst>
            </p:cNvPr>
            <p:cNvCxnSpPr/>
            <p:nvPr/>
          </p:nvCxnSpPr>
          <p:spPr>
            <a:xfrm flipH="1">
              <a:off x="7584434" y="4580092"/>
              <a:ext cx="606401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EE066D1-962D-4E38-BF4A-ECDB30B2A5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53148" y="4177457"/>
              <a:ext cx="924340" cy="40063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FF68E24-337E-423C-8CBC-237E8675D262}"/>
              </a:ext>
            </a:extLst>
          </p:cNvPr>
          <p:cNvSpPr/>
          <p:nvPr/>
        </p:nvSpPr>
        <p:spPr>
          <a:xfrm>
            <a:off x="4277488" y="3819441"/>
            <a:ext cx="3306946" cy="20715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AE9183-FF6E-44D0-A612-329BBF49E757}"/>
              </a:ext>
            </a:extLst>
          </p:cNvPr>
          <p:cNvSpPr/>
          <p:nvPr/>
        </p:nvSpPr>
        <p:spPr>
          <a:xfrm>
            <a:off x="1307451" y="255606"/>
            <a:ext cx="28568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e-NP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प्रश्नावली भाग</a:t>
            </a:r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 </a:t>
            </a:r>
            <a:r>
              <a:rPr lang="ne-NP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rPr>
              <a:t>५ 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B2B139-8DA1-445A-8E94-9EC253E9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1663-9F45-4835-ADF6-9F3797F0B4E2}" type="slidenum">
              <a:rPr lang="en-US" smtClean="0"/>
              <a:pPr/>
              <a:t>9</a:t>
            </a:fld>
            <a:r>
              <a:rPr lang="en-US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0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335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KALAKAR-38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Kapil</dc:creator>
  <cp:lastModifiedBy>Kapil</cp:lastModifiedBy>
  <cp:revision>193</cp:revision>
  <dcterms:created xsi:type="dcterms:W3CDTF">2022-03-21T05:47:17Z</dcterms:created>
  <dcterms:modified xsi:type="dcterms:W3CDTF">2022-04-16T09:01:52Z</dcterms:modified>
</cp:coreProperties>
</file>