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591" r:id="rId2"/>
    <p:sldId id="592" r:id="rId3"/>
    <p:sldId id="593" r:id="rId4"/>
    <p:sldId id="543" r:id="rId5"/>
    <p:sldId id="550" r:id="rId6"/>
    <p:sldId id="544" r:id="rId7"/>
    <p:sldId id="545" r:id="rId8"/>
    <p:sldId id="547" r:id="rId9"/>
    <p:sldId id="546" r:id="rId10"/>
    <p:sldId id="548" r:id="rId11"/>
    <p:sldId id="549" r:id="rId12"/>
    <p:sldId id="551" r:id="rId13"/>
    <p:sldId id="552" r:id="rId14"/>
    <p:sldId id="553" r:id="rId15"/>
    <p:sldId id="554" r:id="rId16"/>
    <p:sldId id="555" r:id="rId17"/>
    <p:sldId id="556" r:id="rId18"/>
    <p:sldId id="557" r:id="rId19"/>
    <p:sldId id="558" r:id="rId20"/>
    <p:sldId id="559" r:id="rId21"/>
    <p:sldId id="560" r:id="rId22"/>
    <p:sldId id="561" r:id="rId23"/>
    <p:sldId id="562" r:id="rId24"/>
    <p:sldId id="563" r:id="rId25"/>
    <p:sldId id="564" r:id="rId26"/>
    <p:sldId id="565" r:id="rId27"/>
    <p:sldId id="566" r:id="rId28"/>
    <p:sldId id="567" r:id="rId29"/>
    <p:sldId id="568" r:id="rId30"/>
    <p:sldId id="569" r:id="rId31"/>
    <p:sldId id="570" r:id="rId32"/>
    <p:sldId id="571" r:id="rId33"/>
    <p:sldId id="572" r:id="rId34"/>
    <p:sldId id="573" r:id="rId35"/>
    <p:sldId id="574" r:id="rId36"/>
    <p:sldId id="575" r:id="rId37"/>
    <p:sldId id="576" r:id="rId38"/>
    <p:sldId id="272" r:id="rId39"/>
    <p:sldId id="594" r:id="rId40"/>
    <p:sldId id="54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66CCFF"/>
    <a:srgbClr val="4708C4"/>
    <a:srgbClr val="FF0000"/>
    <a:srgbClr val="C6466B"/>
    <a:srgbClr val="FF9900"/>
    <a:srgbClr val="9966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5630" autoAdjust="0"/>
  </p:normalViewPr>
  <p:slideViewPr>
    <p:cSldViewPr>
      <p:cViewPr varScale="1">
        <p:scale>
          <a:sx n="60" d="100"/>
          <a:sy n="60" d="100"/>
        </p:scale>
        <p:origin x="248" y="2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664"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91B9EE-D541-46EB-AF9F-DD9ACAB7AFE7}" type="datetimeFigureOut">
              <a:rPr lang="en-US" smtClean="0"/>
              <a:pPr/>
              <a:t>3/4/2022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02A28-D55D-4DEE-A5AD-28137AD9A422}" type="slidenum">
              <a:rPr lang="en-US" smtClean="0"/>
              <a:pPr/>
              <a:t>‹#›</a:t>
            </a:fld>
            <a:endParaRPr lang="en-US"/>
          </a:p>
        </p:txBody>
      </p:sp>
    </p:spTree>
    <p:extLst>
      <p:ext uri="{BB962C8B-B14F-4D97-AF65-F5344CB8AC3E}">
        <p14:creationId xmlns:p14="http://schemas.microsoft.com/office/powerpoint/2010/main" val="27801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ln>
            <a:miter lim="800000"/>
            <a:headEnd/>
            <a:tailEnd/>
          </a:ln>
        </p:spPr>
        <p:txBody>
          <a:bodyPr/>
          <a:lstStyle/>
          <a:p>
            <a:pPr>
              <a:defRPr/>
            </a:pPr>
            <a:fld id="{F48539E1-2BAF-4A87-8C12-5B3F4886C701}"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16</a:t>
            </a:fld>
            <a:endParaRPr lang="en-US"/>
          </a:p>
        </p:txBody>
      </p:sp>
    </p:spTree>
    <p:extLst>
      <p:ext uri="{BB962C8B-B14F-4D97-AF65-F5344CB8AC3E}">
        <p14:creationId xmlns:p14="http://schemas.microsoft.com/office/powerpoint/2010/main" val="1260467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17</a:t>
            </a:fld>
            <a:endParaRPr lang="en-US"/>
          </a:p>
        </p:txBody>
      </p:sp>
    </p:spTree>
    <p:extLst>
      <p:ext uri="{BB962C8B-B14F-4D97-AF65-F5344CB8AC3E}">
        <p14:creationId xmlns:p14="http://schemas.microsoft.com/office/powerpoint/2010/main" val="1260467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18</a:t>
            </a:fld>
            <a:endParaRPr lang="en-US"/>
          </a:p>
        </p:txBody>
      </p:sp>
    </p:spTree>
    <p:extLst>
      <p:ext uri="{BB962C8B-B14F-4D97-AF65-F5344CB8AC3E}">
        <p14:creationId xmlns:p14="http://schemas.microsoft.com/office/powerpoint/2010/main" val="1260467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802A28-D55D-4DEE-A5AD-28137AD9A422}" type="slidenum">
              <a:rPr lang="en-US" smtClean="0"/>
              <a:pPr/>
              <a:t>19</a:t>
            </a:fld>
            <a:endParaRPr lang="en-US"/>
          </a:p>
        </p:txBody>
      </p:sp>
    </p:spTree>
    <p:extLst>
      <p:ext uri="{BB962C8B-B14F-4D97-AF65-F5344CB8AC3E}">
        <p14:creationId xmlns:p14="http://schemas.microsoft.com/office/powerpoint/2010/main" val="1260467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86F7D5-D43C-494F-8742-43B3AF33B8D7}" type="datetime1">
              <a:rPr lang="en-US" smtClean="0"/>
              <a:t>3/4/2022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6C767-D6E3-45C3-88CB-9C343E1E0D02}" type="datetime1">
              <a:rPr lang="en-US" smtClean="0"/>
              <a:t>3/4/2022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6A9E74-4895-4749-B79C-F5735D045D0E}" type="datetime1">
              <a:rPr lang="en-US" smtClean="0"/>
              <a:t>3/4/2022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615811" y="2533504"/>
            <a:ext cx="4872039" cy="3097212"/>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9"/>
          </p:nvPr>
        </p:nvSpPr>
        <p:spPr>
          <a:xfrm>
            <a:off x="7042151" y="2347915"/>
            <a:ext cx="3289300" cy="27701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0728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37B67E-DC26-4C1A-826B-AAB65733631C}" type="datetime1">
              <a:rPr lang="en-US" smtClean="0"/>
              <a:t>3/4/2022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37B9C5-DAE9-4864-AC5A-394237965B41}" type="datetime1">
              <a:rPr lang="en-US" smtClean="0"/>
              <a:t>3/4/2022</a:t>
            </a:fld>
            <a:endParaRPr lang="en-US"/>
          </a:p>
        </p:txBody>
      </p:sp>
      <p:sp>
        <p:nvSpPr>
          <p:cNvPr id="5" name="Footer Placeholder 4"/>
          <p:cNvSpPr>
            <a:spLocks noGrp="1"/>
          </p:cNvSpPr>
          <p:nvPr>
            <p:ph type="ftr" sz="quarter" idx="11"/>
          </p:nvPr>
        </p:nvSpPr>
        <p:spPr/>
        <p:txBody>
          <a:bodyPr/>
          <a:lstStyle/>
          <a:p>
            <a:r>
              <a:rPr lang="en-US"/>
              <a:t>Schedule 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4E197B-5B9D-452C-BCBA-A295B6D7DE61}" type="datetime1">
              <a:rPr lang="en-US" smtClean="0"/>
              <a:t>3/4/2022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9EEB2E-F045-4CD4-BBB9-6D53F50ED05B}" type="datetime1">
              <a:rPr lang="en-US" smtClean="0"/>
              <a:t>3/4/2022</a:t>
            </a:fld>
            <a:endParaRPr lang="en-US"/>
          </a:p>
        </p:txBody>
      </p:sp>
      <p:sp>
        <p:nvSpPr>
          <p:cNvPr id="8" name="Footer Placeholder 7"/>
          <p:cNvSpPr>
            <a:spLocks noGrp="1"/>
          </p:cNvSpPr>
          <p:nvPr>
            <p:ph type="ftr" sz="quarter" idx="11"/>
          </p:nvPr>
        </p:nvSpPr>
        <p:spPr/>
        <p:txBody>
          <a:bodyPr/>
          <a:lstStyle/>
          <a:p>
            <a:r>
              <a:rPr lang="en-US"/>
              <a:t>Schedule 2</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EE23482D-2D81-4F15-8CAE-146A72B71DBF}" type="datetime1">
              <a:rPr lang="en-US" smtClean="0"/>
              <a:t>3/4/2022</a:t>
            </a:fld>
            <a:endParaRPr lang="en-US"/>
          </a:p>
        </p:txBody>
      </p:sp>
      <p:sp>
        <p:nvSpPr>
          <p:cNvPr id="4" name="Footer Placeholder 3"/>
          <p:cNvSpPr>
            <a:spLocks noGrp="1"/>
          </p:cNvSpPr>
          <p:nvPr>
            <p:ph type="ftr" sz="quarter" idx="11"/>
          </p:nvPr>
        </p:nvSpPr>
        <p:spPr/>
        <p:txBody>
          <a:bodyPr/>
          <a:lstStyle/>
          <a:p>
            <a:r>
              <a:rPr lang="en-US"/>
              <a:t>Schedule 2</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01269-9003-408F-83A3-5BB5DC530D50}" type="datetime1">
              <a:rPr lang="en-US" smtClean="0"/>
              <a:t>3/4/2022</a:t>
            </a:fld>
            <a:endParaRPr lang="en-US"/>
          </a:p>
        </p:txBody>
      </p:sp>
      <p:sp>
        <p:nvSpPr>
          <p:cNvPr id="3" name="Footer Placeholder 2"/>
          <p:cNvSpPr>
            <a:spLocks noGrp="1"/>
          </p:cNvSpPr>
          <p:nvPr>
            <p:ph type="ftr" sz="quarter" idx="11"/>
          </p:nvPr>
        </p:nvSpPr>
        <p:spPr/>
        <p:txBody>
          <a:bodyPr/>
          <a:lstStyle/>
          <a:p>
            <a:r>
              <a:rPr lang="en-US"/>
              <a:t>Schedule 2</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22035-A608-4B5F-A170-1AB44C18E7EB}" type="datetime1">
              <a:rPr lang="en-US" smtClean="0"/>
              <a:t>3/4/2022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246F9F-3A4C-490E-94CD-A9C92308FAE6}" type="datetime1">
              <a:rPr lang="en-US" smtClean="0"/>
              <a:t>3/4/2022</a:t>
            </a:fld>
            <a:endParaRPr lang="en-US"/>
          </a:p>
        </p:txBody>
      </p:sp>
      <p:sp>
        <p:nvSpPr>
          <p:cNvPr id="6" name="Footer Placeholder 5"/>
          <p:cNvSpPr>
            <a:spLocks noGrp="1"/>
          </p:cNvSpPr>
          <p:nvPr>
            <p:ph type="ftr" sz="quarter" idx="11"/>
          </p:nvPr>
        </p:nvSpPr>
        <p:spPr/>
        <p:txBody>
          <a:bodyPr/>
          <a:lstStyle/>
          <a:p>
            <a:r>
              <a:rPr lang="en-US"/>
              <a:t>Schedule 2</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61A1A-C69D-423B-9765-4DC62BA7D855}" type="datetime1">
              <a:rPr lang="en-US" smtClean="0"/>
              <a:t>3/4/2022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Schedule 2</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2" descr="Image result for logo of nepal government">
            <a:extLst>
              <a:ext uri="{FF2B5EF4-FFF2-40B4-BE49-F238E27FC236}">
                <a16:creationId xmlns:a16="http://schemas.microsoft.com/office/drawing/2014/main" id="{AECE32EE-7286-4044-BC1A-53241950AB2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853" y="27166"/>
            <a:ext cx="792347" cy="5843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8050077-E24D-4246-BE7C-71E98F9A160F}"/>
              </a:ext>
            </a:extLst>
          </p:cNvPr>
          <p:cNvPicPr>
            <a:picLocks noChangeAspect="1"/>
          </p:cNvPicPr>
          <p:nvPr/>
        </p:nvPicPr>
        <p:blipFill>
          <a:blip r:embed="rId15"/>
          <a:stretch>
            <a:fillRect/>
          </a:stretch>
        </p:blipFill>
        <p:spPr>
          <a:xfrm>
            <a:off x="11506200" y="27166"/>
            <a:ext cx="639948" cy="639830"/>
          </a:xfrm>
          <a:prstGeom prst="rect">
            <a:avLst/>
          </a:prstGeom>
        </p:spPr>
      </p:pic>
      <p:sp>
        <p:nvSpPr>
          <p:cNvPr id="9" name="TextBox 8">
            <a:extLst>
              <a:ext uri="{FF2B5EF4-FFF2-40B4-BE49-F238E27FC236}">
                <a16:creationId xmlns:a16="http://schemas.microsoft.com/office/drawing/2014/main" id="{80FFC769-2FF5-4255-956E-2C23E2C5F376}"/>
              </a:ext>
            </a:extLst>
          </p:cNvPr>
          <p:cNvSpPr txBox="1"/>
          <p:nvPr/>
        </p:nvSpPr>
        <p:spPr>
          <a:xfrm>
            <a:off x="1143000" y="26719"/>
            <a:ext cx="10150041" cy="584775"/>
          </a:xfrm>
          <a:prstGeom prst="rect">
            <a:avLst/>
          </a:prstGeom>
          <a:noFill/>
        </p:spPr>
        <p:txBody>
          <a:bodyPr wrap="square" rtlCol="0">
            <a:spAutoFit/>
          </a:bodyPr>
          <a:lstStyle/>
          <a:p>
            <a:pPr algn="ctr"/>
            <a:r>
              <a:rPr lang="ne-NP" sz="1400" b="0" dirty="0">
                <a:solidFill>
                  <a:srgbClr val="FF0000"/>
                </a:solidFill>
                <a:cs typeface="Kalimati" panose="00000400000000000000" pitchFamily="2"/>
              </a:rPr>
              <a:t>केन्द्रीय तथ्याङ्क विभाग</a:t>
            </a:r>
            <a:endParaRPr lang="en-US" sz="1400" b="0" dirty="0">
              <a:solidFill>
                <a:srgbClr val="FF0000"/>
              </a:solidFill>
              <a:cs typeface="Kalimati" panose="00000400000000000000" pitchFamily="2"/>
            </a:endParaRPr>
          </a:p>
          <a:p>
            <a:pPr algn="ctr"/>
            <a:r>
              <a:rPr lang="ne-NP" sz="1800" b="0" dirty="0">
                <a:solidFill>
                  <a:srgbClr val="FF0000"/>
                </a:solidFill>
                <a:cs typeface="Kalimati" panose="00000400000000000000" pitchFamily="2"/>
              </a:rPr>
              <a:t>राष्ट्रिय कृषिगणना २०७८</a:t>
            </a:r>
          </a:p>
        </p:txBody>
      </p:sp>
      <p:cxnSp>
        <p:nvCxnSpPr>
          <p:cNvPr id="11" name="Straight Connector 10">
            <a:extLst>
              <a:ext uri="{FF2B5EF4-FFF2-40B4-BE49-F238E27FC236}">
                <a16:creationId xmlns:a16="http://schemas.microsoft.com/office/drawing/2014/main" id="{04C7B003-50A9-471B-8DC3-F129A3E60B43}"/>
              </a:ext>
            </a:extLst>
          </p:cNvPr>
          <p:cNvCxnSpPr/>
          <p:nvPr/>
        </p:nvCxnSpPr>
        <p:spPr>
          <a:xfrm>
            <a:off x="0" y="666996"/>
            <a:ext cx="12192000" cy="0"/>
          </a:xfrm>
          <a:prstGeom prst="line">
            <a:avLst/>
          </a:prstGeom>
          <a:ln w="19050">
            <a:solidFill>
              <a:srgbClr val="0070C0"/>
            </a:solidFill>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295400"/>
            <a:ext cx="12192000" cy="2819400"/>
          </a:xfrm>
          <a:noFill/>
        </p:spPr>
        <p:txBody>
          <a:bodyPr wrap="square" numCol="1" anchorCtr="0" compatLnSpc="1">
            <a:prstTxWarp prst="textNoShape">
              <a:avLst/>
            </a:prstTxWarp>
            <a:noAutofit/>
          </a:bodyPr>
          <a:lstStyle/>
          <a:p>
            <a:pPr>
              <a:lnSpc>
                <a:spcPct val="150000"/>
              </a:lnSpc>
              <a:spcBef>
                <a:spcPts val="600"/>
              </a:spcBef>
              <a:spcAft>
                <a:spcPts val="600"/>
              </a:spcAft>
              <a:defRPr/>
            </a:pPr>
            <a:r>
              <a:rPr lang="ne-NP" sz="2800" dirty="0">
                <a:solidFill>
                  <a:srgbClr val="4708C4"/>
                </a:solidFill>
                <a:latin typeface="Preeti"/>
                <a:cs typeface="Kalimati" pitchFamily="2"/>
              </a:rPr>
              <a:t>राष्ट्रिय कृषिगणना २०७८</a:t>
            </a:r>
            <a:br>
              <a:rPr lang="ne-NP" b="0" dirty="0">
                <a:latin typeface="Preeti" pitchFamily="2" charset="0"/>
                <a:cs typeface="Arial" pitchFamily="34" charset="0"/>
              </a:rPr>
            </a:br>
            <a:r>
              <a:rPr lang="ne-NP" sz="2800" dirty="0">
                <a:solidFill>
                  <a:srgbClr val="4708C4"/>
                </a:solidFill>
                <a:latin typeface="Preeti"/>
                <a:cs typeface="Kalimati" pitchFamily="2"/>
              </a:rPr>
              <a:t>कृषिगणना अधिकृत/सहायक कृषिगणना अधिकृत तालिम</a:t>
            </a:r>
            <a:br>
              <a:rPr lang="ne-NP" sz="2800" dirty="0">
                <a:solidFill>
                  <a:schemeClr val="tx2"/>
                </a:solidFill>
                <a:latin typeface="Preeti"/>
                <a:cs typeface="Kalimati" pitchFamily="2"/>
              </a:rPr>
            </a:br>
            <a:r>
              <a:rPr lang="ne-NP" sz="2800" dirty="0">
                <a:solidFill>
                  <a:schemeClr val="tx2"/>
                </a:solidFill>
                <a:latin typeface="Preeti"/>
                <a:cs typeface="Kalimati" pitchFamily="2"/>
              </a:rPr>
              <a:t>मितिः फागुन २१,</a:t>
            </a:r>
            <a:r>
              <a:rPr lang="en-US" sz="2800" dirty="0">
                <a:solidFill>
                  <a:schemeClr val="tx2"/>
                </a:solidFill>
                <a:latin typeface="Preeti"/>
                <a:cs typeface="Kalimati" pitchFamily="2"/>
              </a:rPr>
              <a:t> </a:t>
            </a:r>
            <a:r>
              <a:rPr lang="ne-NP" sz="2800" dirty="0">
                <a:solidFill>
                  <a:schemeClr val="tx2"/>
                </a:solidFill>
                <a:latin typeface="Preeti"/>
                <a:cs typeface="Kalimati" pitchFamily="2"/>
              </a:rPr>
              <a:t>२०७८</a:t>
            </a:r>
            <a:br>
              <a:rPr lang="ne-NP" sz="2800" dirty="0">
                <a:solidFill>
                  <a:schemeClr val="tx2"/>
                </a:solidFill>
                <a:latin typeface="Preeti"/>
                <a:cs typeface="Kalimati" pitchFamily="2"/>
              </a:rPr>
            </a:br>
            <a:r>
              <a:rPr lang="ne-NP" sz="2000" dirty="0">
                <a:solidFill>
                  <a:schemeClr val="tx2"/>
                </a:solidFill>
                <a:latin typeface="Preeti"/>
                <a:cs typeface="Kalimati" pitchFamily="2"/>
              </a:rPr>
              <a:t>ललितपुर, काठमाडौँ</a:t>
            </a:r>
            <a:br>
              <a:rPr lang="en-US" sz="3600" dirty="0">
                <a:solidFill>
                  <a:schemeClr val="tx2"/>
                </a:solidFill>
                <a:latin typeface="Preeti"/>
                <a:cs typeface="Kalimati" pitchFamily="2"/>
              </a:rPr>
            </a:br>
            <a:br>
              <a:rPr lang="en-US" sz="3600" dirty="0">
                <a:latin typeface="Preeti"/>
                <a:cs typeface="Kalimati" pitchFamily="2"/>
              </a:rPr>
            </a:br>
            <a:endParaRPr lang="en-US" sz="7200" dirty="0">
              <a:latin typeface="Preeti" pitchFamily="2" charset="0"/>
              <a:cs typeface="Times New Roman" panose="02020603050405020304" pitchFamily="18" charset="0"/>
            </a:endParaRPr>
          </a:p>
        </p:txBody>
      </p:sp>
      <p:sp>
        <p:nvSpPr>
          <p:cNvPr id="5" name="TextBox 4">
            <a:extLst>
              <a:ext uri="{FF2B5EF4-FFF2-40B4-BE49-F238E27FC236}">
                <a16:creationId xmlns:a16="http://schemas.microsoft.com/office/drawing/2014/main" id="{B3BA6E71-2ED7-4E78-9BD9-383B3C7F7960}"/>
              </a:ext>
            </a:extLst>
          </p:cNvPr>
          <p:cNvSpPr txBox="1"/>
          <p:nvPr/>
        </p:nvSpPr>
        <p:spPr>
          <a:xfrm>
            <a:off x="26581" y="4357300"/>
            <a:ext cx="9271000" cy="2031325"/>
          </a:xfrm>
          <a:prstGeom prst="rect">
            <a:avLst/>
          </a:prstGeom>
          <a:noFill/>
        </p:spPr>
        <p:txBody>
          <a:bodyPr wrap="square">
            <a:spAutoFit/>
          </a:bodyPr>
          <a:lstStyle/>
          <a:p>
            <a:pPr algn="ctr">
              <a:lnSpc>
                <a:spcPct val="150000"/>
              </a:lnSpc>
            </a:pPr>
            <a:r>
              <a:rPr lang="ne-NP" sz="2800" dirty="0">
                <a:solidFill>
                  <a:srgbClr val="002060"/>
                </a:solidFill>
                <a:latin typeface="Preeti"/>
                <a:cs typeface="Kalimati" pitchFamily="2"/>
              </a:rPr>
              <a:t>लगत २</a:t>
            </a:r>
            <a:r>
              <a:rPr lang="en-US" sz="2800" dirty="0">
                <a:solidFill>
                  <a:srgbClr val="002060"/>
                </a:solidFill>
                <a:latin typeface="Preeti"/>
                <a:cs typeface="Kalimati" pitchFamily="2"/>
              </a:rPr>
              <a:t>M </a:t>
            </a:r>
            <a:r>
              <a:rPr lang="ne-NP" sz="2800" dirty="0">
                <a:solidFill>
                  <a:srgbClr val="002060"/>
                </a:solidFill>
                <a:latin typeface="Preeti"/>
                <a:cs typeface="Kalimati" pitchFamily="2"/>
              </a:rPr>
              <a:t>कृषक परिवार प्रश्नावली</a:t>
            </a:r>
          </a:p>
          <a:p>
            <a:pPr algn="ctr">
              <a:lnSpc>
                <a:spcPct val="150000"/>
              </a:lnSpc>
            </a:pPr>
            <a:r>
              <a:rPr lang="ne-NP" sz="2800" dirty="0">
                <a:solidFill>
                  <a:srgbClr val="002060"/>
                </a:solidFill>
                <a:latin typeface="Preeti"/>
                <a:cs typeface="Kalimati" pitchFamily="2"/>
              </a:rPr>
              <a:t>गणनाको दिनमा रहेका पाल्तु पशुपन्छीको विवरण</a:t>
            </a:r>
          </a:p>
          <a:p>
            <a:pPr algn="ctr">
              <a:lnSpc>
                <a:spcPct val="150000"/>
              </a:lnSpc>
            </a:pPr>
            <a:r>
              <a:rPr lang="ne-NP" sz="2800" dirty="0">
                <a:solidFill>
                  <a:srgbClr val="002060"/>
                </a:solidFill>
                <a:latin typeface="Preeti"/>
                <a:cs typeface="Kalimati" pitchFamily="2"/>
              </a:rPr>
              <a:t>(भाग ५)</a:t>
            </a:r>
          </a:p>
        </p:txBody>
      </p:sp>
      <p:sp>
        <p:nvSpPr>
          <p:cNvPr id="4" name="Slide Number Placeholder 3">
            <a:extLst>
              <a:ext uri="{FF2B5EF4-FFF2-40B4-BE49-F238E27FC236}">
                <a16:creationId xmlns:a16="http://schemas.microsoft.com/office/drawing/2014/main" id="{CE1F62E6-14E3-49F6-AA95-4AFBC68681EE}"/>
              </a:ext>
            </a:extLst>
          </p:cNvPr>
          <p:cNvSpPr>
            <a:spLocks noGrp="1"/>
          </p:cNvSpPr>
          <p:nvPr>
            <p:ph type="sldNum" sz="quarter" idx="12"/>
          </p:nvPr>
        </p:nvSpPr>
        <p:spPr>
          <a:xfrm>
            <a:off x="9347200" y="6400801"/>
            <a:ext cx="2844800" cy="457200"/>
          </a:xfrm>
        </p:spPr>
        <p:txBody>
          <a:bodyPr/>
          <a:lstStyle/>
          <a:p>
            <a:fld id="{B6F15528-21DE-4FAA-801E-634DDDAF4B2B}" type="slidenum">
              <a:rPr lang="en-US" sz="1800" smtClean="0">
                <a:latin typeface="Fontasy Himali" panose="04020500000000000000" pitchFamily="82" charset="0"/>
              </a:rPr>
              <a:pPr/>
              <a:t>1</a:t>
            </a:fld>
            <a:endParaRPr lang="en-US" sz="1800" dirty="0">
              <a:latin typeface="Fontasy Himali" panose="04020500000000000000" pitchFamily="82" charset="0"/>
            </a:endParaRPr>
          </a:p>
        </p:txBody>
      </p:sp>
      <p:sp>
        <p:nvSpPr>
          <p:cNvPr id="7" name="TextBox 6">
            <a:extLst>
              <a:ext uri="{FF2B5EF4-FFF2-40B4-BE49-F238E27FC236}">
                <a16:creationId xmlns:a16="http://schemas.microsoft.com/office/drawing/2014/main" id="{601A41DD-702D-4F97-A023-C767D3F565F0}"/>
              </a:ext>
            </a:extLst>
          </p:cNvPr>
          <p:cNvSpPr txBox="1"/>
          <p:nvPr/>
        </p:nvSpPr>
        <p:spPr>
          <a:xfrm>
            <a:off x="8915400" y="4126468"/>
            <a:ext cx="3276600" cy="461665"/>
          </a:xfrm>
          <a:prstGeom prst="rect">
            <a:avLst/>
          </a:prstGeom>
          <a:noFill/>
        </p:spPr>
        <p:txBody>
          <a:bodyPr wrap="square" rtlCol="0">
            <a:spAutoFit/>
          </a:bodyPr>
          <a:lstStyle/>
          <a:p>
            <a:pPr algn="ctr"/>
            <a:r>
              <a:rPr lang="ne-NP" sz="2400" b="1" dirty="0">
                <a:solidFill>
                  <a:srgbClr val="0070C0"/>
                </a:solidFill>
                <a:cs typeface="Kalimati" panose="00000400000000000000" pitchFamily="2"/>
              </a:rPr>
              <a:t>चौथो दिनको पहिलो सत्र</a:t>
            </a:r>
            <a:endParaRPr lang="en-US" sz="2400" b="1" dirty="0">
              <a:solidFill>
                <a:srgbClr val="0070C0"/>
              </a:solidFill>
              <a:cs typeface="Kalimati" panose="00000400000000000000" pitchFamily="2"/>
            </a:endParaRPr>
          </a:p>
        </p:txBody>
      </p:sp>
    </p:spTree>
    <p:extLst>
      <p:ext uri="{BB962C8B-B14F-4D97-AF65-F5344CB8AC3E}">
        <p14:creationId xmlns:p14="http://schemas.microsoft.com/office/powerpoint/2010/main" val="3402378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98" y="674451"/>
            <a:ext cx="114808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2184400" y="4876800"/>
            <a:ext cx="7950200" cy="1527048"/>
          </a:xfrm>
          <a:prstGeom prst="wedgeRoundRectCallout">
            <a:avLst>
              <a:gd name="adj1" fmla="val 42645"/>
              <a:gd name="adj2" fmla="val -130694"/>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endParaRPr lang="ne-NP" sz="2400" dirty="0">
              <a:solidFill>
                <a:schemeClr val="tx1"/>
              </a:solidFill>
              <a:latin typeface="Preeti" pitchFamily="2" charset="0"/>
            </a:endParaRP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यदि १ वर्षदेखि ३ वर्ष मुनिका दूध दिइरहेका गाई भए सोको सङ्ख्या कोड १७ को लहरमा नै उल्लेख गर्नुपर्दछ । </a:t>
            </a:r>
          </a:p>
          <a:p>
            <a:pPr marL="342900" indent="-342900" algn="just">
              <a:lnSpc>
                <a:spcPct val="150000"/>
              </a:lnSpc>
              <a:buFont typeface="Wingdings" pitchFamily="2" charset="2"/>
              <a:buChar char="ü"/>
            </a:pPr>
            <a:endParaRPr lang="ne-NP" sz="2400" dirty="0">
              <a:solidFill>
                <a:schemeClr val="tx1"/>
              </a:solidFill>
              <a:latin typeface="Preeti" pitchFamily="2" charset="0"/>
            </a:endParaRPr>
          </a:p>
        </p:txBody>
      </p:sp>
      <p:sp>
        <p:nvSpPr>
          <p:cNvPr id="4" name="Oval 3"/>
          <p:cNvSpPr/>
          <p:nvPr/>
        </p:nvSpPr>
        <p:spPr>
          <a:xfrm>
            <a:off x="6705600" y="3454400"/>
            <a:ext cx="1955800" cy="304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flipV="1">
            <a:off x="3048000" y="2209800"/>
            <a:ext cx="2133600" cy="609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525000" y="3454400"/>
            <a:ext cx="2181698" cy="304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9">
            <a:extLst>
              <a:ext uri="{FF2B5EF4-FFF2-40B4-BE49-F238E27FC236}">
                <a16:creationId xmlns:a16="http://schemas.microsoft.com/office/drawing/2014/main" id="{555C1831-EA6A-4E34-BDF0-CFFBA85C3294}"/>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10</a:t>
            </a:fld>
            <a:endParaRPr lang="en-US" dirty="0">
              <a:latin typeface="Fontasy Himali" panose="04020500000000000000" pitchFamily="82" charset="0"/>
            </a:endParaRPr>
          </a:p>
        </p:txBody>
      </p:sp>
    </p:spTree>
    <p:extLst>
      <p:ext uri="{BB962C8B-B14F-4D97-AF65-F5344CB8AC3E}">
        <p14:creationId xmlns:p14="http://schemas.microsoft.com/office/powerpoint/2010/main" val="361843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685800"/>
            <a:ext cx="114808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2336800" y="4648200"/>
            <a:ext cx="8839200" cy="1905000"/>
          </a:xfrm>
          <a:prstGeom prst="wedgeRoundRectCallout">
            <a:avLst>
              <a:gd name="adj1" fmla="val 34482"/>
              <a:gd name="adj2" fmla="val -49540"/>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dirty="0">
                <a:solidFill>
                  <a:schemeClr val="tx1"/>
                </a:solidFill>
                <a:latin typeface="Preeti" pitchFamily="2" charset="0"/>
                <a:cs typeface="Kalimati" pitchFamily="2"/>
              </a:rPr>
              <a:t>यसमा ख्याल गर्नुपर्ने कुरा के छ भने कोड ११ देखि कोड १८ सम्मका लहरमा लेखिएका गाई÷गोरुको सङ्ख्याको जोड कोड नम्बर १० को लहरमा लेखिए बराबर हुनुपर्दछ ।</a:t>
            </a:r>
            <a:endParaRPr lang="en-US" sz="2400" dirty="0">
              <a:solidFill>
                <a:schemeClr val="tx1"/>
              </a:solidFill>
              <a:latin typeface="Preeti" pitchFamily="2" charset="0"/>
              <a:cs typeface="Kalimati" pitchFamily="2"/>
            </a:endParaRPr>
          </a:p>
        </p:txBody>
      </p:sp>
      <p:sp>
        <p:nvSpPr>
          <p:cNvPr id="4" name="Oval 3"/>
          <p:cNvSpPr/>
          <p:nvPr/>
        </p:nvSpPr>
        <p:spPr>
          <a:xfrm>
            <a:off x="8686800" y="1905000"/>
            <a:ext cx="914400" cy="21590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839200" y="1600200"/>
            <a:ext cx="609600" cy="3810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9">
            <a:extLst>
              <a:ext uri="{FF2B5EF4-FFF2-40B4-BE49-F238E27FC236}">
                <a16:creationId xmlns:a16="http://schemas.microsoft.com/office/drawing/2014/main" id="{4A4FD2C8-A761-4B34-AAF3-7FB34C140CD2}"/>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11</a:t>
            </a:fld>
            <a:endParaRPr lang="en-US" dirty="0">
              <a:latin typeface="Fontasy Himali" panose="04020500000000000000" pitchFamily="82" charset="0"/>
            </a:endParaRPr>
          </a:p>
        </p:txBody>
      </p:sp>
    </p:spTree>
    <p:extLst>
      <p:ext uri="{BB962C8B-B14F-4D97-AF65-F5344CB8AC3E}">
        <p14:creationId xmlns:p14="http://schemas.microsoft.com/office/powerpoint/2010/main" val="1773867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016000" y="3428999"/>
            <a:ext cx="10769600" cy="3283085"/>
          </a:xfrm>
          <a:prstGeom prst="roundRect">
            <a:avLst>
              <a:gd name="adj" fmla="val 1785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endParaRPr lang="ne-NP" sz="2400" dirty="0">
              <a:solidFill>
                <a:schemeClr val="tx1"/>
              </a:solidFill>
              <a:latin typeface="Preeti" pitchFamily="2" charset="0"/>
            </a:endParaRP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याक÷नाक÷चौंरीको सङ्ख्या पनि माथि गाई÷गोरुको सङ्ख्या जस्तै गरी भर्नुपर्दछ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फरक के छ भने, याक÷नाक÷चौंरीको उमेरअनुसार जम्मा सङ्ख्या मात्र लेख्नुपर्दछ, स्थानीय वा उन्नत खुलाइरहनु पर्दैन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कोड २१ देखि कोड २७ सम्म लेखिएका याक÷नाक÷चौंरीको सङ्ख्याको जोड कोड नम्बर २० मा लेखिए बराबर हुनुपर्दछ ।</a:t>
            </a:r>
          </a:p>
          <a:p>
            <a:pPr algn="just">
              <a:lnSpc>
                <a:spcPct val="150000"/>
              </a:lnSpc>
            </a:pPr>
            <a:endParaRPr lang="ne-NP" sz="2400" dirty="0">
              <a:solidFill>
                <a:schemeClr val="tx1"/>
              </a:solidFill>
              <a:latin typeface="Preeti"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73" y="1524000"/>
            <a:ext cx="11184467" cy="172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40" y="914400"/>
            <a:ext cx="113030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flipV="1">
            <a:off x="1016000" y="2209800"/>
            <a:ext cx="2133600" cy="609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686800" y="1828800"/>
            <a:ext cx="990600" cy="141605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871626" y="1480226"/>
            <a:ext cx="609600" cy="272374"/>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19">
            <a:extLst>
              <a:ext uri="{FF2B5EF4-FFF2-40B4-BE49-F238E27FC236}">
                <a16:creationId xmlns:a16="http://schemas.microsoft.com/office/drawing/2014/main" id="{9F244810-92E5-4644-8BFC-B88F4B2EE5EF}"/>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12</a:t>
            </a:fld>
            <a:endParaRPr lang="en-US" dirty="0">
              <a:latin typeface="Fontasy Himali" panose="04020500000000000000" pitchFamily="82" charset="0"/>
            </a:endParaRPr>
          </a:p>
        </p:txBody>
      </p:sp>
    </p:spTree>
    <p:extLst>
      <p:ext uri="{BB962C8B-B14F-4D97-AF65-F5344CB8AC3E}">
        <p14:creationId xmlns:p14="http://schemas.microsoft.com/office/powerpoint/2010/main" val="3113289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1441030"/>
            <a:ext cx="11242963" cy="2178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1" y="760898"/>
            <a:ext cx="11344564" cy="68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p:cNvSpPr/>
          <p:nvPr/>
        </p:nvSpPr>
        <p:spPr>
          <a:xfrm>
            <a:off x="914399" y="3810000"/>
            <a:ext cx="10633364" cy="2819400"/>
          </a:xfrm>
          <a:prstGeom prst="roundRect">
            <a:avLst>
              <a:gd name="adj" fmla="val 1785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रॉगो÷भैंसीका सङ्ख्या भर्दा पनि माथि गाई÷गोरुको सन्दर्भमा उल्लेख भए जस्तै गरेर स्थानीय र उन्नत अनुसार भर्नुपर्दछ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माथिजस्तै यसमा पनि ख्याल गर्नुपर्ने कुरा के छ भने कोड ३१ देखि कोड ३९ सम्म लेखिएका रॉगो÷भैंसीको सङ्ख्याको जोड कोड नम्बर ३० मा लेखिए बराबर हुनुपर्दछ ।</a:t>
            </a:r>
          </a:p>
        </p:txBody>
      </p:sp>
      <p:sp>
        <p:nvSpPr>
          <p:cNvPr id="5" name="Oval 4"/>
          <p:cNvSpPr/>
          <p:nvPr/>
        </p:nvSpPr>
        <p:spPr>
          <a:xfrm flipV="1">
            <a:off x="762000" y="2286000"/>
            <a:ext cx="2133600" cy="609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686800" y="1676400"/>
            <a:ext cx="914400" cy="194268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flipV="1">
            <a:off x="8763000" y="1423196"/>
            <a:ext cx="762000" cy="253204"/>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9">
            <a:extLst>
              <a:ext uri="{FF2B5EF4-FFF2-40B4-BE49-F238E27FC236}">
                <a16:creationId xmlns:a16="http://schemas.microsoft.com/office/drawing/2014/main" id="{2B40E220-7028-4D7F-B3F4-44400A50E5AE}"/>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13</a:t>
            </a:fld>
            <a:endParaRPr lang="en-US" dirty="0">
              <a:latin typeface="Fontasy Himali" panose="04020500000000000000" pitchFamily="82" charset="0"/>
            </a:endParaRPr>
          </a:p>
        </p:txBody>
      </p:sp>
    </p:spTree>
    <p:extLst>
      <p:ext uri="{BB962C8B-B14F-4D97-AF65-F5344CB8AC3E}">
        <p14:creationId xmlns:p14="http://schemas.microsoft.com/office/powerpoint/2010/main" val="2294724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013" y="1676400"/>
            <a:ext cx="11353800"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ular Callout 9"/>
          <p:cNvSpPr/>
          <p:nvPr/>
        </p:nvSpPr>
        <p:spPr>
          <a:xfrm>
            <a:off x="3175540" y="3886200"/>
            <a:ext cx="8128000" cy="1679448"/>
          </a:xfrm>
          <a:prstGeom prst="wedgeRoundRectCallout">
            <a:avLst>
              <a:gd name="adj1" fmla="val 28549"/>
              <a:gd name="adj2" fmla="val -169977"/>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dirty="0">
                <a:solidFill>
                  <a:schemeClr val="tx1"/>
                </a:solidFill>
                <a:latin typeface="Preeti" pitchFamily="2" charset="0"/>
                <a:cs typeface="Kalimati" pitchFamily="2"/>
              </a:rPr>
              <a:t>कृषि–चलनमा रहेका सम्पूर्ण बाख्रा, च्याङ्ग्रा, पाठा, पाठीको जम्मा सङ्ख्या कोड नं. ४० को लहरमा स्थानीय र उन्नत जात अनुसार  लेख्नु पर्दछ । </a:t>
            </a:r>
            <a:endParaRPr lang="en-US" sz="2400" dirty="0">
              <a:solidFill>
                <a:schemeClr val="tx1"/>
              </a:solidFill>
              <a:latin typeface="Preeti" pitchFamily="2" charset="0"/>
              <a:cs typeface="Kalimati" pitchFamily="2"/>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82" y="1102696"/>
            <a:ext cx="11344564" cy="68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flipV="1">
            <a:off x="5334000" y="1828800"/>
            <a:ext cx="1879600" cy="19050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flipV="1">
            <a:off x="9525000" y="1676400"/>
            <a:ext cx="2057400" cy="304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flipV="1">
            <a:off x="1219200" y="1524000"/>
            <a:ext cx="3505200" cy="5334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9">
            <a:extLst>
              <a:ext uri="{FF2B5EF4-FFF2-40B4-BE49-F238E27FC236}">
                <a16:creationId xmlns:a16="http://schemas.microsoft.com/office/drawing/2014/main" id="{2DF98A64-8576-4D4A-A134-E0370E70BA85}"/>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14</a:t>
            </a:fld>
            <a:endParaRPr lang="en-US" dirty="0">
              <a:latin typeface="Fontasy Himali" panose="04020500000000000000" pitchFamily="82" charset="0"/>
            </a:endParaRPr>
          </a:p>
        </p:txBody>
      </p:sp>
    </p:spTree>
    <p:extLst>
      <p:ext uri="{BB962C8B-B14F-4D97-AF65-F5344CB8AC3E}">
        <p14:creationId xmlns:p14="http://schemas.microsoft.com/office/powerpoint/2010/main" val="3673332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5463309" y="26670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11353800"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82" y="1102696"/>
            <a:ext cx="11344564" cy="68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ular Callout 12"/>
          <p:cNvSpPr/>
          <p:nvPr/>
        </p:nvSpPr>
        <p:spPr>
          <a:xfrm>
            <a:off x="711200" y="4343400"/>
            <a:ext cx="9855200" cy="2057400"/>
          </a:xfrm>
          <a:prstGeom prst="wedgeRoundRectCallout">
            <a:avLst>
              <a:gd name="adj1" fmla="val 39685"/>
              <a:gd name="adj2" fmla="val -149148"/>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endParaRPr lang="ne-NP" sz="2400" dirty="0">
              <a:solidFill>
                <a:schemeClr val="tx1"/>
              </a:solidFill>
              <a:latin typeface="Preeti" pitchFamily="2" charset="0"/>
            </a:endParaRPr>
          </a:p>
          <a:p>
            <a:pPr marL="342900" indent="-342900" algn="just">
              <a:lnSpc>
                <a:spcPct val="150000"/>
              </a:lnSpc>
              <a:buFont typeface="Wingdings" pitchFamily="2" charset="2"/>
              <a:buChar char="ü"/>
            </a:pPr>
            <a:endParaRPr lang="ne-NP" sz="2400" dirty="0">
              <a:solidFill>
                <a:schemeClr val="tx1"/>
              </a:solidFill>
              <a:latin typeface="Preeti" pitchFamily="2" charset="0"/>
            </a:endParaRPr>
          </a:p>
          <a:p>
            <a:pPr marL="342900" indent="-342900" algn="just">
              <a:lnSpc>
                <a:spcPct val="150000"/>
              </a:lnSpc>
              <a:buFont typeface="Wingdings" pitchFamily="2" charset="2"/>
              <a:buChar char="ü"/>
            </a:pPr>
            <a:endParaRPr lang="en-US" sz="2400" dirty="0">
              <a:solidFill>
                <a:schemeClr val="tx1"/>
              </a:solidFill>
              <a:latin typeface="Preeti" pitchFamily="2" charset="0"/>
              <a:cs typeface="Kalimati" pitchFamily="2"/>
            </a:endParaRP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६ महिना मुनिका बाख्राका पाठाको संख्या कोड ४१ को लहरमा,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६ महिना मुनिका  बाख्राका पाठीको संख्या कोड ४२ को लहरमा पहिले जस्तै स्थानीय र उन्नत जात छुट्याएर लेख्नुपर्दछ । </a:t>
            </a:r>
          </a:p>
          <a:p>
            <a:pPr marL="342900" indent="-342900" algn="just">
              <a:lnSpc>
                <a:spcPct val="150000"/>
              </a:lnSpc>
              <a:buFont typeface="Wingdings" pitchFamily="2" charset="2"/>
              <a:buChar char="ü"/>
            </a:pPr>
            <a:endParaRPr lang="ne-NP" sz="2400" dirty="0">
              <a:solidFill>
                <a:schemeClr val="tx1"/>
              </a:solidFill>
              <a:latin typeface="Preeti" pitchFamily="2" charset="0"/>
            </a:endParaRPr>
          </a:p>
          <a:p>
            <a:pPr marL="342900" indent="-342900" algn="just">
              <a:lnSpc>
                <a:spcPct val="150000"/>
              </a:lnSpc>
              <a:buFont typeface="Wingdings" pitchFamily="2" charset="2"/>
              <a:buChar char="ü"/>
            </a:pPr>
            <a:endParaRPr lang="ne-NP" sz="2400" dirty="0">
              <a:solidFill>
                <a:schemeClr val="tx1"/>
              </a:solidFill>
              <a:latin typeface="Preeti" pitchFamily="2" charset="0"/>
            </a:endParaRPr>
          </a:p>
          <a:p>
            <a:pPr marL="342900" indent="-342900" algn="just">
              <a:lnSpc>
                <a:spcPct val="150000"/>
              </a:lnSpc>
              <a:buFont typeface="Wingdings" pitchFamily="2" charset="2"/>
              <a:buChar char="ü"/>
            </a:pPr>
            <a:endParaRPr lang="en-US" sz="2400" dirty="0">
              <a:solidFill>
                <a:schemeClr val="tx1"/>
              </a:solidFill>
              <a:latin typeface="Preeti" pitchFamily="2" charset="0"/>
            </a:endParaRPr>
          </a:p>
        </p:txBody>
      </p:sp>
      <p:sp>
        <p:nvSpPr>
          <p:cNvPr id="6" name="Oval 5"/>
          <p:cNvSpPr/>
          <p:nvPr/>
        </p:nvSpPr>
        <p:spPr>
          <a:xfrm flipV="1">
            <a:off x="914400" y="2133600"/>
            <a:ext cx="1295400" cy="12954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flipV="1">
            <a:off x="2971799" y="1905000"/>
            <a:ext cx="2491509" cy="4572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V="1">
            <a:off x="9220200" y="1905000"/>
            <a:ext cx="2491509" cy="4572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flipV="1">
            <a:off x="5425209" y="1902568"/>
            <a:ext cx="1295400" cy="459632"/>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9">
            <a:extLst>
              <a:ext uri="{FF2B5EF4-FFF2-40B4-BE49-F238E27FC236}">
                <a16:creationId xmlns:a16="http://schemas.microsoft.com/office/drawing/2014/main" id="{44A9457D-119D-4BD3-9CDF-0742ECD41909}"/>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15</a:t>
            </a:fld>
            <a:endParaRPr lang="en-US" dirty="0">
              <a:latin typeface="Fontasy Himali" panose="04020500000000000000" pitchFamily="82" charset="0"/>
            </a:endParaRPr>
          </a:p>
        </p:txBody>
      </p:sp>
    </p:spTree>
    <p:extLst>
      <p:ext uri="{BB962C8B-B14F-4D97-AF65-F5344CB8AC3E}">
        <p14:creationId xmlns:p14="http://schemas.microsoft.com/office/powerpoint/2010/main" val="2686624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11353800"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182" y="1102696"/>
            <a:ext cx="11344564" cy="68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ed Rectangular Callout 14"/>
          <p:cNvSpPr/>
          <p:nvPr/>
        </p:nvSpPr>
        <p:spPr>
          <a:xfrm>
            <a:off x="1016000" y="4419600"/>
            <a:ext cx="9347200" cy="2209800"/>
          </a:xfrm>
          <a:prstGeom prst="wedgeRoundRectCallout">
            <a:avLst>
              <a:gd name="adj1" fmla="val 41075"/>
              <a:gd name="adj2" fmla="val -131744"/>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६ महिना वा सोभन्दा माथिका खसी, बोकाको सङ्ख्या कोड ४३ को लहरमा र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६ महिना वा सोभन्दा माथिका बाख्रीको सङ्ख्या कोड ४४ को लहरमा स्थानीय र उन्नत छुट्ट्याएर लेख्नु पर्दछ । </a:t>
            </a:r>
            <a:endParaRPr lang="en-US" sz="2400" dirty="0">
              <a:solidFill>
                <a:schemeClr val="tx1"/>
              </a:solidFill>
              <a:latin typeface="Preeti" pitchFamily="2" charset="0"/>
              <a:cs typeface="Kalimati" pitchFamily="2"/>
            </a:endParaRPr>
          </a:p>
        </p:txBody>
      </p:sp>
      <p:sp>
        <p:nvSpPr>
          <p:cNvPr id="16" name="Oval 15"/>
          <p:cNvSpPr/>
          <p:nvPr/>
        </p:nvSpPr>
        <p:spPr>
          <a:xfrm>
            <a:off x="5384800" y="2289175"/>
            <a:ext cx="1524000" cy="530225"/>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048000" y="2285932"/>
            <a:ext cx="2336800" cy="3842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flipV="1">
            <a:off x="914400" y="2133600"/>
            <a:ext cx="1295400" cy="1371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525000" y="2332949"/>
            <a:ext cx="2119746" cy="530225"/>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9">
            <a:extLst>
              <a:ext uri="{FF2B5EF4-FFF2-40B4-BE49-F238E27FC236}">
                <a16:creationId xmlns:a16="http://schemas.microsoft.com/office/drawing/2014/main" id="{0A032DA6-2CD2-412B-A1A2-05CB8876DCC3}"/>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16</a:t>
            </a:fld>
            <a:endParaRPr lang="en-US" dirty="0">
              <a:latin typeface="Fontasy Himali" panose="04020500000000000000" pitchFamily="82" charset="0"/>
            </a:endParaRPr>
          </a:p>
        </p:txBody>
      </p:sp>
    </p:spTree>
    <p:extLst>
      <p:ext uri="{BB962C8B-B14F-4D97-AF65-F5344CB8AC3E}">
        <p14:creationId xmlns:p14="http://schemas.microsoft.com/office/powerpoint/2010/main" val="528999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82" y="1102696"/>
            <a:ext cx="11344564" cy="68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3149600" y="2057401"/>
            <a:ext cx="1524000" cy="530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255" y="1781884"/>
            <a:ext cx="1134456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ular Callout 19"/>
          <p:cNvSpPr/>
          <p:nvPr/>
        </p:nvSpPr>
        <p:spPr>
          <a:xfrm>
            <a:off x="3135745" y="4343400"/>
            <a:ext cx="8128000" cy="1679448"/>
          </a:xfrm>
          <a:prstGeom prst="wedgeRoundRectCallout">
            <a:avLst>
              <a:gd name="adj1" fmla="val 28908"/>
              <a:gd name="adj2" fmla="val -192790"/>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dirty="0">
                <a:solidFill>
                  <a:schemeClr val="tx1"/>
                </a:solidFill>
                <a:latin typeface="Preeti" pitchFamily="2" charset="0"/>
                <a:cs typeface="Kalimati" pitchFamily="2"/>
              </a:rPr>
              <a:t>कृषि–चलनमा रहेका सम्पूर्ण  भेडा भेडी (पाठा, पाठी समेत) को जम्मा सङ्ख्या कोड नं. ५० को लहरमा स्थानीय र उन्नत जात अनुसार  लेख्नु पर्दछ । </a:t>
            </a:r>
            <a:endParaRPr lang="en-US" sz="2400" dirty="0">
              <a:solidFill>
                <a:schemeClr val="tx1"/>
              </a:solidFill>
              <a:latin typeface="Preeti" pitchFamily="2" charset="0"/>
              <a:cs typeface="Kalimati" pitchFamily="2"/>
            </a:endParaRPr>
          </a:p>
        </p:txBody>
      </p:sp>
      <p:sp>
        <p:nvSpPr>
          <p:cNvPr id="6" name="Oval 5"/>
          <p:cNvSpPr/>
          <p:nvPr/>
        </p:nvSpPr>
        <p:spPr>
          <a:xfrm flipV="1">
            <a:off x="1295400" y="1623658"/>
            <a:ext cx="2819400" cy="582967"/>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525000" y="1676400"/>
            <a:ext cx="2119746" cy="530225"/>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9">
            <a:extLst>
              <a:ext uri="{FF2B5EF4-FFF2-40B4-BE49-F238E27FC236}">
                <a16:creationId xmlns:a16="http://schemas.microsoft.com/office/drawing/2014/main" id="{1A7AEECF-00F2-4CA8-9F1F-DB4CE29BE4B5}"/>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17</a:t>
            </a:fld>
            <a:endParaRPr lang="en-US" dirty="0">
              <a:latin typeface="Fontasy Himali" panose="04020500000000000000" pitchFamily="82" charset="0"/>
            </a:endParaRPr>
          </a:p>
        </p:txBody>
      </p:sp>
    </p:spTree>
    <p:extLst>
      <p:ext uri="{BB962C8B-B14F-4D97-AF65-F5344CB8AC3E}">
        <p14:creationId xmlns:p14="http://schemas.microsoft.com/office/powerpoint/2010/main" val="922318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82" y="1102696"/>
            <a:ext cx="11344564" cy="68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3149600" y="2057401"/>
            <a:ext cx="1524000" cy="530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255" y="1781884"/>
            <a:ext cx="1134456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ular Callout 12"/>
          <p:cNvSpPr/>
          <p:nvPr/>
        </p:nvSpPr>
        <p:spPr>
          <a:xfrm>
            <a:off x="711201" y="3886200"/>
            <a:ext cx="8361916" cy="2667000"/>
          </a:xfrm>
          <a:prstGeom prst="wedgeRoundRectCallout">
            <a:avLst>
              <a:gd name="adj1" fmla="val 56458"/>
              <a:gd name="adj2" fmla="val -107841"/>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endParaRPr lang="en-US" sz="2400" dirty="0">
              <a:solidFill>
                <a:schemeClr val="tx1"/>
              </a:solidFill>
              <a:latin typeface="Preeti" pitchFamily="2" charset="0"/>
            </a:endParaRP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६ महिना मुनिका भेडाभेडीको पाठाको संख्या कोड ५१ को लहरमा,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६ महिना मुनिका भेडाभेडीको पाठीको संख्या कोड ५२ को लहरमा पहिले जस्तै स्थानीय र उन्नत जात छुट्याएर लेख्नुपर्दछ । </a:t>
            </a:r>
          </a:p>
          <a:p>
            <a:pPr marL="342900" indent="-342900" algn="just">
              <a:lnSpc>
                <a:spcPct val="150000"/>
              </a:lnSpc>
              <a:buFont typeface="Wingdings" pitchFamily="2" charset="2"/>
              <a:buChar char="ü"/>
            </a:pPr>
            <a:endParaRPr lang="ne-NP" sz="2400" dirty="0">
              <a:solidFill>
                <a:schemeClr val="tx1"/>
              </a:solidFill>
              <a:latin typeface="Preeti" pitchFamily="2" charset="0"/>
            </a:endParaRPr>
          </a:p>
        </p:txBody>
      </p:sp>
      <p:sp>
        <p:nvSpPr>
          <p:cNvPr id="6" name="Oval 5"/>
          <p:cNvSpPr/>
          <p:nvPr/>
        </p:nvSpPr>
        <p:spPr>
          <a:xfrm flipV="1">
            <a:off x="1219200" y="2133600"/>
            <a:ext cx="1219200" cy="1019884"/>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flipV="1">
            <a:off x="5638800" y="2057400"/>
            <a:ext cx="762000" cy="586141"/>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V="1">
            <a:off x="9601200" y="2057400"/>
            <a:ext cx="2043546" cy="685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48000" y="2133600"/>
            <a:ext cx="1844159" cy="536575"/>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9">
            <a:extLst>
              <a:ext uri="{FF2B5EF4-FFF2-40B4-BE49-F238E27FC236}">
                <a16:creationId xmlns:a16="http://schemas.microsoft.com/office/drawing/2014/main" id="{6532E8FC-B792-4820-88F0-560AC1D8A453}"/>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18</a:t>
            </a:fld>
            <a:endParaRPr lang="en-US" dirty="0">
              <a:latin typeface="Fontasy Himali" panose="04020500000000000000" pitchFamily="82" charset="0"/>
            </a:endParaRPr>
          </a:p>
        </p:txBody>
      </p:sp>
    </p:spTree>
    <p:extLst>
      <p:ext uri="{BB962C8B-B14F-4D97-AF65-F5344CB8AC3E}">
        <p14:creationId xmlns:p14="http://schemas.microsoft.com/office/powerpoint/2010/main" val="1660789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82" y="1102696"/>
            <a:ext cx="11344564" cy="68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3149600" y="2057401"/>
            <a:ext cx="1524000" cy="530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255" y="1781884"/>
            <a:ext cx="1134456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ular Callout 12"/>
          <p:cNvSpPr/>
          <p:nvPr/>
        </p:nvSpPr>
        <p:spPr>
          <a:xfrm>
            <a:off x="309910" y="4009417"/>
            <a:ext cx="9453419" cy="2514600"/>
          </a:xfrm>
          <a:prstGeom prst="wedgeRoundRectCallout">
            <a:avLst>
              <a:gd name="adj1" fmla="val 49769"/>
              <a:gd name="adj2" fmla="val -91905"/>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६ महिना वा सोभन्दा माथिका भेडाभेडीको संख्या कोड ५३ को लहरमा,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६ महिना वा सोभन्दा माथिका भेडाभेडीको संख्या कोड ५४ को लहरमा पहिले जस्तै स्थानीय र उन्नत जात छुट्याएर लेख्नुपर्दछ । </a:t>
            </a:r>
          </a:p>
          <a:p>
            <a:pPr algn="just">
              <a:lnSpc>
                <a:spcPct val="150000"/>
              </a:lnSpc>
            </a:pPr>
            <a:endParaRPr lang="ne-NP" sz="2400" dirty="0">
              <a:solidFill>
                <a:schemeClr val="tx1"/>
              </a:solidFill>
              <a:latin typeface="Preeti" pitchFamily="2" charset="0"/>
            </a:endParaRPr>
          </a:p>
        </p:txBody>
      </p:sp>
      <p:sp>
        <p:nvSpPr>
          <p:cNvPr id="6" name="Oval 5"/>
          <p:cNvSpPr/>
          <p:nvPr/>
        </p:nvSpPr>
        <p:spPr>
          <a:xfrm flipV="1">
            <a:off x="1219200" y="2133600"/>
            <a:ext cx="1219200" cy="1019884"/>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62570" y="2628867"/>
            <a:ext cx="2336800" cy="384243"/>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645073" y="2595663"/>
            <a:ext cx="2119746" cy="530225"/>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9">
            <a:extLst>
              <a:ext uri="{FF2B5EF4-FFF2-40B4-BE49-F238E27FC236}">
                <a16:creationId xmlns:a16="http://schemas.microsoft.com/office/drawing/2014/main" id="{5D964387-C93F-4290-8F01-B4926B1F1BD7}"/>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19</a:t>
            </a:fld>
            <a:endParaRPr lang="en-US" dirty="0">
              <a:latin typeface="Fontasy Himali" panose="04020500000000000000" pitchFamily="82" charset="0"/>
            </a:endParaRPr>
          </a:p>
        </p:txBody>
      </p:sp>
    </p:spTree>
    <p:extLst>
      <p:ext uri="{BB962C8B-B14F-4D97-AF65-F5344CB8AC3E}">
        <p14:creationId xmlns:p14="http://schemas.microsoft.com/office/powerpoint/2010/main" val="3194516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a:t>
            </a:fld>
            <a:endParaRPr lang="en-US" dirty="0">
              <a:latin typeface="Fontasy Himali" panose="04020500000000000000" pitchFamily="82" charset="0"/>
            </a:endParaRPr>
          </a:p>
        </p:txBody>
      </p:sp>
      <p:sp>
        <p:nvSpPr>
          <p:cNvPr id="11" name="Text Placeholder 1"/>
          <p:cNvSpPr>
            <a:spLocks noGrp="1"/>
          </p:cNvSpPr>
          <p:nvPr>
            <p:ph type="body" sz="quarter" idx="4294967295"/>
          </p:nvPr>
        </p:nvSpPr>
        <p:spPr>
          <a:xfrm>
            <a:off x="0" y="685800"/>
            <a:ext cx="12192000" cy="879023"/>
          </a:xfrm>
          <a:prstGeom prst="rect">
            <a:avLst/>
          </a:prstGeom>
        </p:spPr>
        <p:txBody>
          <a:bodyPr>
            <a:normAutofit/>
          </a:bodyPr>
          <a:lstStyle/>
          <a:p>
            <a:pPr marL="0" indent="0" algn="ctr">
              <a:lnSpc>
                <a:spcPct val="150000"/>
              </a:lnSpc>
              <a:buNone/>
            </a:pPr>
            <a:r>
              <a:rPr lang="ne-NP" b="1" dirty="0">
                <a:solidFill>
                  <a:srgbClr val="002060"/>
                </a:solidFill>
                <a:latin typeface="Ganesh" pitchFamily="2" charset="0"/>
                <a:cs typeface="Kalimati" panose="00000400000000000000" pitchFamily="2"/>
              </a:rPr>
              <a:t>प्रस्तुतिका विषय र सन्दर्भ सामाग्री</a:t>
            </a:r>
          </a:p>
        </p:txBody>
      </p:sp>
      <p:sp>
        <p:nvSpPr>
          <p:cNvPr id="14" name="TextBox 13"/>
          <p:cNvSpPr txBox="1"/>
          <p:nvPr/>
        </p:nvSpPr>
        <p:spPr>
          <a:xfrm>
            <a:off x="76200" y="2581364"/>
            <a:ext cx="8839200" cy="1977464"/>
          </a:xfrm>
          <a:prstGeom prst="rect">
            <a:avLst/>
          </a:prstGeom>
          <a:noFill/>
        </p:spPr>
        <p:txBody>
          <a:bodyPr wrap="square" rtlCol="0">
            <a:spAutoFit/>
          </a:bodyPr>
          <a:lstStyle/>
          <a:p>
            <a:pPr>
              <a:lnSpc>
                <a:spcPct val="150000"/>
              </a:lnSpc>
            </a:pPr>
            <a:r>
              <a:rPr lang="ne-NP" sz="2800" b="1" dirty="0">
                <a:cs typeface="Kalimati" pitchFamily="2"/>
              </a:rPr>
              <a:t>प्रस्तुतिका विषय</a:t>
            </a:r>
          </a:p>
          <a:p>
            <a:pPr lvl="0" algn="ctr">
              <a:lnSpc>
                <a:spcPct val="150000"/>
              </a:lnSpc>
            </a:pPr>
            <a:r>
              <a:rPr lang="ne-NP" sz="2800" dirty="0">
                <a:solidFill>
                  <a:srgbClr val="002060"/>
                </a:solidFill>
                <a:latin typeface="Preeti"/>
                <a:cs typeface="Kalimati" pitchFamily="2"/>
              </a:rPr>
              <a:t>लगत २</a:t>
            </a:r>
            <a:r>
              <a:rPr lang="en-US" sz="2800" dirty="0">
                <a:solidFill>
                  <a:srgbClr val="002060"/>
                </a:solidFill>
                <a:latin typeface="Preeti"/>
                <a:cs typeface="Kalimati" pitchFamily="2"/>
              </a:rPr>
              <a:t>M </a:t>
            </a:r>
            <a:r>
              <a:rPr lang="ne-NP" sz="2800" dirty="0">
                <a:solidFill>
                  <a:srgbClr val="002060"/>
                </a:solidFill>
                <a:latin typeface="Preeti"/>
                <a:cs typeface="Kalimati" pitchFamily="2"/>
              </a:rPr>
              <a:t>कृषक परिवार प्रश्नावली</a:t>
            </a:r>
            <a:endParaRPr lang="ne-NP" sz="2800" b="1" dirty="0">
              <a:cs typeface="Kalimati" pitchFamily="2"/>
            </a:endParaRPr>
          </a:p>
          <a:p>
            <a:pPr marL="457200" indent="-457200">
              <a:lnSpc>
                <a:spcPct val="150000"/>
              </a:lnSpc>
              <a:buFont typeface="Wingdings" panose="05000000000000000000" pitchFamily="2" charset="2"/>
              <a:buChar char="ü"/>
            </a:pPr>
            <a:r>
              <a:rPr lang="ne-NP" sz="2800" dirty="0">
                <a:cs typeface="Kalimati" pitchFamily="2"/>
              </a:rPr>
              <a:t>भाग ५ गणनाको दिनमा रहेका पाल्तु पशुपन्छीको विवरण</a:t>
            </a:r>
            <a:endParaRPr lang="en-US" sz="2800" dirty="0">
              <a:cs typeface="Kalimati" pitchFamily="2"/>
            </a:endParaRPr>
          </a:p>
        </p:txBody>
      </p:sp>
      <p:sp>
        <p:nvSpPr>
          <p:cNvPr id="15" name="TextBox 14">
            <a:extLst>
              <a:ext uri="{FF2B5EF4-FFF2-40B4-BE49-F238E27FC236}">
                <a16:creationId xmlns:a16="http://schemas.microsoft.com/office/drawing/2014/main" id="{5E75FA20-258B-4976-B921-08A2562603A4}"/>
              </a:ext>
            </a:extLst>
          </p:cNvPr>
          <p:cNvSpPr txBox="1"/>
          <p:nvPr/>
        </p:nvSpPr>
        <p:spPr>
          <a:xfrm>
            <a:off x="8915400" y="2581364"/>
            <a:ext cx="3236068" cy="1246495"/>
          </a:xfrm>
          <a:prstGeom prst="rect">
            <a:avLst/>
          </a:prstGeom>
          <a:noFill/>
        </p:spPr>
        <p:txBody>
          <a:bodyPr wrap="square" rtlCol="0">
            <a:spAutoFit/>
          </a:bodyPr>
          <a:lstStyle/>
          <a:p>
            <a:pPr>
              <a:lnSpc>
                <a:spcPct val="150000"/>
              </a:lnSpc>
            </a:pPr>
            <a:r>
              <a:rPr lang="ne-NP" sz="2800" b="1" dirty="0">
                <a:cs typeface="Kalimati" pitchFamily="2"/>
              </a:rPr>
              <a:t>सन्दर्भ सामाग्री</a:t>
            </a:r>
          </a:p>
          <a:p>
            <a:pPr marL="457200" indent="-457200">
              <a:lnSpc>
                <a:spcPct val="150000"/>
              </a:lnSpc>
              <a:buFont typeface="Wingdings" panose="05000000000000000000" pitchFamily="2" charset="2"/>
              <a:buChar char="ü"/>
            </a:pPr>
            <a:r>
              <a:rPr lang="ne-NP" sz="2400" dirty="0">
                <a:cs typeface="Kalimati" pitchFamily="2"/>
              </a:rPr>
              <a:t>गणना पुस्तिका</a:t>
            </a:r>
          </a:p>
        </p:txBody>
      </p:sp>
      <p:pic>
        <p:nvPicPr>
          <p:cNvPr id="6" name="Picture 5">
            <a:extLst>
              <a:ext uri="{FF2B5EF4-FFF2-40B4-BE49-F238E27FC236}">
                <a16:creationId xmlns:a16="http://schemas.microsoft.com/office/drawing/2014/main" id="{B1ECDA45-51EB-41B6-ACB1-517351C038A1}"/>
              </a:ext>
            </a:extLst>
          </p:cNvPr>
          <p:cNvPicPr>
            <a:picLocks noChangeAspect="1"/>
          </p:cNvPicPr>
          <p:nvPr/>
        </p:nvPicPr>
        <p:blipFill>
          <a:blip r:embed="rId2"/>
          <a:stretch>
            <a:fillRect/>
          </a:stretch>
        </p:blipFill>
        <p:spPr>
          <a:xfrm>
            <a:off x="9067800" y="3893261"/>
            <a:ext cx="2057399" cy="2211416"/>
          </a:xfrm>
          <a:prstGeom prst="rect">
            <a:avLst/>
          </a:prstGeom>
        </p:spPr>
      </p:pic>
    </p:spTree>
    <p:extLst>
      <p:ext uri="{BB962C8B-B14F-4D97-AF65-F5344CB8AC3E}">
        <p14:creationId xmlns:p14="http://schemas.microsoft.com/office/powerpoint/2010/main" val="2444447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811482"/>
            <a:ext cx="10898909"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145204"/>
            <a:ext cx="11000509" cy="68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914400" y="3962400"/>
            <a:ext cx="9453419" cy="1752600"/>
          </a:xfrm>
          <a:prstGeom prst="wedgeRoundRectCallout">
            <a:avLst>
              <a:gd name="adj1" fmla="val 40777"/>
              <a:gd name="adj2" fmla="val -147161"/>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पाठापाठीको जम्मा सङ्ख्या कोड ६० को लहरको जम्मा महलमा लेख्नुपर्छ र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सोमध्ये स्थानीय र उन्नत उपयुक्त महलहरूमा खुलाएर लेख्नुपर्दछ । </a:t>
            </a:r>
            <a:endParaRPr lang="en-US" sz="2400" dirty="0">
              <a:solidFill>
                <a:schemeClr val="tx1"/>
              </a:solidFill>
              <a:latin typeface="Preeti" pitchFamily="2" charset="0"/>
              <a:cs typeface="Kalimati" pitchFamily="2"/>
            </a:endParaRPr>
          </a:p>
        </p:txBody>
      </p:sp>
      <p:sp>
        <p:nvSpPr>
          <p:cNvPr id="5" name="Oval 4"/>
          <p:cNvSpPr/>
          <p:nvPr/>
        </p:nvSpPr>
        <p:spPr>
          <a:xfrm flipV="1">
            <a:off x="1447800" y="1811482"/>
            <a:ext cx="2667000" cy="550718"/>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flipV="1">
            <a:off x="9372600" y="1905000"/>
            <a:ext cx="2034309" cy="4572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9">
            <a:extLst>
              <a:ext uri="{FF2B5EF4-FFF2-40B4-BE49-F238E27FC236}">
                <a16:creationId xmlns:a16="http://schemas.microsoft.com/office/drawing/2014/main" id="{E0CC5AB6-AEDE-4CBA-9B91-585EA7C6F03C}"/>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20</a:t>
            </a:fld>
            <a:endParaRPr lang="en-US" dirty="0">
              <a:latin typeface="Fontasy Himali" panose="04020500000000000000" pitchFamily="82" charset="0"/>
            </a:endParaRPr>
          </a:p>
        </p:txBody>
      </p:sp>
    </p:spTree>
    <p:extLst>
      <p:ext uri="{BB962C8B-B14F-4D97-AF65-F5344CB8AC3E}">
        <p14:creationId xmlns:p14="http://schemas.microsoft.com/office/powerpoint/2010/main" val="548150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39" y="1701530"/>
            <a:ext cx="10797309"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19" y="1172913"/>
            <a:ext cx="10894291" cy="683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543335" y="3352800"/>
            <a:ext cx="8361916" cy="3048000"/>
          </a:xfrm>
          <a:prstGeom prst="wedgeRoundRectCallout">
            <a:avLst>
              <a:gd name="adj1" fmla="val 46455"/>
              <a:gd name="adj2" fmla="val -80632"/>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dirty="0">
                <a:solidFill>
                  <a:schemeClr val="tx1"/>
                </a:solidFill>
                <a:latin typeface="Preeti" pitchFamily="2" charset="0"/>
                <a:cs typeface="Kalimati" pitchFamily="2"/>
              </a:rPr>
              <a:t>६ महिना मुनिका पाठापाठीको सङ्ख्या कोड ६१ मा र </a:t>
            </a:r>
          </a:p>
          <a:p>
            <a:pPr algn="just">
              <a:lnSpc>
                <a:spcPct val="150000"/>
              </a:lnSpc>
            </a:pPr>
            <a:r>
              <a:rPr lang="ne-NP" sz="2400" dirty="0">
                <a:solidFill>
                  <a:schemeClr val="tx1"/>
                </a:solidFill>
                <a:latin typeface="Preeti" pitchFamily="2" charset="0"/>
                <a:cs typeface="Kalimati" pitchFamily="2"/>
              </a:rPr>
              <a:t>६ महिना वा सोभन्दा माथिका पाठापाठीको सङ्ख्या कोड ६२ मा छुट्टाछुट्टै लेख्नुपर्दछ । </a:t>
            </a:r>
          </a:p>
          <a:p>
            <a:pPr algn="just">
              <a:lnSpc>
                <a:spcPct val="150000"/>
              </a:lnSpc>
            </a:pPr>
            <a:r>
              <a:rPr lang="ne-NP" sz="2400" dirty="0">
                <a:solidFill>
                  <a:schemeClr val="tx1"/>
                </a:solidFill>
                <a:latin typeface="Preeti" pitchFamily="2" charset="0"/>
                <a:cs typeface="Kalimati" pitchFamily="2"/>
              </a:rPr>
              <a:t>कोड ६१ र कोड ६२ मा लेखिएको सङ्ख्याको जोड कोड ६० मा लेखिएको सङ्ख्यास‘ग बराबर हुनुपर्दछ ।</a:t>
            </a:r>
          </a:p>
        </p:txBody>
      </p:sp>
      <p:sp>
        <p:nvSpPr>
          <p:cNvPr id="7" name="Oval 6"/>
          <p:cNvSpPr/>
          <p:nvPr/>
        </p:nvSpPr>
        <p:spPr>
          <a:xfrm flipV="1">
            <a:off x="2919109" y="2209800"/>
            <a:ext cx="2971800" cy="8001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flipV="1">
            <a:off x="9372600" y="1752600"/>
            <a:ext cx="2006749" cy="124433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9">
            <a:extLst>
              <a:ext uri="{FF2B5EF4-FFF2-40B4-BE49-F238E27FC236}">
                <a16:creationId xmlns:a16="http://schemas.microsoft.com/office/drawing/2014/main" id="{051ADD8B-3AA2-4DF2-B2D1-938957CF0935}"/>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21</a:t>
            </a:fld>
            <a:endParaRPr lang="en-US" dirty="0">
              <a:latin typeface="Fontasy Himali" panose="04020500000000000000" pitchFamily="82" charset="0"/>
            </a:endParaRPr>
          </a:p>
        </p:txBody>
      </p:sp>
    </p:spTree>
    <p:extLst>
      <p:ext uri="{BB962C8B-B14F-4D97-AF65-F5344CB8AC3E}">
        <p14:creationId xmlns:p14="http://schemas.microsoft.com/office/powerpoint/2010/main" val="1182750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19" y="533401"/>
            <a:ext cx="10894291" cy="132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363" y="1839191"/>
            <a:ext cx="1081578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203200" y="3048000"/>
            <a:ext cx="11212946" cy="3657600"/>
          </a:xfrm>
          <a:prstGeom prst="wedgeRoundRectCallout">
            <a:avLst>
              <a:gd name="adj1" fmla="val 33880"/>
              <a:gd name="adj2" fmla="val -61335"/>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घोडा÷घोडी, खच्चर तथा गधालाई यदि कृषकले कुनै कृषिकार्यको लागि पालेको रहेछ भने यहाँ तिनीहरूको सङ्ख्या लेखिन्छ,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अन्य ढुवानी वा व्यापारको उद्देश्यले पालिएको भए यहाँ लेख्नु पर्दैन,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यस बमोजिम कोड ७१ मा घोडाको सङ्ख्या,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कोड ७२ मा खच्चरको संख्या र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कोड ७३ मा गधाको संख्या लेख्नुपर्दछ,</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स्थानीय वा उन्नत जात खुलाउनु पर्दैन ।</a:t>
            </a:r>
            <a:endParaRPr lang="en-US" sz="2400" dirty="0">
              <a:solidFill>
                <a:schemeClr val="tx1"/>
              </a:solidFill>
              <a:latin typeface="Preeti" pitchFamily="2" charset="0"/>
              <a:cs typeface="Kalimati" pitchFamily="2"/>
            </a:endParaRPr>
          </a:p>
        </p:txBody>
      </p:sp>
      <p:sp>
        <p:nvSpPr>
          <p:cNvPr id="5" name="Oval 4"/>
          <p:cNvSpPr/>
          <p:nvPr/>
        </p:nvSpPr>
        <p:spPr>
          <a:xfrm flipV="1">
            <a:off x="1524000" y="1623658"/>
            <a:ext cx="1371600" cy="1019884"/>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flipV="1">
            <a:off x="9296400" y="1752598"/>
            <a:ext cx="838200" cy="924791"/>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9">
            <a:extLst>
              <a:ext uri="{FF2B5EF4-FFF2-40B4-BE49-F238E27FC236}">
                <a16:creationId xmlns:a16="http://schemas.microsoft.com/office/drawing/2014/main" id="{1A2C6B34-5938-40DC-9861-ED1991CB0BEF}"/>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22</a:t>
            </a:fld>
            <a:endParaRPr lang="en-US" dirty="0">
              <a:latin typeface="Fontasy Himali" panose="04020500000000000000" pitchFamily="82" charset="0"/>
            </a:endParaRPr>
          </a:p>
        </p:txBody>
      </p:sp>
    </p:spTree>
    <p:extLst>
      <p:ext uri="{BB962C8B-B14F-4D97-AF65-F5344CB8AC3E}">
        <p14:creationId xmlns:p14="http://schemas.microsoft.com/office/powerpoint/2010/main" val="1733466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4800" y="3124200"/>
            <a:ext cx="11734800" cy="35814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300" dirty="0">
                <a:solidFill>
                  <a:schemeClr val="tx1"/>
                </a:solidFill>
                <a:latin typeface="Preeti" pitchFamily="2" charset="0"/>
                <a:cs typeface="Kalimati" pitchFamily="2"/>
              </a:rPr>
              <a:t>बँदेल, हरिन, मृग जस्ता अन्य चौपायाहरू पनि कृषि उद्देश्यले पालिएका भए अन्य चौपायाको लहर (कोड ८०) मा एकमुष्ट सङ्ख्या उल्लेख गर्नुपर्दछ । </a:t>
            </a:r>
          </a:p>
          <a:p>
            <a:pPr marL="342900" indent="-342900" algn="just">
              <a:lnSpc>
                <a:spcPct val="150000"/>
              </a:lnSpc>
              <a:buFont typeface="Wingdings" pitchFamily="2" charset="2"/>
              <a:buChar char="ü"/>
            </a:pPr>
            <a:r>
              <a:rPr lang="ne-NP" sz="2300" dirty="0">
                <a:solidFill>
                  <a:schemeClr val="tx1"/>
                </a:solidFill>
                <a:latin typeface="Preeti" pitchFamily="2" charset="0"/>
                <a:cs typeface="Kalimati" pitchFamily="2"/>
              </a:rPr>
              <a:t>यहाँ पनि स्थानीय वा उन्नत जात खुलाउनु पर्दैन । </a:t>
            </a:r>
          </a:p>
          <a:p>
            <a:pPr marL="342900" indent="-342900" algn="just">
              <a:lnSpc>
                <a:spcPct val="150000"/>
              </a:lnSpc>
              <a:buFont typeface="Wingdings" pitchFamily="2" charset="2"/>
              <a:buChar char="ü"/>
            </a:pPr>
            <a:r>
              <a:rPr lang="ne-NP" sz="2300" dirty="0">
                <a:solidFill>
                  <a:schemeClr val="tx1"/>
                </a:solidFill>
                <a:latin typeface="Preeti" pitchFamily="2" charset="0"/>
                <a:cs typeface="Kalimati" pitchFamily="2"/>
              </a:rPr>
              <a:t>कुकुर, बिरालोजस्ता चौपायाको संख्या कृषिगणनाको मुख्य प्रश्नावलीमा समावेश गरिएको छैन । </a:t>
            </a:r>
          </a:p>
          <a:p>
            <a:pPr marL="342900" indent="-342900" algn="just">
              <a:lnSpc>
                <a:spcPct val="150000"/>
              </a:lnSpc>
              <a:buFont typeface="Wingdings" pitchFamily="2" charset="2"/>
              <a:buChar char="ü"/>
            </a:pPr>
            <a:r>
              <a:rPr lang="ne-NP" sz="2300" dirty="0">
                <a:solidFill>
                  <a:schemeClr val="tx1"/>
                </a:solidFill>
                <a:latin typeface="Preeti" pitchFamily="2" charset="0"/>
                <a:cs typeface="Kalimati" pitchFamily="2"/>
              </a:rPr>
              <a:t>यद्यपि घरपालुवा तथा सामुदायिक (छाडा छोडेको) कुकुरको संख्या पहिलो पटक वडास्तरीय सामुदायिक प्रश्नावली मार्फत लिन खोजिएको छ ।</a:t>
            </a:r>
            <a:endParaRPr lang="en-US" sz="2300" dirty="0">
              <a:solidFill>
                <a:schemeClr val="tx1"/>
              </a:solidFill>
              <a:latin typeface="Preeti" pitchFamily="2" charset="0"/>
              <a:cs typeface="Kalimati" pitchFamily="2"/>
            </a:endParaRP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19" y="533401"/>
            <a:ext cx="10894291" cy="1323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45" y="1834106"/>
            <a:ext cx="10797309" cy="983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a:endCxn id="8" idx="1"/>
          </p:cNvCxnSpPr>
          <p:nvPr/>
        </p:nvCxnSpPr>
        <p:spPr>
          <a:xfrm flipV="1">
            <a:off x="8382000" y="2566567"/>
            <a:ext cx="1113352" cy="557633"/>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flipV="1">
            <a:off x="1524000" y="1752599"/>
            <a:ext cx="1600200" cy="106679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V="1">
            <a:off x="9372600" y="1981200"/>
            <a:ext cx="838200" cy="685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9">
            <a:extLst>
              <a:ext uri="{FF2B5EF4-FFF2-40B4-BE49-F238E27FC236}">
                <a16:creationId xmlns:a16="http://schemas.microsoft.com/office/drawing/2014/main" id="{B375F525-FDBD-465E-BA07-B3B5D4A76B6B}"/>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23</a:t>
            </a:fld>
            <a:endParaRPr lang="en-US" dirty="0">
              <a:latin typeface="Fontasy Himali" panose="04020500000000000000" pitchFamily="82" charset="0"/>
            </a:endParaRPr>
          </a:p>
        </p:txBody>
      </p:sp>
    </p:spTree>
    <p:extLst>
      <p:ext uri="{BB962C8B-B14F-4D97-AF65-F5344CB8AC3E}">
        <p14:creationId xmlns:p14="http://schemas.microsoft.com/office/powerpoint/2010/main" val="1129434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37620"/>
            <a:ext cx="11963400" cy="404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3"/>
          <p:cNvSpPr txBox="1">
            <a:spLocks noChangeArrowheads="1"/>
          </p:cNvSpPr>
          <p:nvPr/>
        </p:nvSpPr>
        <p:spPr bwMode="auto">
          <a:xfrm>
            <a:off x="304800" y="5552399"/>
            <a:ext cx="11353800" cy="1153201"/>
          </a:xfrm>
          <a:prstGeom prst="rect">
            <a:avLst/>
          </a:prstGeom>
          <a:ln>
            <a:solidFill>
              <a:schemeClr val="tx1">
                <a:lumMod val="50000"/>
                <a:lumOff val="50000"/>
              </a:schemeClr>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tabLst>
                <a:tab pos="-914400" algn="l"/>
                <a:tab pos="-457200" algn="l"/>
                <a:tab pos="0" algn="l"/>
                <a:tab pos="95250" algn="l"/>
                <a:tab pos="190500" algn="l"/>
                <a:tab pos="285750" algn="l"/>
                <a:tab pos="381000" algn="l"/>
                <a:tab pos="457200" algn="l"/>
                <a:tab pos="476250" algn="l"/>
                <a:tab pos="571500" algn="l"/>
                <a:tab pos="666750" algn="l"/>
                <a:tab pos="762000" algn="l"/>
                <a:tab pos="857250" algn="l"/>
                <a:tab pos="914400" algn="l"/>
                <a:tab pos="952500" algn="l"/>
                <a:tab pos="1047750" algn="l"/>
                <a:tab pos="1143000" algn="l"/>
              </a:tabLst>
              <a:defRPr/>
            </a:pPr>
            <a:r>
              <a:rPr lang="ne-NP" sz="2400" dirty="0">
                <a:latin typeface="Preeti" pitchFamily="2" charset="0"/>
                <a:cs typeface="Kalimati" pitchFamily="2"/>
              </a:rPr>
              <a:t>यस प्रश्नबाट कृषि चलनले सन्दर्भ अवधिमा पशुपालनको लागि मुख्य आहार के खुवाएको थियो सोसम्बन्धी विवरण लिन खोजिएको छ । </a:t>
            </a:r>
            <a:endParaRPr lang="en-US" sz="2400" dirty="0">
              <a:latin typeface="Preeti" pitchFamily="2" charset="0"/>
              <a:cs typeface="Kalimati" pitchFamily="2"/>
            </a:endParaRPr>
          </a:p>
        </p:txBody>
      </p:sp>
      <p:sp>
        <p:nvSpPr>
          <p:cNvPr id="2" name="Rectangle 1"/>
          <p:cNvSpPr/>
          <p:nvPr/>
        </p:nvSpPr>
        <p:spPr>
          <a:xfrm>
            <a:off x="152400" y="762000"/>
            <a:ext cx="11963400" cy="523220"/>
          </a:xfrm>
          <a:prstGeom prst="rect">
            <a:avLst/>
          </a:prstGeom>
        </p:spPr>
        <p:txBody>
          <a:bodyPr wrap="square">
            <a:spAutoFit/>
          </a:bodyPr>
          <a:lstStyle/>
          <a:p>
            <a:pPr algn="ctr"/>
            <a:r>
              <a:rPr lang="ne-NP" sz="2800" b="1" dirty="0">
                <a:solidFill>
                  <a:srgbClr val="002060"/>
                </a:solidFill>
                <a:cs typeface="Kalimati" pitchFamily="2"/>
              </a:rPr>
              <a:t>पशु आहार</a:t>
            </a:r>
            <a:r>
              <a:rPr lang="en-US" sz="2800" b="1" dirty="0">
                <a:solidFill>
                  <a:srgbClr val="002060"/>
                </a:solidFill>
              </a:rPr>
              <a:t> </a:t>
            </a:r>
          </a:p>
        </p:txBody>
      </p:sp>
      <p:sp>
        <p:nvSpPr>
          <p:cNvPr id="5" name="Slide Number Placeholder 19">
            <a:extLst>
              <a:ext uri="{FF2B5EF4-FFF2-40B4-BE49-F238E27FC236}">
                <a16:creationId xmlns:a16="http://schemas.microsoft.com/office/drawing/2014/main" id="{6C2352ED-CD01-4ED0-A271-72FFA32E2ECE}"/>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24</a:t>
            </a:fld>
            <a:endParaRPr lang="en-US" dirty="0">
              <a:latin typeface="Fontasy Himali" panose="04020500000000000000" pitchFamily="82" charset="0"/>
            </a:endParaRPr>
          </a:p>
        </p:txBody>
      </p:sp>
    </p:spTree>
    <p:extLst>
      <p:ext uri="{BB962C8B-B14F-4D97-AF65-F5344CB8AC3E}">
        <p14:creationId xmlns:p14="http://schemas.microsoft.com/office/powerpoint/2010/main" val="2596573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76200" y="698403"/>
            <a:ext cx="11963400" cy="5078313"/>
          </a:xfrm>
          <a:prstGeom prst="rect">
            <a:avLst/>
          </a:prstGeom>
          <a:ln>
            <a:solidFill>
              <a:schemeClr val="tx1">
                <a:lumMod val="50000"/>
                <a:lumOff val="50000"/>
              </a:schemeClr>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tabLst>
                <a:tab pos="-914400" algn="l"/>
                <a:tab pos="-457200" algn="l"/>
                <a:tab pos="0" algn="l"/>
                <a:tab pos="95250" algn="l"/>
                <a:tab pos="190500" algn="l"/>
                <a:tab pos="285750" algn="l"/>
                <a:tab pos="381000" algn="l"/>
                <a:tab pos="457200" algn="l"/>
                <a:tab pos="476250" algn="l"/>
                <a:tab pos="571500" algn="l"/>
                <a:tab pos="666750" algn="l"/>
                <a:tab pos="762000" algn="l"/>
                <a:tab pos="857250" algn="l"/>
                <a:tab pos="914400" algn="l"/>
                <a:tab pos="952500" algn="l"/>
                <a:tab pos="1047750" algn="l"/>
                <a:tab pos="1143000" algn="l"/>
              </a:tabLst>
              <a:defRPr/>
            </a:pPr>
            <a:r>
              <a:rPr lang="ne-NP" sz="2800" b="1" dirty="0">
                <a:solidFill>
                  <a:srgbClr val="002060"/>
                </a:solidFill>
                <a:latin typeface="Preeti" pitchFamily="2" charset="0"/>
                <a:cs typeface="Kalimati" pitchFamily="2"/>
              </a:rPr>
              <a:t>आहारको कोड (महल २)</a:t>
            </a:r>
          </a:p>
          <a:p>
            <a:pPr marL="342900" indent="-342900" algn="just">
              <a:lnSpc>
                <a:spcPct val="150000"/>
              </a:lnSpc>
              <a:buFont typeface="Wingdings" pitchFamily="2" charset="2"/>
              <a:buChar char="ü"/>
              <a:tabLst>
                <a:tab pos="-914400" algn="l"/>
                <a:tab pos="-457200" algn="l"/>
                <a:tab pos="0" algn="l"/>
                <a:tab pos="95250" algn="l"/>
                <a:tab pos="190500" algn="l"/>
                <a:tab pos="285750" algn="l"/>
                <a:tab pos="381000" algn="l"/>
                <a:tab pos="457200" algn="l"/>
                <a:tab pos="476250" algn="l"/>
                <a:tab pos="571500" algn="l"/>
                <a:tab pos="666750" algn="l"/>
                <a:tab pos="762000" algn="l"/>
                <a:tab pos="857250" algn="l"/>
                <a:tab pos="914400" algn="l"/>
                <a:tab pos="952500" algn="l"/>
                <a:tab pos="1047750" algn="l"/>
                <a:tab pos="1143000" algn="l"/>
              </a:tabLst>
              <a:defRPr/>
            </a:pPr>
            <a:r>
              <a:rPr lang="ne-NP" sz="2400" dirty="0">
                <a:latin typeface="Preeti" pitchFamily="2" charset="0"/>
                <a:cs typeface="Kalimati" pitchFamily="2"/>
              </a:rPr>
              <a:t>सन्दर्भ अवधिमा कृषि चलनले पशुपालनका लागि मुख्य आहारको रुपमा चरनको उपयोग गरेको रहेछ भने कोड १, घाँस पराल उपयोग गरेको रहेछ भने कोड २, स्थानीयस्तरमा उपलब्ध हुने घरयासी दाना (मकै, कोदो आदि) उपयोग गरेको रहेछ भने कोड ३ र पशु आहार प्रयोजनका लागि तयार गरिएको बजारबाट खरिद दाना (जस्तै पलेट दाना) उपयोग गरेको रहेछ भने कोड ४ लेख्नुपर्दछ । </a:t>
            </a:r>
          </a:p>
          <a:p>
            <a:pPr marL="342900" indent="-342900" algn="just">
              <a:lnSpc>
                <a:spcPct val="150000"/>
              </a:lnSpc>
              <a:buFont typeface="Wingdings" pitchFamily="2" charset="2"/>
              <a:buChar char="ü"/>
              <a:tabLst>
                <a:tab pos="-914400" algn="l"/>
                <a:tab pos="-457200" algn="l"/>
                <a:tab pos="0" algn="l"/>
                <a:tab pos="95250" algn="l"/>
                <a:tab pos="190500" algn="l"/>
                <a:tab pos="285750" algn="l"/>
                <a:tab pos="381000" algn="l"/>
                <a:tab pos="457200" algn="l"/>
                <a:tab pos="476250" algn="l"/>
                <a:tab pos="571500" algn="l"/>
                <a:tab pos="666750" algn="l"/>
                <a:tab pos="762000" algn="l"/>
                <a:tab pos="857250" algn="l"/>
                <a:tab pos="914400" algn="l"/>
                <a:tab pos="952500" algn="l"/>
                <a:tab pos="1047750" algn="l"/>
                <a:tab pos="1143000" algn="l"/>
              </a:tabLst>
              <a:defRPr/>
            </a:pPr>
            <a:r>
              <a:rPr lang="ne-NP" sz="2400" dirty="0">
                <a:latin typeface="Preeti" pitchFamily="2" charset="0"/>
                <a:cs typeface="Kalimati" pitchFamily="2"/>
              </a:rPr>
              <a:t>यदि कृषि चलनले महल २ को कुनै लहरमा उल्लेखित चौपाया पालन नगरेको भए महल ३ को सम्बन्धित लहरमा लागु नहुनेको कोड ५ लेख्नुपर्दछ ।</a:t>
            </a:r>
          </a:p>
          <a:p>
            <a:pPr algn="just">
              <a:lnSpc>
                <a:spcPct val="150000"/>
              </a:lnSpc>
              <a:tabLst>
                <a:tab pos="-914400" algn="l"/>
                <a:tab pos="-457200" algn="l"/>
                <a:tab pos="0" algn="l"/>
                <a:tab pos="95250" algn="l"/>
                <a:tab pos="190500" algn="l"/>
                <a:tab pos="285750" algn="l"/>
                <a:tab pos="381000" algn="l"/>
                <a:tab pos="457200" algn="l"/>
                <a:tab pos="476250" algn="l"/>
                <a:tab pos="571500" algn="l"/>
                <a:tab pos="666750" algn="l"/>
                <a:tab pos="762000" algn="l"/>
                <a:tab pos="857250" algn="l"/>
                <a:tab pos="914400" algn="l"/>
                <a:tab pos="952500" algn="l"/>
                <a:tab pos="1047750" algn="l"/>
                <a:tab pos="1143000" algn="l"/>
              </a:tabLst>
              <a:defRPr/>
            </a:pPr>
            <a:endParaRPr lang="ne-NP" sz="2400" dirty="0">
              <a:latin typeface="Preeti" pitchFamily="2" charset="0"/>
            </a:endParaRPr>
          </a:p>
        </p:txBody>
      </p:sp>
      <p:sp>
        <p:nvSpPr>
          <p:cNvPr id="5" name="Slide Number Placeholder 19">
            <a:extLst>
              <a:ext uri="{FF2B5EF4-FFF2-40B4-BE49-F238E27FC236}">
                <a16:creationId xmlns:a16="http://schemas.microsoft.com/office/drawing/2014/main" id="{F1ED2BD9-7335-4D0B-A588-D9BCC3A1CFEA}"/>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25</a:t>
            </a:fld>
            <a:endParaRPr lang="en-US" dirty="0">
              <a:latin typeface="Fontasy Himali" panose="04020500000000000000" pitchFamily="82" charset="0"/>
            </a:endParaRPr>
          </a:p>
        </p:txBody>
      </p:sp>
    </p:spTree>
    <p:extLst>
      <p:ext uri="{BB962C8B-B14F-4D97-AF65-F5344CB8AC3E}">
        <p14:creationId xmlns:p14="http://schemas.microsoft.com/office/powerpoint/2010/main" val="1920373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6502401" y="914400"/>
            <a:ext cx="5384800" cy="5078313"/>
          </a:xfrm>
          <a:prstGeom prst="rect">
            <a:avLst/>
          </a:prstGeom>
          <a:ln>
            <a:solidFill>
              <a:schemeClr val="tx1">
                <a:lumMod val="50000"/>
                <a:lumOff val="50000"/>
              </a:schemeClr>
            </a:solidFill>
            <a:headEnd/>
            <a:tailEnd/>
          </a:ln>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lnSpc>
                <a:spcPct val="150000"/>
              </a:lnSpc>
              <a:buFont typeface="Wingdings" pitchFamily="2" charset="2"/>
              <a:buChar char="ü"/>
              <a:tabLst>
                <a:tab pos="-914400" algn="l"/>
                <a:tab pos="-457200" algn="l"/>
                <a:tab pos="0" algn="l"/>
                <a:tab pos="95250" algn="l"/>
                <a:tab pos="190500" algn="l"/>
                <a:tab pos="285750" algn="l"/>
                <a:tab pos="381000" algn="l"/>
                <a:tab pos="457200" algn="l"/>
                <a:tab pos="476250" algn="l"/>
                <a:tab pos="571500" algn="l"/>
                <a:tab pos="666750" algn="l"/>
                <a:tab pos="762000" algn="l"/>
                <a:tab pos="857250" algn="l"/>
                <a:tab pos="914400" algn="l"/>
                <a:tab pos="952500" algn="l"/>
                <a:tab pos="1047750" algn="l"/>
                <a:tab pos="1143000" algn="l"/>
              </a:tabLst>
              <a:defRPr/>
            </a:pPr>
            <a:endParaRPr lang="ne-NP" sz="2400" dirty="0">
              <a:latin typeface="Preeti" pitchFamily="2" charset="0"/>
            </a:endParaRPr>
          </a:p>
          <a:p>
            <a:pPr marL="342900" indent="-342900" algn="just">
              <a:lnSpc>
                <a:spcPct val="150000"/>
              </a:lnSpc>
              <a:buFont typeface="Wingdings" pitchFamily="2" charset="2"/>
              <a:buChar char="ü"/>
              <a:tabLst>
                <a:tab pos="-914400" algn="l"/>
                <a:tab pos="-457200" algn="l"/>
                <a:tab pos="0" algn="l"/>
                <a:tab pos="95250" algn="l"/>
                <a:tab pos="190500" algn="l"/>
                <a:tab pos="285750" algn="l"/>
                <a:tab pos="381000" algn="l"/>
                <a:tab pos="457200" algn="l"/>
                <a:tab pos="476250" algn="l"/>
                <a:tab pos="571500" algn="l"/>
                <a:tab pos="666750" algn="l"/>
                <a:tab pos="762000" algn="l"/>
                <a:tab pos="857250" algn="l"/>
                <a:tab pos="914400" algn="l"/>
                <a:tab pos="952500" algn="l"/>
                <a:tab pos="1047750" algn="l"/>
                <a:tab pos="1143000" algn="l"/>
              </a:tabLst>
              <a:defRPr/>
            </a:pPr>
            <a:r>
              <a:rPr lang="ne-NP" sz="2400" dirty="0">
                <a:latin typeface="Preeti" pitchFamily="2" charset="0"/>
                <a:cs typeface="Kalimati" pitchFamily="2"/>
              </a:rPr>
              <a:t>परिवारको चलनमा कुनै पाल्तु पन्छी छन् कि छैनन् सोधी छन् भने कोड १ मा गोलोघेरा लगाई प्रश्न नं. ५.५ देखि सोध्नुपर्दछ । </a:t>
            </a:r>
          </a:p>
          <a:p>
            <a:pPr marL="342900" indent="-342900" algn="just">
              <a:lnSpc>
                <a:spcPct val="150000"/>
              </a:lnSpc>
              <a:buFont typeface="Wingdings" pitchFamily="2" charset="2"/>
              <a:buChar char="ü"/>
              <a:tabLst>
                <a:tab pos="-914400" algn="l"/>
                <a:tab pos="-457200" algn="l"/>
                <a:tab pos="0" algn="l"/>
                <a:tab pos="95250" algn="l"/>
                <a:tab pos="190500" algn="l"/>
                <a:tab pos="285750" algn="l"/>
                <a:tab pos="381000" algn="l"/>
                <a:tab pos="457200" algn="l"/>
                <a:tab pos="476250" algn="l"/>
                <a:tab pos="571500" algn="l"/>
                <a:tab pos="666750" algn="l"/>
                <a:tab pos="762000" algn="l"/>
                <a:tab pos="857250" algn="l"/>
                <a:tab pos="914400" algn="l"/>
                <a:tab pos="952500" algn="l"/>
                <a:tab pos="1047750" algn="l"/>
                <a:tab pos="1143000" algn="l"/>
              </a:tabLst>
              <a:defRPr/>
            </a:pPr>
            <a:r>
              <a:rPr lang="ne-NP" sz="2400" dirty="0">
                <a:latin typeface="Preeti" pitchFamily="2" charset="0"/>
                <a:cs typeface="Kalimati" pitchFamily="2"/>
              </a:rPr>
              <a:t>यदि छैनन् भने कोड २ मा गोलोघेरा लगाई भाग ६ को प्रश्न नं. ६.१ देखि सोध्नुपर्दछ ।</a:t>
            </a:r>
          </a:p>
          <a:p>
            <a:pPr algn="just">
              <a:lnSpc>
                <a:spcPct val="150000"/>
              </a:lnSpc>
              <a:tabLst>
                <a:tab pos="-914400" algn="l"/>
                <a:tab pos="-457200" algn="l"/>
                <a:tab pos="0" algn="l"/>
                <a:tab pos="95250" algn="l"/>
                <a:tab pos="190500" algn="l"/>
                <a:tab pos="285750" algn="l"/>
                <a:tab pos="381000" algn="l"/>
                <a:tab pos="457200" algn="l"/>
                <a:tab pos="476250" algn="l"/>
                <a:tab pos="571500" algn="l"/>
                <a:tab pos="666750" algn="l"/>
                <a:tab pos="762000" algn="l"/>
                <a:tab pos="857250" algn="l"/>
                <a:tab pos="914400" algn="l"/>
                <a:tab pos="952500" algn="l"/>
                <a:tab pos="1047750" algn="l"/>
                <a:tab pos="1143000" algn="l"/>
              </a:tabLst>
              <a:defRPr/>
            </a:pPr>
            <a:endParaRPr lang="en-US" sz="2400" dirty="0">
              <a:latin typeface="Preeti"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6248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flipH="1">
            <a:off x="4628707" y="2095500"/>
            <a:ext cx="1873695" cy="0"/>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19">
            <a:extLst>
              <a:ext uri="{FF2B5EF4-FFF2-40B4-BE49-F238E27FC236}">
                <a16:creationId xmlns:a16="http://schemas.microsoft.com/office/drawing/2014/main" id="{00E495E5-64D5-4055-8836-DA45972BDA0A}"/>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26</a:t>
            </a:fld>
            <a:endParaRPr lang="en-US" dirty="0">
              <a:latin typeface="Fontasy Himali" panose="04020500000000000000" pitchFamily="82" charset="0"/>
            </a:endParaRPr>
          </a:p>
        </p:txBody>
      </p:sp>
    </p:spTree>
    <p:extLst>
      <p:ext uri="{BB962C8B-B14F-4D97-AF65-F5344CB8AC3E}">
        <p14:creationId xmlns:p14="http://schemas.microsoft.com/office/powerpoint/2010/main" val="902782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52400" y="5029200"/>
            <a:ext cx="11658595" cy="1752600"/>
          </a:xfrm>
          <a:prstGeom prst="round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buFont typeface="Arial" panose="020B0604020202020204" pitchFamily="34" charset="0"/>
              <a:buChar char="•"/>
            </a:pPr>
            <a:r>
              <a:rPr lang="ne-NP" sz="2400" dirty="0">
                <a:latin typeface="Preeti" pitchFamily="2" charset="0"/>
                <a:cs typeface="Kalimati" pitchFamily="2"/>
              </a:rPr>
              <a:t>यहाँ कृषि प्रयोजनको लागि पालिएका कुखुरा, हाँस, परेवा, लौकाट, बट्टाइ आदि पन्छीको सङ्ख्या लेख्नुपर्छ,</a:t>
            </a:r>
          </a:p>
          <a:p>
            <a:pPr marL="342900" indent="-342900" algn="just">
              <a:buFont typeface="Arial" panose="020B0604020202020204" pitchFamily="34" charset="0"/>
              <a:buChar char="•"/>
            </a:pPr>
            <a:r>
              <a:rPr lang="ne-NP" sz="2400" dirty="0">
                <a:latin typeface="Preeti" pitchFamily="2" charset="0"/>
                <a:cs typeface="Kalimati" pitchFamily="2"/>
              </a:rPr>
              <a:t>तर सोखको लागि पालिएका पन्छी जस्तै सुगा, मैना, परेवा आदिको सङ्ख्या यसमा लेख्नुहुँदैन । </a:t>
            </a:r>
            <a:endParaRPr lang="en-US" dirty="0">
              <a:cs typeface="Kalimati" pitchFamily="2"/>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1203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cxnSpLocks/>
          </p:cNvCxnSpPr>
          <p:nvPr/>
        </p:nvCxnSpPr>
        <p:spPr>
          <a:xfrm flipV="1">
            <a:off x="6096000" y="4800600"/>
            <a:ext cx="0" cy="228600"/>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19">
            <a:extLst>
              <a:ext uri="{FF2B5EF4-FFF2-40B4-BE49-F238E27FC236}">
                <a16:creationId xmlns:a16="http://schemas.microsoft.com/office/drawing/2014/main" id="{5C4F385F-597F-410A-8E97-851ABF5DE453}"/>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27</a:t>
            </a:fld>
            <a:endParaRPr lang="en-US" dirty="0">
              <a:latin typeface="Fontasy Himali" panose="04020500000000000000" pitchFamily="82" charset="0"/>
            </a:endParaRPr>
          </a:p>
        </p:txBody>
      </p:sp>
    </p:spTree>
    <p:extLst>
      <p:ext uri="{BB962C8B-B14F-4D97-AF65-F5344CB8AC3E}">
        <p14:creationId xmlns:p14="http://schemas.microsoft.com/office/powerpoint/2010/main" val="343163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0" y="4114800"/>
            <a:ext cx="12192000" cy="2666999"/>
          </a:xfrm>
          <a:prstGeom prst="round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lnSpc>
                <a:spcPct val="150000"/>
              </a:lnSpc>
              <a:buFont typeface="Wingdings" pitchFamily="2" charset="2"/>
              <a:buChar char="ü"/>
            </a:pPr>
            <a:r>
              <a:rPr lang="ne-NP" sz="2400" dirty="0">
                <a:latin typeface="Preeti" pitchFamily="2" charset="0"/>
                <a:cs typeface="Kalimati" pitchFamily="2"/>
              </a:rPr>
              <a:t>कोड ९१ को लहरमा चलनमा रहेका स्थानीय कुखुराको चल्लाको सङ्ख्या महल–४ मा लेख्नुपर्दछ । </a:t>
            </a:r>
          </a:p>
          <a:p>
            <a:pPr marL="342900" indent="-342900" algn="just">
              <a:lnSpc>
                <a:spcPct val="150000"/>
              </a:lnSpc>
              <a:buFont typeface="Wingdings" pitchFamily="2" charset="2"/>
              <a:buChar char="ü"/>
            </a:pPr>
            <a:r>
              <a:rPr lang="ne-NP" sz="2400" dirty="0">
                <a:latin typeface="Preeti" pitchFamily="2" charset="0"/>
                <a:cs typeface="Kalimati" pitchFamily="2"/>
              </a:rPr>
              <a:t>कोड ९२ को लहरमा स्थानीय भाले कुखुराको सङ्ख्या, </a:t>
            </a:r>
          </a:p>
          <a:p>
            <a:pPr marL="342900" indent="-342900" algn="just">
              <a:lnSpc>
                <a:spcPct val="150000"/>
              </a:lnSpc>
              <a:buFont typeface="Wingdings" pitchFamily="2" charset="2"/>
              <a:buChar char="ü"/>
            </a:pPr>
            <a:r>
              <a:rPr lang="ne-NP" sz="2400" dirty="0">
                <a:latin typeface="Preeti" pitchFamily="2" charset="0"/>
                <a:cs typeface="Kalimati" pitchFamily="2"/>
              </a:rPr>
              <a:t>९३ को लहरमा फुल पार्ने स्थानीय पोथी कुखुराको सङ्ख्या, </a:t>
            </a:r>
          </a:p>
          <a:p>
            <a:pPr marL="342900" indent="-342900" algn="just">
              <a:lnSpc>
                <a:spcPct val="150000"/>
              </a:lnSpc>
              <a:buFont typeface="Wingdings" pitchFamily="2" charset="2"/>
              <a:buChar char="ü"/>
            </a:pPr>
            <a:r>
              <a:rPr lang="ne-NP" sz="2400" dirty="0">
                <a:latin typeface="Preeti" pitchFamily="2" charset="0"/>
                <a:cs typeface="Kalimati" pitchFamily="2"/>
              </a:rPr>
              <a:t>९४ को लहरमा फुल नपार्ने स्थानीय पोथी कुखुराको सङ्ख्या लेख्नुपर्दछ ।</a:t>
            </a:r>
          </a:p>
        </p:txBody>
      </p:sp>
      <p:grpSp>
        <p:nvGrpSpPr>
          <p:cNvPr id="3" name="Group 2">
            <a:extLst>
              <a:ext uri="{FF2B5EF4-FFF2-40B4-BE49-F238E27FC236}">
                <a16:creationId xmlns:a16="http://schemas.microsoft.com/office/drawing/2014/main" id="{37B951EE-C5BB-40DE-BC74-FE436022F6B4}"/>
              </a:ext>
            </a:extLst>
          </p:cNvPr>
          <p:cNvGrpSpPr/>
          <p:nvPr/>
        </p:nvGrpSpPr>
        <p:grpSpPr>
          <a:xfrm>
            <a:off x="228600" y="838199"/>
            <a:ext cx="11887196" cy="3276599"/>
            <a:chOff x="711200" y="914400"/>
            <a:chExt cx="10346267" cy="2057400"/>
          </a:xfrm>
        </p:grpSpPr>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914400"/>
              <a:ext cx="10346267"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2743200" y="2057400"/>
              <a:ext cx="812800" cy="609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962400" y="1676400"/>
              <a:ext cx="914400" cy="685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753600" y="1600200"/>
              <a:ext cx="711200" cy="685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Arrow Connector 11"/>
          <p:cNvCxnSpPr>
            <a:cxnSpLocks/>
          </p:cNvCxnSpPr>
          <p:nvPr/>
        </p:nvCxnSpPr>
        <p:spPr>
          <a:xfrm flipV="1">
            <a:off x="10972800" y="3022599"/>
            <a:ext cx="0" cy="1092201"/>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19">
            <a:extLst>
              <a:ext uri="{FF2B5EF4-FFF2-40B4-BE49-F238E27FC236}">
                <a16:creationId xmlns:a16="http://schemas.microsoft.com/office/drawing/2014/main" id="{36892851-323C-4239-8812-7B38BF87F620}"/>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28</a:t>
            </a:fld>
            <a:endParaRPr lang="en-US" dirty="0">
              <a:latin typeface="Fontasy Himali" panose="04020500000000000000" pitchFamily="82" charset="0"/>
            </a:endParaRPr>
          </a:p>
        </p:txBody>
      </p:sp>
    </p:spTree>
    <p:extLst>
      <p:ext uri="{BB962C8B-B14F-4D97-AF65-F5344CB8AC3E}">
        <p14:creationId xmlns:p14="http://schemas.microsoft.com/office/powerpoint/2010/main" val="3782218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52401" y="4648200"/>
            <a:ext cx="11887200" cy="2133600"/>
          </a:xfrm>
          <a:prstGeom prst="round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lnSpc>
                <a:spcPct val="150000"/>
              </a:lnSpc>
              <a:buFont typeface="Wingdings" pitchFamily="2" charset="2"/>
              <a:buChar char="ü"/>
            </a:pPr>
            <a:r>
              <a:rPr lang="ne-NP" sz="2400" dirty="0">
                <a:latin typeface="Preeti" pitchFamily="2" charset="0"/>
                <a:cs typeface="Kalimati" pitchFamily="2"/>
              </a:rPr>
              <a:t>कोड ९५ को लहरमा उन्नत ब्रोइलर कुखुराको सङ्ख्या, </a:t>
            </a:r>
          </a:p>
          <a:p>
            <a:pPr marL="342900" indent="-342900" algn="just">
              <a:lnSpc>
                <a:spcPct val="150000"/>
              </a:lnSpc>
              <a:buFont typeface="Wingdings" pitchFamily="2" charset="2"/>
              <a:buChar char="ü"/>
            </a:pPr>
            <a:r>
              <a:rPr lang="ne-NP" sz="2400" dirty="0">
                <a:latin typeface="Preeti" pitchFamily="2" charset="0"/>
                <a:cs typeface="Kalimati" pitchFamily="2"/>
              </a:rPr>
              <a:t>कोड ९६ को लहरमा उन्नत लेयर्स कुखुराको सङ्ख्या , </a:t>
            </a:r>
          </a:p>
          <a:p>
            <a:pPr marL="342900" indent="-342900" algn="just">
              <a:lnSpc>
                <a:spcPct val="150000"/>
              </a:lnSpc>
              <a:buFont typeface="Wingdings" pitchFamily="2" charset="2"/>
              <a:buChar char="ü"/>
            </a:pPr>
            <a:r>
              <a:rPr lang="ne-NP" sz="2400" dirty="0">
                <a:latin typeface="Preeti" pitchFamily="2" charset="0"/>
                <a:cs typeface="Kalimati" pitchFamily="2"/>
              </a:rPr>
              <a:t>कोड ९७ को लहरमा उन्नत गिरिराज (कोइलर) र </a:t>
            </a:r>
          </a:p>
          <a:p>
            <a:pPr marL="342900" indent="-342900" algn="just">
              <a:lnSpc>
                <a:spcPct val="150000"/>
              </a:lnSpc>
              <a:buFont typeface="Wingdings" pitchFamily="2" charset="2"/>
              <a:buChar char="ü"/>
            </a:pPr>
            <a:r>
              <a:rPr lang="ne-NP" sz="2400" dirty="0">
                <a:latin typeface="Preeti" pitchFamily="2" charset="0"/>
                <a:cs typeface="Kalimati" pitchFamily="2"/>
              </a:rPr>
              <a:t>कोड ९८ को लहरमा प्यारेण्ट (ब्रोइलर÷लेयर्स) कुखुराको सङ्ख्या  लेख्नुपर्दछ ।</a:t>
            </a:r>
          </a:p>
        </p:txBody>
      </p:sp>
      <p:grpSp>
        <p:nvGrpSpPr>
          <p:cNvPr id="2" name="Group 1">
            <a:extLst>
              <a:ext uri="{FF2B5EF4-FFF2-40B4-BE49-F238E27FC236}">
                <a16:creationId xmlns:a16="http://schemas.microsoft.com/office/drawing/2014/main" id="{1E375226-A559-4F2F-884B-B17BA174C714}"/>
              </a:ext>
            </a:extLst>
          </p:cNvPr>
          <p:cNvGrpSpPr/>
          <p:nvPr/>
        </p:nvGrpSpPr>
        <p:grpSpPr>
          <a:xfrm>
            <a:off x="152401" y="685800"/>
            <a:ext cx="11887200" cy="4038600"/>
            <a:chOff x="1063501" y="685800"/>
            <a:chExt cx="10346267" cy="3429002"/>
          </a:xfrm>
        </p:grpSpPr>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501" y="685800"/>
              <a:ext cx="10346267"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Oval 16"/>
            <p:cNvSpPr/>
            <p:nvPr/>
          </p:nvSpPr>
          <p:spPr>
            <a:xfrm>
              <a:off x="3100119" y="2362200"/>
              <a:ext cx="609600" cy="609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368800" y="2971800"/>
              <a:ext cx="914400" cy="5334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709230" y="2667000"/>
              <a:ext cx="841169" cy="10160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9089768" y="3581401"/>
              <a:ext cx="0" cy="533401"/>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8" name="Slide Number Placeholder 19">
            <a:extLst>
              <a:ext uri="{FF2B5EF4-FFF2-40B4-BE49-F238E27FC236}">
                <a16:creationId xmlns:a16="http://schemas.microsoft.com/office/drawing/2014/main" id="{FA1D2890-A2DE-4561-B8B1-DD15A288FF2E}"/>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29</a:t>
            </a:fld>
            <a:endParaRPr lang="en-US" dirty="0">
              <a:latin typeface="Fontasy Himali" panose="04020500000000000000" pitchFamily="82" charset="0"/>
            </a:endParaRPr>
          </a:p>
        </p:txBody>
      </p:sp>
    </p:spTree>
    <p:extLst>
      <p:ext uri="{BB962C8B-B14F-4D97-AF65-F5344CB8AC3E}">
        <p14:creationId xmlns:p14="http://schemas.microsoft.com/office/powerpoint/2010/main" val="1716303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200" y="1828800"/>
            <a:ext cx="12020549" cy="5029775"/>
          </a:xfrm>
          <a:prstGeom prst="rect">
            <a:avLst/>
          </a:prstGeom>
          <a:noFill/>
          <a:ln w="38100">
            <a:solidFill>
              <a:schemeClr val="tx1">
                <a:lumMod val="50000"/>
                <a:lumOff val="50000"/>
              </a:schemeClr>
            </a:solidFill>
          </a:ln>
        </p:spPr>
        <p:txBody>
          <a:bodyPr wrap="square" rtlCol="0">
            <a:spAutoFit/>
          </a:bodyPr>
          <a:lstStyle/>
          <a:p>
            <a:pPr marL="342900" indent="-342900" algn="just">
              <a:lnSpc>
                <a:spcPct val="150000"/>
              </a:lnSpc>
              <a:buFont typeface="Wingdings" pitchFamily="2" charset="2"/>
              <a:buChar char="Ø"/>
            </a:pPr>
            <a:r>
              <a:rPr lang="ne-NP" sz="2400" dirty="0">
                <a:latin typeface="Preeti" pitchFamily="2" charset="0"/>
                <a:cs typeface="Kalimati" pitchFamily="2"/>
              </a:rPr>
              <a:t>पाल्तु चौपाया तथा पन्छी संख्याअन्तर्गत जोसुकैको स्वामित्वमा रहे तापनि गणना भएको दिन कृषि चलनभित्र रहेका र कृषि प्रयोजनका लागि पालिएका सबै घरपालुवा चौपाया तथा पन्छीको संख्यालाई जनाउँछ । </a:t>
            </a:r>
          </a:p>
          <a:p>
            <a:pPr marL="342900" indent="-342900" algn="just">
              <a:lnSpc>
                <a:spcPct val="150000"/>
              </a:lnSpc>
              <a:buFont typeface="Wingdings" pitchFamily="2" charset="2"/>
              <a:buChar char="Ø"/>
            </a:pPr>
            <a:r>
              <a:rPr lang="ne-NP" sz="2400" dirty="0">
                <a:latin typeface="Preeti" pitchFamily="2" charset="0"/>
                <a:cs typeface="Kalimati" pitchFamily="2"/>
              </a:rPr>
              <a:t>गणनाको दिन अस्थायी रूपले कृषि चलनबाहिर रहेका वा बाटामा रहेका वा किनेर ल्याउँदै गरेका चौपाया तथा पन्छी सबैलाई यहाँ समावेश गर्नुपर्छ ।</a:t>
            </a:r>
          </a:p>
          <a:p>
            <a:pPr marL="342900" indent="-342900" algn="just">
              <a:lnSpc>
                <a:spcPct val="150000"/>
              </a:lnSpc>
              <a:buFont typeface="Wingdings" pitchFamily="2" charset="2"/>
              <a:buChar char="Ø"/>
            </a:pPr>
            <a:r>
              <a:rPr lang="ne-NP" sz="2400" dirty="0">
                <a:latin typeface="Preeti" pitchFamily="2" charset="0"/>
                <a:cs typeface="Kalimati" pitchFamily="2"/>
              </a:rPr>
              <a:t>यसमा कृषि प्रयोजनका लागि पालिएका सबै पशुहरू गाई|भैँसी, भेडा÷बाख्रा, सुँगुर, घोडा, खच्चर, गधाजस्ता जनावर पर्दछन् । </a:t>
            </a:r>
          </a:p>
          <a:p>
            <a:pPr marL="342900" indent="-342900" algn="just">
              <a:lnSpc>
                <a:spcPct val="150000"/>
              </a:lnSpc>
              <a:buFont typeface="Wingdings" pitchFamily="2" charset="2"/>
              <a:buChar char="Ø"/>
            </a:pPr>
            <a:r>
              <a:rPr lang="ne-NP" sz="2400" dirty="0">
                <a:latin typeface="Preeti" pitchFamily="2" charset="0"/>
                <a:cs typeface="Kalimati" pitchFamily="2"/>
              </a:rPr>
              <a:t>ज्यालाको लागि भारी बोकाउन तथा मनोरञ्जनका लागि मात्र पालिएका चौपायालाई यहाँ समावेश गरिदैन ।</a:t>
            </a:r>
            <a:endParaRPr lang="en-US" sz="2400" dirty="0">
              <a:latin typeface="Preeti" pitchFamily="2" charset="0"/>
              <a:cs typeface="Kalimati" pitchFamily="2"/>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364" r="39505"/>
          <a:stretch/>
        </p:blipFill>
        <p:spPr bwMode="auto">
          <a:xfrm>
            <a:off x="9517758" y="763715"/>
            <a:ext cx="2217042" cy="988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a:cxnSpLocks/>
          </p:cNvCxnSpPr>
          <p:nvPr/>
        </p:nvCxnSpPr>
        <p:spPr>
          <a:xfrm flipV="1">
            <a:off x="9753600" y="1447800"/>
            <a:ext cx="0" cy="381000"/>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19">
            <a:extLst>
              <a:ext uri="{FF2B5EF4-FFF2-40B4-BE49-F238E27FC236}">
                <a16:creationId xmlns:a16="http://schemas.microsoft.com/office/drawing/2014/main" id="{F7448F38-B0B6-4711-9327-62B3DB7E3C0B}"/>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a:t>
            </a:fld>
            <a:endParaRPr lang="en-US" dirty="0">
              <a:latin typeface="Fontasy Himali" panose="04020500000000000000" pitchFamily="82" charset="0"/>
            </a:endParaRPr>
          </a:p>
        </p:txBody>
      </p:sp>
      <p:sp>
        <p:nvSpPr>
          <p:cNvPr id="7" name="Text Placeholder 1">
            <a:extLst>
              <a:ext uri="{FF2B5EF4-FFF2-40B4-BE49-F238E27FC236}">
                <a16:creationId xmlns:a16="http://schemas.microsoft.com/office/drawing/2014/main" id="{E60A4F39-343F-4106-B197-5AF679ECF866}"/>
              </a:ext>
            </a:extLst>
          </p:cNvPr>
          <p:cNvSpPr txBox="1">
            <a:spLocks/>
          </p:cNvSpPr>
          <p:nvPr/>
        </p:nvSpPr>
        <p:spPr>
          <a:xfrm>
            <a:off x="0" y="685800"/>
            <a:ext cx="6858000" cy="87902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ne-NP" b="1" dirty="0">
                <a:solidFill>
                  <a:srgbClr val="002060"/>
                </a:solidFill>
                <a:latin typeface="Ganesh" pitchFamily="2" charset="0"/>
                <a:cs typeface="Kalimati" panose="00000400000000000000" pitchFamily="2"/>
              </a:rPr>
              <a:t>५.१ यस कृषि चलनमा पाल्तु चौपाया छन्?</a:t>
            </a:r>
          </a:p>
        </p:txBody>
      </p:sp>
    </p:spTree>
    <p:extLst>
      <p:ext uri="{BB962C8B-B14F-4D97-AF65-F5344CB8AC3E}">
        <p14:creationId xmlns:p14="http://schemas.microsoft.com/office/powerpoint/2010/main" val="3896402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246BC40-64AC-46A2-A053-016D8568ED2F}"/>
              </a:ext>
            </a:extLst>
          </p:cNvPr>
          <p:cNvGrpSpPr/>
          <p:nvPr/>
        </p:nvGrpSpPr>
        <p:grpSpPr>
          <a:xfrm>
            <a:off x="0" y="692284"/>
            <a:ext cx="12115799" cy="4235315"/>
            <a:chOff x="1063501" y="692285"/>
            <a:chExt cx="10346267" cy="2997200"/>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501" y="692285"/>
              <a:ext cx="10346267"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9677400" y="1752600"/>
              <a:ext cx="1600200" cy="1828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ounded Rectangle 12"/>
          <p:cNvSpPr/>
          <p:nvPr/>
        </p:nvSpPr>
        <p:spPr>
          <a:xfrm>
            <a:off x="152400" y="4953000"/>
            <a:ext cx="11811000" cy="1854200"/>
          </a:xfrm>
          <a:prstGeom prst="round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lnSpc>
                <a:spcPct val="150000"/>
              </a:lnSpc>
              <a:buFont typeface="Wingdings" pitchFamily="2" charset="2"/>
              <a:buChar char="ü"/>
            </a:pPr>
            <a:r>
              <a:rPr lang="ne-NP" sz="2400" dirty="0">
                <a:latin typeface="Preeti" pitchFamily="2" charset="0"/>
                <a:cs typeface="Kalimati" pitchFamily="2"/>
              </a:rPr>
              <a:t>स्थानीय कुखुराको सङ्ख्या लेख्दा उमेरअनुसार चल्ला, भाले, फुल पार्ने र नपार्ने पोथी छुट्याएर लेख्नुपर्दछ । </a:t>
            </a:r>
          </a:p>
          <a:p>
            <a:pPr marL="342900" indent="-342900" algn="just">
              <a:lnSpc>
                <a:spcPct val="150000"/>
              </a:lnSpc>
              <a:buFont typeface="Wingdings" pitchFamily="2" charset="2"/>
              <a:buChar char="ü"/>
            </a:pPr>
            <a:r>
              <a:rPr lang="ne-NP" sz="2400" dirty="0">
                <a:latin typeface="Preeti" pitchFamily="2" charset="0"/>
                <a:cs typeface="Kalimati" pitchFamily="2"/>
              </a:rPr>
              <a:t>उन्नत जातको सङ्ख्या लेख्दा उमेरअनुसार लेख्नुपर्दैन, एकमुष्ट सङ्ख्या लेखे पुग्दछ ।</a:t>
            </a:r>
          </a:p>
        </p:txBody>
      </p:sp>
      <p:sp>
        <p:nvSpPr>
          <p:cNvPr id="5" name="Slide Number Placeholder 19">
            <a:extLst>
              <a:ext uri="{FF2B5EF4-FFF2-40B4-BE49-F238E27FC236}">
                <a16:creationId xmlns:a16="http://schemas.microsoft.com/office/drawing/2014/main" id="{50DC7BCD-774C-4910-9920-0C645463293A}"/>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30</a:t>
            </a:fld>
            <a:endParaRPr lang="en-US" dirty="0">
              <a:latin typeface="Fontasy Himali" panose="04020500000000000000" pitchFamily="82" charset="0"/>
            </a:endParaRPr>
          </a:p>
        </p:txBody>
      </p:sp>
    </p:spTree>
    <p:extLst>
      <p:ext uri="{BB962C8B-B14F-4D97-AF65-F5344CB8AC3E}">
        <p14:creationId xmlns:p14="http://schemas.microsoft.com/office/powerpoint/2010/main" val="1165016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orizontal Scroll 10"/>
          <p:cNvSpPr/>
          <p:nvPr/>
        </p:nvSpPr>
        <p:spPr>
          <a:xfrm>
            <a:off x="1219200" y="609600"/>
            <a:ext cx="9753600" cy="5867400"/>
          </a:xfrm>
          <a:prstGeom prst="horizontalScroll">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lnSpc>
                <a:spcPct val="150000"/>
              </a:lnSpc>
              <a:buFont typeface="Wingdings" pitchFamily="2" charset="2"/>
              <a:buChar char="ü"/>
            </a:pPr>
            <a:r>
              <a:rPr lang="ne-NP" sz="2800" b="1" dirty="0">
                <a:solidFill>
                  <a:srgbClr val="002060"/>
                </a:solidFill>
                <a:latin typeface="Preeti" pitchFamily="2" charset="0"/>
                <a:cs typeface="Kalimati" pitchFamily="2"/>
              </a:rPr>
              <a:t>ब्रोइलर</a:t>
            </a:r>
            <a:r>
              <a:rPr lang="ne-NP" sz="2400" dirty="0">
                <a:solidFill>
                  <a:schemeClr val="tx1"/>
                </a:solidFill>
                <a:latin typeface="Preeti" pitchFamily="2" charset="0"/>
                <a:cs typeface="Kalimati" pitchFamily="2"/>
              </a:rPr>
              <a:t> – मुख्यतया मासुको लागि पालिन्छ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ब्रोइलर कुखुराको शारिरिक बृद्धि असाध्यै छिटो हुने हुँदा यसलाई दुई महिना सम्म पालेर १.५ देखि २.५ सम्मको बनाएर बेचिन्छ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यस्तो उमेरको ब्रोइलरको मासु नरम तथा कलिलो हुन्छ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ब्रोइलर कुखुराको केहि जातहरु यस प्रकारका छन्ः मासेल, कव १००, कव ५००, कसिला, हाईब्रो, रोस आदि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ब्रोइलर कुखुराहरु नेपालका विभिन्न स्थानमा सानो तथा ठूलो परिमाणमा व्यवसायिक रुपमा पालिंदै आएका छन् ।</a:t>
            </a:r>
          </a:p>
        </p:txBody>
      </p:sp>
      <p:sp>
        <p:nvSpPr>
          <p:cNvPr id="3" name="Slide Number Placeholder 19">
            <a:extLst>
              <a:ext uri="{FF2B5EF4-FFF2-40B4-BE49-F238E27FC236}">
                <a16:creationId xmlns:a16="http://schemas.microsoft.com/office/drawing/2014/main" id="{096666F9-DF62-47EF-AC34-285F439F8DC0}"/>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31</a:t>
            </a:fld>
            <a:endParaRPr lang="en-US" dirty="0">
              <a:latin typeface="Fontasy Himali" panose="04020500000000000000" pitchFamily="82" charset="0"/>
            </a:endParaRPr>
          </a:p>
        </p:txBody>
      </p:sp>
    </p:spTree>
    <p:extLst>
      <p:ext uri="{BB962C8B-B14F-4D97-AF65-F5344CB8AC3E}">
        <p14:creationId xmlns:p14="http://schemas.microsoft.com/office/powerpoint/2010/main" val="3400206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orizontal Scroll 10"/>
          <p:cNvSpPr/>
          <p:nvPr/>
        </p:nvSpPr>
        <p:spPr>
          <a:xfrm>
            <a:off x="609600" y="609600"/>
            <a:ext cx="10668000" cy="6096000"/>
          </a:xfrm>
          <a:prstGeom prst="horizontalScroll">
            <a:avLst>
              <a:gd name="adj" fmla="val 8387"/>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lnSpc>
                <a:spcPct val="150000"/>
              </a:lnSpc>
              <a:buFont typeface="Wingdings" pitchFamily="2" charset="2"/>
              <a:buChar char="ü"/>
            </a:pPr>
            <a:r>
              <a:rPr lang="ne-NP" sz="2800" b="1" dirty="0">
                <a:solidFill>
                  <a:srgbClr val="002060"/>
                </a:solidFill>
                <a:latin typeface="Preeti" pitchFamily="2" charset="0"/>
                <a:cs typeface="Kalimati" pitchFamily="2"/>
              </a:rPr>
              <a:t>लेयर्स</a:t>
            </a:r>
            <a:r>
              <a:rPr lang="ne-NP" sz="2400" dirty="0">
                <a:solidFill>
                  <a:schemeClr val="tx1"/>
                </a:solidFill>
                <a:latin typeface="Preeti" pitchFamily="2" charset="0"/>
                <a:cs typeface="Kalimati" pitchFamily="2"/>
              </a:rPr>
              <a:t> – फुल उत्पादनको लागि पालिने कुखुराहरुलाई लेयर्स भनिन्छ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लेयर्स कुखुराहरु नेपालका विभिन्न स्थानमा सानो तथा ठूलो परिमाणमा व्यवसायिक रुपमा पालिंदै आएका छन्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यस्ता कुखुराहरु व्यवस्थित रुपमा पालन गरिएको अवस्थामा सामान्यतः १८ देखि २० हप्ताको उमेरमा फुल पार्न शुरु गरि ७० हप्ताको उमेरसम्म फुल पार्दछन्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यिनीहरुको सरदर फुल उत्पादन ३१० वटा प्रति कुखुरा रहेको पाइएको छ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लेयर्स कुखुराको केहि जातहरु यस प्रकारका छन्ः कि–स्टोन,व्यवकक, ल्होमेन, हाईलाईन आदि ।</a:t>
            </a:r>
            <a:endParaRPr lang="en-US" sz="2400" dirty="0">
              <a:solidFill>
                <a:schemeClr val="tx1"/>
              </a:solidFill>
              <a:latin typeface="Preeti" pitchFamily="2" charset="0"/>
              <a:cs typeface="Kalimati" pitchFamily="2"/>
            </a:endParaRPr>
          </a:p>
        </p:txBody>
      </p:sp>
      <p:sp>
        <p:nvSpPr>
          <p:cNvPr id="3" name="Slide Number Placeholder 19">
            <a:extLst>
              <a:ext uri="{FF2B5EF4-FFF2-40B4-BE49-F238E27FC236}">
                <a16:creationId xmlns:a16="http://schemas.microsoft.com/office/drawing/2014/main" id="{5168C6D1-FF0D-45F5-A55A-526EA3F6D430}"/>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32</a:t>
            </a:fld>
            <a:endParaRPr lang="en-US" dirty="0">
              <a:latin typeface="Fontasy Himali" panose="04020500000000000000" pitchFamily="82" charset="0"/>
            </a:endParaRPr>
          </a:p>
        </p:txBody>
      </p:sp>
    </p:spTree>
    <p:extLst>
      <p:ext uri="{BB962C8B-B14F-4D97-AF65-F5344CB8AC3E}">
        <p14:creationId xmlns:p14="http://schemas.microsoft.com/office/powerpoint/2010/main" val="4216513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orizontal Scroll 10"/>
          <p:cNvSpPr/>
          <p:nvPr/>
        </p:nvSpPr>
        <p:spPr>
          <a:xfrm>
            <a:off x="1219200" y="609600"/>
            <a:ext cx="10210800" cy="5638800"/>
          </a:xfrm>
          <a:prstGeom prst="horizontalScroll">
            <a:avLst>
              <a:gd name="adj" fmla="val 16396"/>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lnSpc>
                <a:spcPct val="150000"/>
              </a:lnSpc>
              <a:buFont typeface="Wingdings" pitchFamily="2" charset="2"/>
              <a:buChar char="ü"/>
            </a:pPr>
            <a:endParaRPr lang="ne-NP" sz="2400" dirty="0">
              <a:solidFill>
                <a:schemeClr val="tx1"/>
              </a:solidFill>
              <a:latin typeface="Preeti" pitchFamily="2" charset="0"/>
              <a:cs typeface="Kalimati" pitchFamily="2"/>
            </a:endParaRPr>
          </a:p>
          <a:p>
            <a:pPr marL="342900" indent="-342900" algn="just">
              <a:lnSpc>
                <a:spcPct val="150000"/>
              </a:lnSpc>
              <a:buFont typeface="Wingdings" pitchFamily="2" charset="2"/>
              <a:buChar char="ü"/>
            </a:pPr>
            <a:r>
              <a:rPr lang="ne-NP" sz="2800" b="1" dirty="0">
                <a:solidFill>
                  <a:srgbClr val="002060"/>
                </a:solidFill>
                <a:latin typeface="Preeti" pitchFamily="2" charset="0"/>
                <a:cs typeface="Kalimati" pitchFamily="2"/>
              </a:rPr>
              <a:t>गिरीराज</a:t>
            </a:r>
            <a:r>
              <a:rPr lang="ne-NP" sz="2400" dirty="0">
                <a:solidFill>
                  <a:schemeClr val="tx1"/>
                </a:solidFill>
                <a:latin typeface="Preeti" pitchFamily="2" charset="0"/>
                <a:cs typeface="Kalimati" pitchFamily="2"/>
              </a:rPr>
              <a:t> – यो फुल र मासु दुवैको लागि पालिने विषेश किसिमको कुखुरा हो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यसलाई खास गरि छाडा छोडेर वा अर्ध छाडा छोडी पाल्ने गरिन्छ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यो कुखुरा अरु भन्दा रोग विरुद्ध लड्नसक्ने र गाउँघरमा पाइने घाँस, सागपात र अन्य खेर गएको दाना खाएर पनि फुल मासु राम्ररी दिन सक्ने  कुखुरा हो ।</a:t>
            </a:r>
          </a:p>
          <a:p>
            <a:pPr algn="just">
              <a:lnSpc>
                <a:spcPct val="150000"/>
              </a:lnSpc>
            </a:pPr>
            <a:endParaRPr lang="ne-NP" sz="2400" dirty="0">
              <a:solidFill>
                <a:schemeClr val="tx1"/>
              </a:solidFill>
              <a:latin typeface="Preeti" pitchFamily="2" charset="0"/>
            </a:endParaRPr>
          </a:p>
        </p:txBody>
      </p:sp>
      <p:sp>
        <p:nvSpPr>
          <p:cNvPr id="3" name="Slide Number Placeholder 19">
            <a:extLst>
              <a:ext uri="{FF2B5EF4-FFF2-40B4-BE49-F238E27FC236}">
                <a16:creationId xmlns:a16="http://schemas.microsoft.com/office/drawing/2014/main" id="{7AA7DEEA-A535-49BE-9C57-91E6737B71F9}"/>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33</a:t>
            </a:fld>
            <a:endParaRPr lang="en-US" dirty="0">
              <a:latin typeface="Fontasy Himali" panose="04020500000000000000" pitchFamily="82" charset="0"/>
            </a:endParaRPr>
          </a:p>
        </p:txBody>
      </p:sp>
    </p:spTree>
    <p:extLst>
      <p:ext uri="{BB962C8B-B14F-4D97-AF65-F5344CB8AC3E}">
        <p14:creationId xmlns:p14="http://schemas.microsoft.com/office/powerpoint/2010/main" val="3842001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0" y="4053742"/>
            <a:ext cx="12065000" cy="2728057"/>
          </a:xfrm>
          <a:prstGeom prst="round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buFont typeface="Wingdings" pitchFamily="2" charset="2"/>
              <a:buChar char="ü"/>
            </a:pPr>
            <a:r>
              <a:rPr lang="ne-NP" sz="2400" dirty="0">
                <a:latin typeface="Preeti" pitchFamily="2" charset="0"/>
                <a:cs typeface="Kalimati" pitchFamily="2"/>
              </a:rPr>
              <a:t>कोड ९९ को लहर र कोड १०० को लहरमा चलनमा रहेका हाँसको  स्थानीय र उन्नत सङ्ख्या  छुटाएर लेख्नुपर्दछ । </a:t>
            </a:r>
          </a:p>
          <a:p>
            <a:pPr marL="342900" indent="-342900" algn="just">
              <a:buFont typeface="Wingdings" pitchFamily="2" charset="2"/>
              <a:buChar char="ü"/>
            </a:pPr>
            <a:r>
              <a:rPr lang="ne-NP" sz="2400" dirty="0">
                <a:latin typeface="Preeti" pitchFamily="2" charset="0"/>
                <a:cs typeface="Kalimati" pitchFamily="2"/>
              </a:rPr>
              <a:t>कोड १०१ को लहरमा परेवाको जम्मा सङ्ख्या लेख्नुपर्दछ । </a:t>
            </a:r>
          </a:p>
          <a:p>
            <a:pPr marL="342900" indent="-342900" algn="just">
              <a:buFont typeface="Wingdings" pitchFamily="2" charset="2"/>
              <a:buChar char="ü"/>
            </a:pPr>
            <a:r>
              <a:rPr lang="ne-NP" sz="2400" dirty="0">
                <a:latin typeface="Preeti" pitchFamily="2" charset="0"/>
                <a:cs typeface="Kalimati" pitchFamily="2"/>
              </a:rPr>
              <a:t>कोड १०३ को लहरमा बट्टाइको जम्मा सङ्ख्या लेख्नुपर्दछ । </a:t>
            </a:r>
          </a:p>
          <a:p>
            <a:pPr marL="342900" indent="-342900" algn="just">
              <a:buFont typeface="Wingdings" pitchFamily="2" charset="2"/>
              <a:buChar char="ü"/>
            </a:pPr>
            <a:r>
              <a:rPr lang="ne-NP" sz="2400" dirty="0">
                <a:latin typeface="Preeti" pitchFamily="2" charset="0"/>
                <a:cs typeface="Kalimati" pitchFamily="2"/>
              </a:rPr>
              <a:t>कोड १०४ को लहरमा टर्कीको जम्मा सङ्ख्या लेख्नुपर्दछ ।</a:t>
            </a:r>
          </a:p>
          <a:p>
            <a:pPr marL="342900" indent="-342900" algn="just">
              <a:buFont typeface="Wingdings" pitchFamily="2" charset="2"/>
              <a:buChar char="ü"/>
            </a:pPr>
            <a:r>
              <a:rPr lang="ne-NP" sz="2400" dirty="0">
                <a:latin typeface="Preeti" pitchFamily="2" charset="0"/>
                <a:cs typeface="Kalimati" pitchFamily="2"/>
              </a:rPr>
              <a:t>तर सोखको लागि पालिएका वा आफैं आएर गुँड लगाई बसेका कृषि प्रयोजनबाहेकका परेवाहरू लिनु पर्दैन । </a:t>
            </a:r>
          </a:p>
        </p:txBody>
      </p:sp>
      <p:grpSp>
        <p:nvGrpSpPr>
          <p:cNvPr id="2" name="Group 1">
            <a:extLst>
              <a:ext uri="{FF2B5EF4-FFF2-40B4-BE49-F238E27FC236}">
                <a16:creationId xmlns:a16="http://schemas.microsoft.com/office/drawing/2014/main" id="{83B6ED04-9B29-48E1-AC43-E5A1B10CAC19}"/>
              </a:ext>
            </a:extLst>
          </p:cNvPr>
          <p:cNvGrpSpPr/>
          <p:nvPr/>
        </p:nvGrpSpPr>
        <p:grpSpPr>
          <a:xfrm>
            <a:off x="76200" y="762000"/>
            <a:ext cx="11988800" cy="3352800"/>
            <a:chOff x="716084" y="886558"/>
            <a:chExt cx="10744200" cy="2313842"/>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084" y="886558"/>
              <a:ext cx="10744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V="1">
              <a:off x="10568021" y="2743200"/>
              <a:ext cx="0" cy="457200"/>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9982200" y="1322962"/>
              <a:ext cx="1219200" cy="148129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19600" y="1322962"/>
              <a:ext cx="1727200" cy="1572638"/>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29400" y="1066800"/>
              <a:ext cx="1219200" cy="99681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Slide Number Placeholder 19">
            <a:extLst>
              <a:ext uri="{FF2B5EF4-FFF2-40B4-BE49-F238E27FC236}">
                <a16:creationId xmlns:a16="http://schemas.microsoft.com/office/drawing/2014/main" id="{B9A9F732-D543-472E-B86E-FD5E7D85639B}"/>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34</a:t>
            </a:fld>
            <a:endParaRPr lang="en-US" dirty="0">
              <a:latin typeface="Fontasy Himali" panose="04020500000000000000" pitchFamily="82" charset="0"/>
            </a:endParaRPr>
          </a:p>
        </p:txBody>
      </p:sp>
    </p:spTree>
    <p:extLst>
      <p:ext uri="{BB962C8B-B14F-4D97-AF65-F5344CB8AC3E}">
        <p14:creationId xmlns:p14="http://schemas.microsoft.com/office/powerpoint/2010/main" val="2354749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52400" y="4419600"/>
            <a:ext cx="12039600" cy="2472575"/>
          </a:xfrm>
          <a:prstGeom prst="round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lnSpc>
                <a:spcPct val="150000"/>
              </a:lnSpc>
              <a:buFont typeface="Wingdings" pitchFamily="2" charset="2"/>
              <a:buChar char="ü"/>
            </a:pPr>
            <a:r>
              <a:rPr lang="ne-NP" sz="2400" dirty="0">
                <a:latin typeface="Preeti" pitchFamily="2" charset="0"/>
                <a:cs typeface="Kalimati" pitchFamily="2"/>
              </a:rPr>
              <a:t>कोड १०५ को लहरमा मासु वा फुल खाने उद्देश्यले पालिएका अन्य पन्छी (जस्तै कालिज, अष्ट्रिच आदि) भए तिनीहरूको जम्मा संख्या लेख्नुपर्छ । </a:t>
            </a:r>
          </a:p>
          <a:p>
            <a:pPr marL="342900" indent="-342900" algn="just">
              <a:lnSpc>
                <a:spcPct val="150000"/>
              </a:lnSpc>
              <a:buFont typeface="Wingdings" pitchFamily="2" charset="2"/>
              <a:buChar char="ü"/>
            </a:pPr>
            <a:r>
              <a:rPr lang="ne-NP" sz="2400" dirty="0">
                <a:latin typeface="Preeti" pitchFamily="2" charset="0"/>
                <a:cs typeface="Kalimati" pitchFamily="2"/>
              </a:rPr>
              <a:t>परेवा तथा अन्य पन्छीको हकमा स्थानीय र उन्नत सङ्ख्या खुलाइरहनु पर्दैन, जम्मा संख्या मात्र खुलाए पुग्छ । </a:t>
            </a:r>
          </a:p>
        </p:txBody>
      </p:sp>
      <p:grpSp>
        <p:nvGrpSpPr>
          <p:cNvPr id="2" name="Group 1">
            <a:extLst>
              <a:ext uri="{FF2B5EF4-FFF2-40B4-BE49-F238E27FC236}">
                <a16:creationId xmlns:a16="http://schemas.microsoft.com/office/drawing/2014/main" id="{A23BC419-E387-46AF-9A7B-D285FAF7887D}"/>
              </a:ext>
            </a:extLst>
          </p:cNvPr>
          <p:cNvGrpSpPr/>
          <p:nvPr/>
        </p:nvGrpSpPr>
        <p:grpSpPr>
          <a:xfrm>
            <a:off x="152400" y="870345"/>
            <a:ext cx="11887200" cy="3438879"/>
            <a:chOff x="762000" y="870346"/>
            <a:chExt cx="10744200" cy="2276812"/>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70346"/>
              <a:ext cx="10744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V="1">
              <a:off x="10668000" y="2667000"/>
              <a:ext cx="0" cy="480158"/>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9829800" y="1371600"/>
              <a:ext cx="1524000" cy="1432658"/>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267200" y="1219199"/>
              <a:ext cx="2057400" cy="168787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lide Number Placeholder 19">
            <a:extLst>
              <a:ext uri="{FF2B5EF4-FFF2-40B4-BE49-F238E27FC236}">
                <a16:creationId xmlns:a16="http://schemas.microsoft.com/office/drawing/2014/main" id="{56B77BD5-80C8-4FEB-922B-216B4D85A4D7}"/>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35</a:t>
            </a:fld>
            <a:endParaRPr lang="en-US" dirty="0">
              <a:latin typeface="Fontasy Himali" panose="04020500000000000000" pitchFamily="82" charset="0"/>
            </a:endParaRPr>
          </a:p>
        </p:txBody>
      </p:sp>
    </p:spTree>
    <p:extLst>
      <p:ext uri="{BB962C8B-B14F-4D97-AF65-F5344CB8AC3E}">
        <p14:creationId xmlns:p14="http://schemas.microsoft.com/office/powerpoint/2010/main" val="2741032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1143000"/>
            <a:ext cx="9550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1003299" y="3200400"/>
            <a:ext cx="10172701" cy="1524000"/>
          </a:xfrm>
          <a:prstGeom prst="round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ne-NP" sz="2400" dirty="0">
                <a:latin typeface="Preeti" pitchFamily="2" charset="0"/>
                <a:cs typeface="Kalimati" pitchFamily="2"/>
              </a:rPr>
              <a:t>यस प्रश्नबाट कृषि चलनले सन्दर्भ अवधिमा पन्छीपालनको लागि मुख्य आहार के खुवाएको थियो सोसम्बन्धी विवरण लिन खोजिएको छ । </a:t>
            </a:r>
            <a:endParaRPr lang="en-US" sz="2400" dirty="0">
              <a:latin typeface="Preeti" pitchFamily="2" charset="0"/>
              <a:cs typeface="Kalimati" pitchFamily="2"/>
            </a:endParaRPr>
          </a:p>
        </p:txBody>
      </p:sp>
      <p:sp>
        <p:nvSpPr>
          <p:cNvPr id="4" name="Slide Number Placeholder 19">
            <a:extLst>
              <a:ext uri="{FF2B5EF4-FFF2-40B4-BE49-F238E27FC236}">
                <a16:creationId xmlns:a16="http://schemas.microsoft.com/office/drawing/2014/main" id="{CA3F7EB3-1680-478E-A173-84F69827A528}"/>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36</a:t>
            </a:fld>
            <a:endParaRPr lang="en-US" dirty="0">
              <a:latin typeface="Fontasy Himali" panose="04020500000000000000" pitchFamily="82" charset="0"/>
            </a:endParaRPr>
          </a:p>
        </p:txBody>
      </p:sp>
    </p:spTree>
    <p:extLst>
      <p:ext uri="{BB962C8B-B14F-4D97-AF65-F5344CB8AC3E}">
        <p14:creationId xmlns:p14="http://schemas.microsoft.com/office/powerpoint/2010/main" val="54741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0"/>
            <a:ext cx="12149667"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152401" y="3048000"/>
            <a:ext cx="11963400" cy="3733800"/>
          </a:xfrm>
          <a:prstGeom prst="roundRect">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lnSpc>
                <a:spcPct val="150000"/>
              </a:lnSpc>
              <a:buFont typeface="Wingdings" pitchFamily="2" charset="2"/>
              <a:buChar char="ü"/>
            </a:pPr>
            <a:r>
              <a:rPr lang="ne-NP" sz="2400" dirty="0">
                <a:latin typeface="Preeti" pitchFamily="2" charset="0"/>
                <a:cs typeface="Kalimati" pitchFamily="2"/>
              </a:rPr>
              <a:t>सन्दर्भ अवधिमा कृषि चलनले पन्छीपालनको लागि मुख्य आहारको रुपमा खुला चरनको उपयोग गरेको रहेछ भने कोड १, </a:t>
            </a:r>
          </a:p>
          <a:p>
            <a:pPr marL="342900" indent="-342900" algn="just">
              <a:lnSpc>
                <a:spcPct val="150000"/>
              </a:lnSpc>
              <a:buFont typeface="Wingdings" pitchFamily="2" charset="2"/>
              <a:buChar char="ü"/>
            </a:pPr>
            <a:r>
              <a:rPr lang="ne-NP" sz="2400" dirty="0">
                <a:latin typeface="Preeti" pitchFamily="2" charset="0"/>
                <a:cs typeface="Kalimati" pitchFamily="2"/>
              </a:rPr>
              <a:t>स्थानीयस्तरमा उपलब्ध हुने घरयासीदाना (मकै, कोदो आदि) उपयोग गरेको  रहेछ भने कोड २ र </a:t>
            </a:r>
          </a:p>
          <a:p>
            <a:pPr marL="342900" indent="-342900" algn="just">
              <a:lnSpc>
                <a:spcPct val="150000"/>
              </a:lnSpc>
              <a:buFont typeface="Wingdings" pitchFamily="2" charset="2"/>
              <a:buChar char="ü"/>
            </a:pPr>
            <a:r>
              <a:rPr lang="ne-NP" sz="2400" dirty="0">
                <a:latin typeface="Preeti" pitchFamily="2" charset="0"/>
                <a:cs typeface="Kalimati" pitchFamily="2"/>
              </a:rPr>
              <a:t>बजारबाट खरिद गरिएको दाना (जस्तै पलेट दाना) उपयोग गरेको रहेछ भने कोड ३ मा गोलो घेरा लगाउनु पर्दछ ।</a:t>
            </a:r>
          </a:p>
        </p:txBody>
      </p:sp>
      <p:cxnSp>
        <p:nvCxnSpPr>
          <p:cNvPr id="9" name="Straight Arrow Connector 8"/>
          <p:cNvCxnSpPr>
            <a:cxnSpLocks/>
            <a:stCxn id="8" idx="0"/>
          </p:cNvCxnSpPr>
          <p:nvPr/>
        </p:nvCxnSpPr>
        <p:spPr>
          <a:xfrm flipH="1" flipV="1">
            <a:off x="6089649" y="2667000"/>
            <a:ext cx="44452" cy="381000"/>
          </a:xfrm>
          <a:prstGeom prst="straightConnector1">
            <a:avLst/>
          </a:prstGeom>
          <a:ln w="571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19">
            <a:extLst>
              <a:ext uri="{FF2B5EF4-FFF2-40B4-BE49-F238E27FC236}">
                <a16:creationId xmlns:a16="http://schemas.microsoft.com/office/drawing/2014/main" id="{C4F15D1C-A2F7-47F9-9B9F-6F21FBA3F8BB}"/>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37</a:t>
            </a:fld>
            <a:endParaRPr lang="en-US" dirty="0">
              <a:latin typeface="Fontasy Himali" panose="04020500000000000000" pitchFamily="82" charset="0"/>
            </a:endParaRPr>
          </a:p>
        </p:txBody>
      </p:sp>
    </p:spTree>
    <p:extLst>
      <p:ext uri="{BB962C8B-B14F-4D97-AF65-F5344CB8AC3E}">
        <p14:creationId xmlns:p14="http://schemas.microsoft.com/office/powerpoint/2010/main" val="3035740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701632"/>
            <a:ext cx="6629400" cy="1323439"/>
          </a:xfrm>
          <a:prstGeom prst="rect">
            <a:avLst/>
          </a:prstGeom>
        </p:spPr>
        <p:txBody>
          <a:bodyPr wrap="square">
            <a:spAutoFit/>
          </a:bodyPr>
          <a:lstStyle/>
          <a:p>
            <a:pPr algn="ctr"/>
            <a:r>
              <a:rPr lang="ne-NP" sz="8000" b="1" dirty="0">
                <a:solidFill>
                  <a:srgbClr val="142DAC"/>
                </a:solidFill>
                <a:latin typeface="Kokila" panose="020B0604020202020204" pitchFamily="34" charset="0"/>
                <a:cs typeface="Kokila" panose="020B0604020202020204" pitchFamily="34" charset="0"/>
              </a:rPr>
              <a:t>छलफल तथा प्रश्नोत्तर</a:t>
            </a:r>
            <a:endParaRPr lang="en-US" sz="8000" b="1" dirty="0">
              <a:solidFill>
                <a:srgbClr val="142DAC"/>
              </a:solidFill>
              <a:latin typeface="Kokila" panose="020B0604020202020204" pitchFamily="34" charset="0"/>
              <a:cs typeface="Kokila" panose="020B0604020202020204" pitchFamily="34" charset="0"/>
            </a:endParaRPr>
          </a:p>
        </p:txBody>
      </p:sp>
      <p:sp>
        <p:nvSpPr>
          <p:cNvPr id="2" name="Slide Number Placeholder 1"/>
          <p:cNvSpPr>
            <a:spLocks noGrp="1"/>
          </p:cNvSpPr>
          <p:nvPr>
            <p:ph type="sldNum" sz="quarter" idx="12"/>
          </p:nvPr>
        </p:nvSpPr>
        <p:spPr>
          <a:xfrm>
            <a:off x="11525694" y="6411433"/>
            <a:ext cx="616274" cy="405579"/>
          </a:xfrm>
        </p:spPr>
        <p:txBody>
          <a:bodyPr/>
          <a:lstStyle/>
          <a:p>
            <a:pPr algn="ctr"/>
            <a:fld id="{26402401-4522-4C0F-A737-197EB07E49FF}" type="slidenum">
              <a:rPr lang="en-US" sz="1800">
                <a:latin typeface="Fontasy Himali" panose="04020500000000000000" pitchFamily="82" charset="0"/>
                <a:cs typeface="+mn-cs"/>
              </a:rPr>
              <a:pPr algn="ctr"/>
              <a:t>38</a:t>
            </a:fld>
            <a:endParaRPr lang="en-US" sz="1800" dirty="0">
              <a:latin typeface="Fontasy Himali" panose="04020500000000000000" pitchFamily="82" charset="0"/>
              <a:cs typeface="+mn-cs"/>
            </a:endParaRPr>
          </a:p>
        </p:txBody>
      </p:sp>
      <p:pic>
        <p:nvPicPr>
          <p:cNvPr id="6" name="Picture 2" descr="These mistakes can ruin your chances at group discussions | TJinsite">
            <a:extLst>
              <a:ext uri="{FF2B5EF4-FFF2-40B4-BE49-F238E27FC236}">
                <a16:creationId xmlns:a16="http://schemas.microsoft.com/office/drawing/2014/main" id="{2BCE8F1F-0906-4CC4-BEC1-2BBEFB4033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9870" y="2775103"/>
            <a:ext cx="5985188" cy="34891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tay smart in GROUP DISCUSSION | Sri Sharda Group of Institutions | Best  MBA BBA BCA College in Lucknow">
            <a:extLst>
              <a:ext uri="{FF2B5EF4-FFF2-40B4-BE49-F238E27FC236}">
                <a16:creationId xmlns:a16="http://schemas.microsoft.com/office/drawing/2014/main" id="{4152F302-23F6-433F-B5ED-B2909E2EEA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279" y="2777652"/>
            <a:ext cx="5521252" cy="34754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BCDB3D78-BB87-40A8-B040-338296628C75}"/>
              </a:ext>
            </a:extLst>
          </p:cNvPr>
          <p:cNvSpPr/>
          <p:nvPr/>
        </p:nvSpPr>
        <p:spPr>
          <a:xfrm>
            <a:off x="7247272" y="846629"/>
            <a:ext cx="4397269" cy="1946195"/>
          </a:xfrm>
          <a:prstGeom prst="roundRect">
            <a:avLst>
              <a:gd name="adj" fmla="val 10000"/>
            </a:avLst>
          </a:prstGeom>
          <a:blipFill>
            <a:blip r:embed="rId4">
              <a:extLst>
                <a:ext uri="{28A0092B-C50C-407E-A947-70E740481C1C}">
                  <a14:useLocalDpi xmlns:a14="http://schemas.microsoft.com/office/drawing/2010/main" val="0"/>
                </a:ext>
              </a:extLst>
            </a:blip>
            <a:srcRect/>
            <a:stretch>
              <a:fillRect l="-36092" t="-76999" r="-39126" b="-76999"/>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092239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9"/>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39</a:t>
            </a:fld>
            <a:endParaRPr lang="en-US" dirty="0">
              <a:latin typeface="Fontasy Himali" panose="04020500000000000000" pitchFamily="82" charset="0"/>
            </a:endParaRPr>
          </a:p>
        </p:txBody>
      </p:sp>
      <p:sp>
        <p:nvSpPr>
          <p:cNvPr id="11" name="Text Placeholder 1"/>
          <p:cNvSpPr>
            <a:spLocks noGrp="1"/>
          </p:cNvSpPr>
          <p:nvPr>
            <p:ph type="body" sz="quarter" idx="4294967295"/>
          </p:nvPr>
        </p:nvSpPr>
        <p:spPr>
          <a:xfrm>
            <a:off x="0" y="685800"/>
            <a:ext cx="12192000" cy="879023"/>
          </a:xfrm>
          <a:prstGeom prst="rect">
            <a:avLst/>
          </a:prstGeom>
        </p:spPr>
        <p:txBody>
          <a:bodyPr>
            <a:normAutofit/>
          </a:bodyPr>
          <a:lstStyle/>
          <a:p>
            <a:pPr marL="0" indent="0" algn="ctr">
              <a:lnSpc>
                <a:spcPct val="150000"/>
              </a:lnSpc>
              <a:buNone/>
            </a:pPr>
            <a:r>
              <a:rPr lang="ne-NP" b="1" dirty="0">
                <a:solidFill>
                  <a:srgbClr val="002060"/>
                </a:solidFill>
                <a:latin typeface="Ganesh" pitchFamily="2" charset="0"/>
                <a:cs typeface="Kalimati" panose="00000400000000000000" pitchFamily="2"/>
              </a:rPr>
              <a:t>सारांश तथा निष्कर्ष</a:t>
            </a:r>
          </a:p>
        </p:txBody>
      </p:sp>
      <p:sp>
        <p:nvSpPr>
          <p:cNvPr id="14" name="TextBox 13"/>
          <p:cNvSpPr txBox="1"/>
          <p:nvPr/>
        </p:nvSpPr>
        <p:spPr>
          <a:xfrm>
            <a:off x="1219200" y="2581364"/>
            <a:ext cx="8839200" cy="684803"/>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ne-NP" sz="2800" dirty="0">
                <a:cs typeface="Kalimati" pitchFamily="2"/>
              </a:rPr>
              <a:t>भाग ५ गणनाको दिनमा रहेका पाल्तु पशुपन्छीको विवरण</a:t>
            </a:r>
            <a:endParaRPr lang="en-US" sz="2800" dirty="0">
              <a:cs typeface="Kalimati" pitchFamily="2"/>
            </a:endParaRPr>
          </a:p>
        </p:txBody>
      </p:sp>
    </p:spTree>
    <p:extLst>
      <p:ext uri="{BB962C8B-B14F-4D97-AF65-F5344CB8AC3E}">
        <p14:creationId xmlns:p14="http://schemas.microsoft.com/office/powerpoint/2010/main" val="787275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4021"/>
          <a:stretch/>
        </p:blipFill>
        <p:spPr bwMode="auto">
          <a:xfrm>
            <a:off x="381000" y="685800"/>
            <a:ext cx="11658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ular Callout 6"/>
          <p:cNvSpPr/>
          <p:nvPr/>
        </p:nvSpPr>
        <p:spPr>
          <a:xfrm>
            <a:off x="1016000" y="3352800"/>
            <a:ext cx="9271000" cy="3048000"/>
          </a:xfrm>
          <a:prstGeom prst="wedgeRoundRectCallout">
            <a:avLst>
              <a:gd name="adj1" fmla="val 4082"/>
              <a:gd name="adj2" fmla="val -106961"/>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यस प्रश्नमा कृषकले कुनै पाल्तु चौपाया पालेको छ कि छैन सोधी पालेको छ भने कोड १ मा गोलो घेरा लगाउनुपर्छ र प्रश्न नं. ५.२ सोध्नुपर्छ ।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चौपाया पालेको छैन भने कोड २ मा गोलो घेरा लगाउनुपर्छ र पाल्तु चौपाया नभएका कृषकहरूसँग प्रश्न नं. ५.४ देखि सोध्नुपर्छ ।</a:t>
            </a:r>
            <a:endParaRPr lang="en-US" sz="2400" dirty="0">
              <a:solidFill>
                <a:schemeClr val="tx1"/>
              </a:solidFill>
              <a:latin typeface="Preeti" pitchFamily="2" charset="0"/>
              <a:cs typeface="Kalimati" pitchFamily="2"/>
            </a:endParaRPr>
          </a:p>
        </p:txBody>
      </p:sp>
      <p:sp>
        <p:nvSpPr>
          <p:cNvPr id="6" name="Slide Number Placeholder 19">
            <a:extLst>
              <a:ext uri="{FF2B5EF4-FFF2-40B4-BE49-F238E27FC236}">
                <a16:creationId xmlns:a16="http://schemas.microsoft.com/office/drawing/2014/main" id="{0C6896D4-B04C-46A8-AE8A-F6CD97B0299D}"/>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a:t>
            </a:fld>
            <a:endParaRPr lang="en-US" dirty="0">
              <a:latin typeface="Fontasy Himali" panose="04020500000000000000" pitchFamily="82" charset="0"/>
            </a:endParaRPr>
          </a:p>
        </p:txBody>
      </p:sp>
    </p:spTree>
    <p:extLst>
      <p:ext uri="{BB962C8B-B14F-4D97-AF65-F5344CB8AC3E}">
        <p14:creationId xmlns:p14="http://schemas.microsoft.com/office/powerpoint/2010/main" val="4087192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465" y="2209800"/>
            <a:ext cx="11430000" cy="3276600"/>
          </a:xfrm>
          <a:noFill/>
          <a:ln>
            <a:noFill/>
          </a:ln>
          <a:effectLst/>
        </p:spPr>
        <p:txBody>
          <a:bodyPr>
            <a:noAutofit/>
          </a:bodyPr>
          <a:lstStyle/>
          <a:p>
            <a:pPr marL="0" indent="0" algn="ctr">
              <a:lnSpc>
                <a:spcPct val="150000"/>
              </a:lnSpc>
              <a:buNone/>
            </a:pPr>
            <a:r>
              <a:rPr lang="ne-NP" sz="16600" dirty="0">
                <a:solidFill>
                  <a:srgbClr val="000099"/>
                </a:solidFill>
                <a:cs typeface="Kalimati" pitchFamily="2"/>
              </a:rPr>
              <a:t>धन्यवाद !</a:t>
            </a:r>
            <a:r>
              <a:rPr lang="ne-NP" sz="16600" dirty="0">
                <a:solidFill>
                  <a:srgbClr val="002060"/>
                </a:solidFill>
                <a:latin typeface="Preeti"/>
                <a:cs typeface="Kalimati" pitchFamily="2"/>
              </a:rPr>
              <a:t> </a:t>
            </a:r>
            <a:endParaRPr lang="en-US" sz="16600" dirty="0">
              <a:solidFill>
                <a:srgbClr val="002060"/>
              </a:solidFill>
            </a:endParaRPr>
          </a:p>
          <a:p>
            <a:pPr marL="0" indent="0" algn="ctr">
              <a:lnSpc>
                <a:spcPct val="150000"/>
              </a:lnSpc>
              <a:spcAft>
                <a:spcPts val="600"/>
              </a:spcAft>
              <a:buNone/>
            </a:pPr>
            <a:endParaRPr lang="en-US" sz="16600" dirty="0"/>
          </a:p>
          <a:p>
            <a:pPr marL="0" indent="0" algn="ctr">
              <a:buNone/>
            </a:pPr>
            <a:endParaRPr lang="en-US" sz="16600" dirty="0"/>
          </a:p>
        </p:txBody>
      </p:sp>
      <p:sp>
        <p:nvSpPr>
          <p:cNvPr id="5" name="Slide Number Placeholder 19">
            <a:extLst>
              <a:ext uri="{FF2B5EF4-FFF2-40B4-BE49-F238E27FC236}">
                <a16:creationId xmlns:a16="http://schemas.microsoft.com/office/drawing/2014/main" id="{C906ED90-6D25-4193-A357-B4540218F121}"/>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40</a:t>
            </a:fld>
            <a:endParaRPr lang="en-US" dirty="0">
              <a:latin typeface="Fontasy Himali" panose="04020500000000000000" pitchFamily="82" charset="0"/>
            </a:endParaRPr>
          </a:p>
        </p:txBody>
      </p:sp>
      <p:sp>
        <p:nvSpPr>
          <p:cNvPr id="8" name="Text Placeholder 1">
            <a:extLst>
              <a:ext uri="{FF2B5EF4-FFF2-40B4-BE49-F238E27FC236}">
                <a16:creationId xmlns:a16="http://schemas.microsoft.com/office/drawing/2014/main" id="{9ADCC6DE-9B41-49CF-910E-1D1E23867D31}"/>
              </a:ext>
            </a:extLst>
          </p:cNvPr>
          <p:cNvSpPr txBox="1">
            <a:spLocks/>
          </p:cNvSpPr>
          <p:nvPr/>
        </p:nvSpPr>
        <p:spPr>
          <a:xfrm>
            <a:off x="609600" y="813116"/>
            <a:ext cx="11049000" cy="78708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ne-NP" sz="2400" b="1" dirty="0">
                <a:solidFill>
                  <a:srgbClr val="0070C0"/>
                </a:solidFill>
                <a:cs typeface="Kalimati" pitchFamily="2"/>
              </a:rPr>
              <a:t>विस्तृत जानकारीका लागि गणना पुस्तिकाको पेज ६४ देखि ७१ सम्म अध्ययन गर्नुहोस् </a:t>
            </a:r>
          </a:p>
        </p:txBody>
      </p:sp>
    </p:spTree>
    <p:extLst>
      <p:ext uri="{BB962C8B-B14F-4D97-AF65-F5344CB8AC3E}">
        <p14:creationId xmlns:p14="http://schemas.microsoft.com/office/powerpoint/2010/main" val="1024580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4823"/>
            <a:ext cx="12192000" cy="4835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19">
            <a:extLst>
              <a:ext uri="{FF2B5EF4-FFF2-40B4-BE49-F238E27FC236}">
                <a16:creationId xmlns:a16="http://schemas.microsoft.com/office/drawing/2014/main" id="{BB851AB4-5513-44CE-BB64-D5F4BB3109C1}"/>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5</a:t>
            </a:fld>
            <a:endParaRPr lang="en-US" dirty="0">
              <a:latin typeface="Fontasy Himali" panose="04020500000000000000" pitchFamily="82" charset="0"/>
            </a:endParaRPr>
          </a:p>
        </p:txBody>
      </p:sp>
      <p:sp>
        <p:nvSpPr>
          <p:cNvPr id="4" name="Text Placeholder 1">
            <a:extLst>
              <a:ext uri="{FF2B5EF4-FFF2-40B4-BE49-F238E27FC236}">
                <a16:creationId xmlns:a16="http://schemas.microsoft.com/office/drawing/2014/main" id="{B3573E95-F7C1-4AD6-9827-5BD589011A47}"/>
              </a:ext>
            </a:extLst>
          </p:cNvPr>
          <p:cNvSpPr txBox="1">
            <a:spLocks/>
          </p:cNvSpPr>
          <p:nvPr/>
        </p:nvSpPr>
        <p:spPr>
          <a:xfrm>
            <a:off x="0" y="685800"/>
            <a:ext cx="12192000" cy="8790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ne-NP" b="1" dirty="0">
                <a:solidFill>
                  <a:srgbClr val="002060"/>
                </a:solidFill>
                <a:latin typeface="Ganesh" pitchFamily="2" charset="0"/>
                <a:cs typeface="Kalimati" panose="00000400000000000000" pitchFamily="2"/>
              </a:rPr>
              <a:t>५.२ पाल्तु चौपायाको संख्या</a:t>
            </a:r>
          </a:p>
        </p:txBody>
      </p:sp>
    </p:spTree>
    <p:extLst>
      <p:ext uri="{BB962C8B-B14F-4D97-AF65-F5344CB8AC3E}">
        <p14:creationId xmlns:p14="http://schemas.microsoft.com/office/powerpoint/2010/main" val="2252117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685800"/>
            <a:ext cx="11480800" cy="337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3149600" y="1828800"/>
            <a:ext cx="1219200" cy="304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31163" y="1839191"/>
            <a:ext cx="771236" cy="675408"/>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9525000" y="1828800"/>
            <a:ext cx="2159000" cy="642504"/>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ular Callout 18"/>
          <p:cNvSpPr/>
          <p:nvPr/>
        </p:nvSpPr>
        <p:spPr>
          <a:xfrm>
            <a:off x="571500" y="4267200"/>
            <a:ext cx="10744200" cy="2438400"/>
          </a:xfrm>
          <a:prstGeom prst="wedgeRoundRectCallout">
            <a:avLst>
              <a:gd name="adj1" fmla="val 34029"/>
              <a:gd name="adj2" fmla="val -130997"/>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endParaRPr lang="ne-NP" sz="2400" dirty="0">
              <a:solidFill>
                <a:schemeClr val="tx1"/>
              </a:solidFill>
              <a:latin typeface="Preeti" pitchFamily="2" charset="0"/>
              <a:cs typeface="Kalimati" pitchFamily="2"/>
            </a:endParaRP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१ वर्षमुनिका साना बाच्छाको सङ्ख्या कोड नम्बर ११ को लहरको महल ४, ५ र ६ मा</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१ वर्षमुनिका साना बाच्छीको सङ्ख्या कोड १२ को लहरमा क्रमशः स्थानीय  र उन्नतअनुसार लेख्नुपर्दछ ।</a:t>
            </a:r>
          </a:p>
          <a:p>
            <a:pPr marL="342900" indent="-342900" algn="just">
              <a:lnSpc>
                <a:spcPct val="150000"/>
              </a:lnSpc>
              <a:buFont typeface="Wingdings" pitchFamily="2" charset="2"/>
              <a:buChar char="ü"/>
            </a:pPr>
            <a:endParaRPr lang="en-US" sz="2400" dirty="0">
              <a:solidFill>
                <a:schemeClr val="tx1"/>
              </a:solidFill>
              <a:latin typeface="Preeti" pitchFamily="2" charset="0"/>
            </a:endParaRPr>
          </a:p>
        </p:txBody>
      </p:sp>
      <p:sp>
        <p:nvSpPr>
          <p:cNvPr id="7" name="Slide Number Placeholder 19">
            <a:extLst>
              <a:ext uri="{FF2B5EF4-FFF2-40B4-BE49-F238E27FC236}">
                <a16:creationId xmlns:a16="http://schemas.microsoft.com/office/drawing/2014/main" id="{89E62E6F-6518-4ACC-BC07-C81E7CD02E05}"/>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6</a:t>
            </a:fld>
            <a:endParaRPr lang="en-US" dirty="0">
              <a:latin typeface="Fontasy Himali" panose="04020500000000000000" pitchFamily="82" charset="0"/>
            </a:endParaRPr>
          </a:p>
        </p:txBody>
      </p:sp>
    </p:spTree>
    <p:extLst>
      <p:ext uri="{BB962C8B-B14F-4D97-AF65-F5344CB8AC3E}">
        <p14:creationId xmlns:p14="http://schemas.microsoft.com/office/powerpoint/2010/main" val="3398545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49300"/>
            <a:ext cx="114808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3200400" y="2338962"/>
            <a:ext cx="1981200" cy="5334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511800" y="2435403"/>
            <a:ext cx="1219200" cy="5588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9625273" y="2438400"/>
            <a:ext cx="2232891" cy="612597"/>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ular Callout 21"/>
          <p:cNvSpPr/>
          <p:nvPr/>
        </p:nvSpPr>
        <p:spPr>
          <a:xfrm>
            <a:off x="1731818" y="4156683"/>
            <a:ext cx="8097982" cy="2590800"/>
          </a:xfrm>
          <a:prstGeom prst="wedgeRoundRectCallout">
            <a:avLst>
              <a:gd name="adj1" fmla="val 48224"/>
              <a:gd name="adj2" fmla="val -100190"/>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endParaRPr lang="ne-NP" sz="2400" dirty="0">
              <a:solidFill>
                <a:schemeClr val="tx1"/>
              </a:solidFill>
              <a:latin typeface="Preeti" pitchFamily="2" charset="0"/>
            </a:endParaRP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१ वर्षदेखि ३ वर्ष मुनिका बाच्छाको सङ्ख्या कोड १३ को लहरमा मा, </a:t>
            </a:r>
          </a:p>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१ वर्षदेखि ३ वर्ष मुनिका बाच्छीहरूको सङ्ख्या कोड १४ को लहरमा क्रमशः स्थानीय  र उन्नत अनुसार लेख्नु पर्दछ। </a:t>
            </a:r>
          </a:p>
          <a:p>
            <a:pPr marL="342900" indent="-342900" algn="just">
              <a:lnSpc>
                <a:spcPct val="150000"/>
              </a:lnSpc>
              <a:buFont typeface="Wingdings" pitchFamily="2" charset="2"/>
              <a:buChar char="ü"/>
            </a:pPr>
            <a:endParaRPr lang="ne-NP" sz="2400" dirty="0">
              <a:solidFill>
                <a:schemeClr val="tx1"/>
              </a:solidFill>
              <a:latin typeface="Preeti" pitchFamily="2" charset="0"/>
            </a:endParaRPr>
          </a:p>
        </p:txBody>
      </p:sp>
      <p:sp>
        <p:nvSpPr>
          <p:cNvPr id="7" name="Slide Number Placeholder 19">
            <a:extLst>
              <a:ext uri="{FF2B5EF4-FFF2-40B4-BE49-F238E27FC236}">
                <a16:creationId xmlns:a16="http://schemas.microsoft.com/office/drawing/2014/main" id="{44F9C5ED-1C42-44B2-9278-C60520A500E0}"/>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7</a:t>
            </a:fld>
            <a:endParaRPr lang="en-US" dirty="0">
              <a:latin typeface="Fontasy Himali" panose="04020500000000000000" pitchFamily="82" charset="0"/>
            </a:endParaRPr>
          </a:p>
        </p:txBody>
      </p:sp>
    </p:spTree>
    <p:extLst>
      <p:ext uri="{BB962C8B-B14F-4D97-AF65-F5344CB8AC3E}">
        <p14:creationId xmlns:p14="http://schemas.microsoft.com/office/powerpoint/2010/main" val="3633520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685800"/>
            <a:ext cx="11480800" cy="3378200"/>
          </a:xfrm>
          <a:prstGeom prst="rect">
            <a:avLst/>
          </a:prstGeom>
          <a:noFill/>
          <a:ln>
            <a:solidFill>
              <a:schemeClr val="tx1">
                <a:lumMod val="50000"/>
                <a:lumOff val="50000"/>
              </a:schemeClr>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3048000" y="2819400"/>
            <a:ext cx="2032000" cy="609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791200" y="3048000"/>
            <a:ext cx="609600" cy="3810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9347200" y="3048000"/>
            <a:ext cx="2235200" cy="3810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ular Callout 19"/>
          <p:cNvSpPr/>
          <p:nvPr/>
        </p:nvSpPr>
        <p:spPr>
          <a:xfrm>
            <a:off x="508000" y="4419600"/>
            <a:ext cx="10160000" cy="2209800"/>
          </a:xfrm>
          <a:prstGeom prst="wedgeRoundRectCallout">
            <a:avLst>
              <a:gd name="adj1" fmla="val 39262"/>
              <a:gd name="adj2" fmla="val -97282"/>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e-NP" sz="2400" dirty="0">
                <a:solidFill>
                  <a:schemeClr val="tx1"/>
                </a:solidFill>
                <a:latin typeface="Preeti" pitchFamily="2" charset="0"/>
                <a:cs typeface="Kalimati" pitchFamily="2"/>
              </a:rPr>
              <a:t>३ वर्ष वा सोभन्दा माथिका गोरु÷बहर प्रजननको लागि पालिएकाको सङ्ख्या कोड १५ को लहरमा र </a:t>
            </a:r>
          </a:p>
          <a:p>
            <a:pPr algn="just">
              <a:lnSpc>
                <a:spcPct val="150000"/>
              </a:lnSpc>
            </a:pPr>
            <a:r>
              <a:rPr lang="ne-NP" sz="2400" dirty="0">
                <a:solidFill>
                  <a:schemeClr val="tx1"/>
                </a:solidFill>
                <a:latin typeface="Preeti" pitchFamily="2" charset="0"/>
                <a:cs typeface="Kalimati" pitchFamily="2"/>
              </a:rPr>
              <a:t>गोरु÷बहर कृषि कार्यको लागि पालिएकाको सङ्ख्या कोड १६ को लहरमा क्रमशः स्थानीय  र उन्नत अनुसार लेख्नु पर्दछ </a:t>
            </a:r>
            <a:endParaRPr lang="en-US" sz="2400" dirty="0">
              <a:solidFill>
                <a:schemeClr val="tx1"/>
              </a:solidFill>
              <a:latin typeface="Preeti" pitchFamily="2" charset="0"/>
              <a:cs typeface="Kalimati" pitchFamily="2"/>
            </a:endParaRPr>
          </a:p>
        </p:txBody>
      </p:sp>
      <p:sp>
        <p:nvSpPr>
          <p:cNvPr id="8" name="Oval 7"/>
          <p:cNvSpPr/>
          <p:nvPr/>
        </p:nvSpPr>
        <p:spPr>
          <a:xfrm>
            <a:off x="6629400" y="2908570"/>
            <a:ext cx="2032000" cy="609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9">
            <a:extLst>
              <a:ext uri="{FF2B5EF4-FFF2-40B4-BE49-F238E27FC236}">
                <a16:creationId xmlns:a16="http://schemas.microsoft.com/office/drawing/2014/main" id="{F8BC8167-9E7A-4E4A-9307-EEFE34B3D2FC}"/>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8</a:t>
            </a:fld>
            <a:endParaRPr lang="en-US" dirty="0">
              <a:latin typeface="Fontasy Himali" panose="04020500000000000000" pitchFamily="82" charset="0"/>
            </a:endParaRPr>
          </a:p>
        </p:txBody>
      </p:sp>
    </p:spTree>
    <p:extLst>
      <p:ext uri="{BB962C8B-B14F-4D97-AF65-F5344CB8AC3E}">
        <p14:creationId xmlns:p14="http://schemas.microsoft.com/office/powerpoint/2010/main" val="3502307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685800"/>
            <a:ext cx="11480800" cy="337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6629400" y="3454400"/>
            <a:ext cx="2032000" cy="6096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689600" y="3640282"/>
            <a:ext cx="609600" cy="3810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9347200" y="3505200"/>
            <a:ext cx="2235200" cy="516082"/>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ular Callout 19"/>
          <p:cNvSpPr/>
          <p:nvPr/>
        </p:nvSpPr>
        <p:spPr>
          <a:xfrm>
            <a:off x="1219200" y="4419600"/>
            <a:ext cx="8026400" cy="1981200"/>
          </a:xfrm>
          <a:prstGeom prst="wedgeRoundRectCallout">
            <a:avLst>
              <a:gd name="adj1" fmla="val 54289"/>
              <a:gd name="adj2" fmla="val -74019"/>
              <a:gd name="adj3" fmla="val 16667"/>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itchFamily="2" charset="2"/>
              <a:buChar char="ü"/>
            </a:pPr>
            <a:r>
              <a:rPr lang="ne-NP" sz="2400" dirty="0">
                <a:solidFill>
                  <a:schemeClr val="tx1"/>
                </a:solidFill>
                <a:latin typeface="Preeti" pitchFamily="2" charset="0"/>
                <a:cs typeface="Kalimati" pitchFamily="2"/>
              </a:rPr>
              <a:t>३ वर्ष वा सोभन्दा माथिका गाई दूध दिइरहेकाको सङ्ख्या कोड १७ को लहरमा र दूध नदिनेको सङ्ख्या कोड १८ को लहरमा क्रमशः स्थानीय  र उन्नत अनुसार लेख्नुपर्दछ । </a:t>
            </a:r>
          </a:p>
        </p:txBody>
      </p:sp>
      <p:sp>
        <p:nvSpPr>
          <p:cNvPr id="7" name="Oval 6"/>
          <p:cNvSpPr/>
          <p:nvPr/>
        </p:nvSpPr>
        <p:spPr>
          <a:xfrm>
            <a:off x="3200400" y="2743200"/>
            <a:ext cx="2032000" cy="838200"/>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9">
            <a:extLst>
              <a:ext uri="{FF2B5EF4-FFF2-40B4-BE49-F238E27FC236}">
                <a16:creationId xmlns:a16="http://schemas.microsoft.com/office/drawing/2014/main" id="{6D27BBF0-F812-4870-802F-6D35505B2740}"/>
              </a:ext>
            </a:extLst>
          </p:cNvPr>
          <p:cNvSpPr txBox="1">
            <a:spLocks/>
          </p:cNvSpPr>
          <p:nvPr/>
        </p:nvSpPr>
        <p:spPr>
          <a:xfrm>
            <a:off x="11250930" y="6400800"/>
            <a:ext cx="94107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fld id="{2840B2E4-A264-431E-ABDE-38E3BCDA5876}" type="slidenum">
              <a:rPr lang="en-US">
                <a:latin typeface="Fontasy Himali" panose="04020500000000000000" pitchFamily="82" charset="0"/>
              </a:rPr>
              <a:pPr algn="r">
                <a:lnSpc>
                  <a:spcPct val="150000"/>
                </a:lnSpc>
              </a:pPr>
              <a:t>9</a:t>
            </a:fld>
            <a:endParaRPr lang="en-US" dirty="0">
              <a:latin typeface="Fontasy Himali" panose="04020500000000000000" pitchFamily="82" charset="0"/>
            </a:endParaRPr>
          </a:p>
        </p:txBody>
      </p:sp>
    </p:spTree>
    <p:extLst>
      <p:ext uri="{BB962C8B-B14F-4D97-AF65-F5344CB8AC3E}">
        <p14:creationId xmlns:p14="http://schemas.microsoft.com/office/powerpoint/2010/main" val="2694937068"/>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4393</TotalTime>
  <Words>1643</Words>
  <Application>Microsoft Office PowerPoint</Application>
  <PresentationFormat>Widescreen</PresentationFormat>
  <Paragraphs>163</Paragraphs>
  <Slides>40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Fontasy Himali</vt:lpstr>
      <vt:lpstr>Ganesh</vt:lpstr>
      <vt:lpstr>Kokila</vt:lpstr>
      <vt:lpstr>Preeti</vt:lpstr>
      <vt:lpstr>Wingdings</vt:lpstr>
      <vt:lpstr>Office Theme</vt:lpstr>
      <vt:lpstr>राष्ट्रिय कृषिगणना २०७८ कृषिगणना अधिकृत/सहायक कृषिगणना अधिकृत तालिम मितिः फागुन २१, २०७८ ललितपुर, काठमाडौँ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tsbastola</dc:creator>
  <cp:lastModifiedBy>Rishi Ram Sigdel</cp:lastModifiedBy>
  <cp:revision>537</cp:revision>
  <dcterms:created xsi:type="dcterms:W3CDTF">2006-08-16T00:00:00Z</dcterms:created>
  <dcterms:modified xsi:type="dcterms:W3CDTF">2022-03-04T00:30:02Z</dcterms:modified>
</cp:coreProperties>
</file>