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541" r:id="rId2"/>
    <p:sldId id="542" r:id="rId3"/>
    <p:sldId id="443" r:id="rId4"/>
    <p:sldId id="429" r:id="rId5"/>
    <p:sldId id="431" r:id="rId6"/>
    <p:sldId id="433" r:id="rId7"/>
    <p:sldId id="432" r:id="rId8"/>
    <p:sldId id="434" r:id="rId9"/>
    <p:sldId id="435" r:id="rId10"/>
    <p:sldId id="437" r:id="rId11"/>
    <p:sldId id="438" r:id="rId12"/>
    <p:sldId id="439" r:id="rId13"/>
    <p:sldId id="440" r:id="rId14"/>
    <p:sldId id="441" r:id="rId15"/>
    <p:sldId id="442" r:id="rId16"/>
    <p:sldId id="402" r:id="rId17"/>
    <p:sldId id="405" r:id="rId18"/>
    <p:sldId id="406" r:id="rId19"/>
    <p:sldId id="407" r:id="rId20"/>
    <p:sldId id="272" r:id="rId21"/>
    <p:sldId id="543" r:id="rId22"/>
    <p:sldId id="54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08C4"/>
    <a:srgbClr val="000099"/>
    <a:srgbClr val="FF0000"/>
    <a:srgbClr val="FF3300"/>
    <a:srgbClr val="FF9900"/>
    <a:srgbClr val="C6466B"/>
    <a:srgbClr val="CC0000"/>
    <a:srgbClr val="CC6600"/>
    <a:srgbClr val="9966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24" autoAdjust="0"/>
    <p:restoredTop sz="96401" autoAdjust="0"/>
  </p:normalViewPr>
  <p:slideViewPr>
    <p:cSldViewPr>
      <p:cViewPr varScale="1">
        <p:scale>
          <a:sx n="64" d="100"/>
          <a:sy n="64" d="100"/>
        </p:scale>
        <p:origin x="856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6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A84DC2-9AD1-412A-99BC-B7F32E8A2EB6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7F5CF5-B62C-43DB-9700-398348C36EC1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57150"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ne-NP" sz="2800" b="1" dirty="0">
              <a:solidFill>
                <a:srgbClr val="002060"/>
              </a:solidFill>
              <a:latin typeface="Preeti" pitchFamily="2" charset="0"/>
              <a:cs typeface="Kalimati" panose="00000400000000000000" pitchFamily="2"/>
            </a:rPr>
            <a:t>जग्गाको उपभोग</a:t>
          </a:r>
          <a:endParaRPr lang="en-US" sz="2800" b="1" dirty="0">
            <a:solidFill>
              <a:srgbClr val="002060"/>
            </a:solidFill>
            <a:latin typeface="Preeti" pitchFamily="2" charset="0"/>
            <a:cs typeface="Kalimati" panose="00000400000000000000" pitchFamily="2"/>
          </a:endParaRPr>
        </a:p>
      </dgm:t>
    </dgm:pt>
    <dgm:pt modelId="{4C2BCB78-7C88-4E3A-9425-EB76FD4D21C6}" type="parTrans" cxnId="{4DB08EE8-7B8D-459D-BB19-486EDCE7E6E5}">
      <dgm:prSet/>
      <dgm:spPr/>
      <dgm:t>
        <a:bodyPr/>
        <a:lstStyle/>
        <a:p>
          <a:endParaRPr lang="en-US" sz="2400">
            <a:latin typeface="Preeti" pitchFamily="2" charset="0"/>
          </a:endParaRPr>
        </a:p>
      </dgm:t>
    </dgm:pt>
    <dgm:pt modelId="{CA401F32-36F0-4388-B336-760C94207F35}" type="sibTrans" cxnId="{4DB08EE8-7B8D-459D-BB19-486EDCE7E6E5}">
      <dgm:prSet/>
      <dgm:spPr/>
      <dgm:t>
        <a:bodyPr/>
        <a:lstStyle/>
        <a:p>
          <a:endParaRPr lang="en-US" sz="2400">
            <a:latin typeface="Preeti" pitchFamily="2" charset="0"/>
          </a:endParaRPr>
        </a:p>
      </dgm:t>
    </dgm:pt>
    <dgm:pt modelId="{F9227B0A-5D95-4021-B903-C255ABC5D36A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57150"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ne-NP" sz="2400" dirty="0">
              <a:latin typeface="Preeti" pitchFamily="2" charset="0"/>
              <a:cs typeface="Kalimati" panose="00000400000000000000" pitchFamily="2"/>
            </a:rPr>
            <a:t>आफ्नो परिवारको हकको जग्गा आफैले चलन गरेको </a:t>
          </a:r>
          <a:endParaRPr lang="en-US" sz="2400" dirty="0">
            <a:latin typeface="Preeti" pitchFamily="2" charset="0"/>
            <a:cs typeface="Kalimati" panose="00000400000000000000" pitchFamily="2"/>
          </a:endParaRPr>
        </a:p>
        <a:p>
          <a:pPr>
            <a:lnSpc>
              <a:spcPct val="100000"/>
            </a:lnSpc>
          </a:pPr>
          <a:r>
            <a:rPr lang="ne-NP" sz="2400" dirty="0">
              <a:latin typeface="Preeti" pitchFamily="2" charset="0"/>
              <a:cs typeface="Kalimati" panose="00000400000000000000" pitchFamily="2"/>
            </a:rPr>
            <a:t>(महल २)</a:t>
          </a:r>
          <a:endParaRPr lang="en-US" sz="2400" dirty="0">
            <a:latin typeface="Preeti" pitchFamily="2" charset="0"/>
            <a:cs typeface="Kalimati" panose="00000400000000000000" pitchFamily="2"/>
          </a:endParaRPr>
        </a:p>
      </dgm:t>
    </dgm:pt>
    <dgm:pt modelId="{154DD9B6-27C4-4F09-987F-6F07508CB175}" type="parTrans" cxnId="{44E68FB9-D2D1-4F7C-8CEE-183646E73454}">
      <dgm:prSet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en-US" sz="2400">
            <a:latin typeface="Preeti" pitchFamily="2" charset="0"/>
          </a:endParaRPr>
        </a:p>
      </dgm:t>
    </dgm:pt>
    <dgm:pt modelId="{AAD14D5F-B9F6-46AE-9666-0B6C6352BE3A}" type="sibTrans" cxnId="{44E68FB9-D2D1-4F7C-8CEE-183646E73454}">
      <dgm:prSet/>
      <dgm:spPr/>
      <dgm:t>
        <a:bodyPr/>
        <a:lstStyle/>
        <a:p>
          <a:endParaRPr lang="en-US" sz="2400">
            <a:latin typeface="Preeti" pitchFamily="2" charset="0"/>
          </a:endParaRPr>
        </a:p>
      </dgm:t>
    </dgm:pt>
    <dgm:pt modelId="{D48050E7-EA8A-4ECD-9747-4644974E1B8A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57150"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ne-NP" sz="2400" dirty="0">
              <a:latin typeface="Preeti" pitchFamily="2" charset="0"/>
              <a:cs typeface="Kalimati" panose="00000400000000000000" pitchFamily="2"/>
            </a:rPr>
            <a:t>अरूको हकको जग्गा हाल परिवारले चलन गरेको </a:t>
          </a:r>
          <a:endParaRPr lang="en-US" sz="2400" dirty="0">
            <a:latin typeface="Preeti" pitchFamily="2" charset="0"/>
            <a:cs typeface="Kalimati" panose="00000400000000000000" pitchFamily="2"/>
          </a:endParaRPr>
        </a:p>
        <a:p>
          <a:pPr>
            <a:lnSpc>
              <a:spcPct val="100000"/>
            </a:lnSpc>
          </a:pPr>
          <a:r>
            <a:rPr lang="ne-NP" sz="2400" dirty="0">
              <a:latin typeface="Preeti" pitchFamily="2" charset="0"/>
              <a:cs typeface="Kalimati" panose="00000400000000000000" pitchFamily="2"/>
            </a:rPr>
            <a:t>(महल ३ देखि ८)</a:t>
          </a:r>
          <a:endParaRPr lang="en-US" sz="2400" dirty="0">
            <a:latin typeface="Preeti" pitchFamily="2" charset="0"/>
            <a:cs typeface="Kalimati" panose="00000400000000000000" pitchFamily="2"/>
          </a:endParaRPr>
        </a:p>
      </dgm:t>
    </dgm:pt>
    <dgm:pt modelId="{415B2CEC-45E4-4E81-889E-BFE815C33B99}" type="parTrans" cxnId="{8C081A34-9B60-46C5-9DAB-9A491A11F511}">
      <dgm:prSet/>
      <dgm:spPr>
        <a:solidFill>
          <a:schemeClr val="tx1">
            <a:lumMod val="50000"/>
            <a:lumOff val="5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US" sz="2400">
            <a:latin typeface="Preeti" pitchFamily="2" charset="0"/>
          </a:endParaRPr>
        </a:p>
      </dgm:t>
    </dgm:pt>
    <dgm:pt modelId="{B59E40C6-BD47-4855-A2AD-13F2E84CC711}" type="sibTrans" cxnId="{8C081A34-9B60-46C5-9DAB-9A491A11F511}">
      <dgm:prSet/>
      <dgm:spPr/>
      <dgm:t>
        <a:bodyPr/>
        <a:lstStyle/>
        <a:p>
          <a:endParaRPr lang="en-US" sz="2400">
            <a:latin typeface="Preeti" pitchFamily="2" charset="0"/>
          </a:endParaRPr>
        </a:p>
      </dgm:t>
    </dgm:pt>
    <dgm:pt modelId="{3B8B3DB5-960A-491B-A592-D0FE3C9128E3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57150"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ne-NP" sz="2400" dirty="0">
              <a:latin typeface="Preeti" pitchFamily="2" charset="0"/>
              <a:cs typeface="Kalimati" panose="00000400000000000000" pitchFamily="2"/>
            </a:rPr>
            <a:t>अन्य प्रकारको उपभोगअन्तर्गत चलन गरेको </a:t>
          </a:r>
          <a:endParaRPr lang="en-US" sz="2400" dirty="0">
            <a:latin typeface="Preeti" pitchFamily="2" charset="0"/>
            <a:cs typeface="Kalimati" panose="00000400000000000000" pitchFamily="2"/>
          </a:endParaRPr>
        </a:p>
        <a:p>
          <a:pPr>
            <a:lnSpc>
              <a:spcPct val="100000"/>
            </a:lnSpc>
          </a:pPr>
          <a:r>
            <a:rPr lang="ne-NP" sz="2400" dirty="0">
              <a:latin typeface="Preeti" pitchFamily="2" charset="0"/>
              <a:cs typeface="Kalimati" panose="00000400000000000000" pitchFamily="2"/>
            </a:rPr>
            <a:t>(महल ९)</a:t>
          </a:r>
          <a:endParaRPr lang="en-US" sz="2400" dirty="0">
            <a:latin typeface="Preeti" pitchFamily="2" charset="0"/>
            <a:cs typeface="Kalimati" panose="00000400000000000000" pitchFamily="2"/>
          </a:endParaRPr>
        </a:p>
      </dgm:t>
    </dgm:pt>
    <dgm:pt modelId="{B24045E3-5C13-4F94-9526-E20E19812720}" type="parTrans" cxnId="{CDAC8198-A38B-441E-B1F0-1F6A8BE5AA94}">
      <dgm:prSet/>
      <dgm:spPr>
        <a:solidFill>
          <a:schemeClr val="tx1">
            <a:lumMod val="50000"/>
            <a:lumOff val="5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US" sz="2400">
            <a:latin typeface="Preeti" pitchFamily="2" charset="0"/>
          </a:endParaRPr>
        </a:p>
      </dgm:t>
    </dgm:pt>
    <dgm:pt modelId="{FD78B49A-795E-4FFB-AEF9-BFCC95565DD4}" type="sibTrans" cxnId="{CDAC8198-A38B-441E-B1F0-1F6A8BE5AA94}">
      <dgm:prSet/>
      <dgm:spPr/>
      <dgm:t>
        <a:bodyPr/>
        <a:lstStyle/>
        <a:p>
          <a:endParaRPr lang="en-US" sz="2400">
            <a:latin typeface="Preeti" pitchFamily="2" charset="0"/>
          </a:endParaRPr>
        </a:p>
      </dgm:t>
    </dgm:pt>
    <dgm:pt modelId="{B0C03A93-BEC2-4A4F-838A-90820B7C3806}" type="pres">
      <dgm:prSet presAssocID="{8CA84DC2-9AD1-412A-99BC-B7F32E8A2EB6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6A52583-4779-4E27-BD80-6D8B9FD013EC}" type="pres">
      <dgm:prSet presAssocID="{E07F5CF5-B62C-43DB-9700-398348C36EC1}" presName="centerShape" presStyleLbl="node0" presStyleIdx="0" presStyleCnt="1" custLinFactNeighborX="-440" custLinFactNeighborY="9348"/>
      <dgm:spPr/>
    </dgm:pt>
    <dgm:pt modelId="{2655F064-099A-484A-A550-AFCF609550CD}" type="pres">
      <dgm:prSet presAssocID="{154DD9B6-27C4-4F09-987F-6F07508CB175}" presName="parTrans" presStyleLbl="bgSibTrans2D1" presStyleIdx="0" presStyleCnt="3" custAng="10455450" custScaleX="38448" custLinFactNeighborX="27643" custLinFactNeighborY="68698"/>
      <dgm:spPr/>
    </dgm:pt>
    <dgm:pt modelId="{57957D71-C4D9-4227-90EB-4EB361066CD3}" type="pres">
      <dgm:prSet presAssocID="{F9227B0A-5D95-4021-B903-C255ABC5D36A}" presName="node" presStyleLbl="node1" presStyleIdx="0" presStyleCnt="3" custScaleX="104559" custScaleY="135994" custRadScaleRad="105257" custRadScaleInc="-3449">
        <dgm:presLayoutVars>
          <dgm:bulletEnabled val="1"/>
        </dgm:presLayoutVars>
      </dgm:prSet>
      <dgm:spPr/>
    </dgm:pt>
    <dgm:pt modelId="{EBD8F652-67F5-4270-9331-A7C9F4EAB2C2}" type="pres">
      <dgm:prSet presAssocID="{415B2CEC-45E4-4E81-889E-BFE815C33B99}" presName="parTrans" presStyleLbl="bgSibTrans2D1" presStyleIdx="1" presStyleCnt="3" custFlipVert="1" custFlipHor="1" custScaleX="58822" custLinFactNeighborX="1706" custLinFactNeighborY="74893"/>
      <dgm:spPr/>
    </dgm:pt>
    <dgm:pt modelId="{DDA9C415-2DC4-4833-84B5-1A00135644FD}" type="pres">
      <dgm:prSet presAssocID="{D48050E7-EA8A-4ECD-9747-4644974E1B8A}" presName="node" presStyleLbl="node1" presStyleIdx="1" presStyleCnt="3" custScaleX="145869">
        <dgm:presLayoutVars>
          <dgm:bulletEnabled val="1"/>
        </dgm:presLayoutVars>
      </dgm:prSet>
      <dgm:spPr/>
    </dgm:pt>
    <dgm:pt modelId="{6867D9F1-FDFC-4255-9F23-35A3BD8DA784}" type="pres">
      <dgm:prSet presAssocID="{B24045E3-5C13-4F94-9526-E20E19812720}" presName="parTrans" presStyleLbl="bgSibTrans2D1" presStyleIdx="2" presStyleCnt="3" custAng="14648083" custFlipVert="1" custScaleX="40386" custLinFactNeighborX="-23626" custLinFactNeighborY="77234"/>
      <dgm:spPr/>
    </dgm:pt>
    <dgm:pt modelId="{D7BD0C42-0AF1-4718-948C-9B8FD329637A}" type="pres">
      <dgm:prSet presAssocID="{3B8B3DB5-960A-491B-A592-D0FE3C9128E3}" presName="node" presStyleLbl="node1" presStyleIdx="2" presStyleCnt="3" custScaleY="145741" custRadScaleRad="108496" custRadScaleInc="5284">
        <dgm:presLayoutVars>
          <dgm:bulletEnabled val="1"/>
        </dgm:presLayoutVars>
      </dgm:prSet>
      <dgm:spPr/>
    </dgm:pt>
  </dgm:ptLst>
  <dgm:cxnLst>
    <dgm:cxn modelId="{1478160A-A2F0-4812-809D-ED3FB8023A1A}" type="presOf" srcId="{B24045E3-5C13-4F94-9526-E20E19812720}" destId="{6867D9F1-FDFC-4255-9F23-35A3BD8DA784}" srcOrd="0" destOrd="0" presId="urn:microsoft.com/office/officeart/2005/8/layout/radial4"/>
    <dgm:cxn modelId="{93E1BA2A-120F-4E47-B908-5A0EEB4ABAC9}" type="presOf" srcId="{D48050E7-EA8A-4ECD-9747-4644974E1B8A}" destId="{DDA9C415-2DC4-4833-84B5-1A00135644FD}" srcOrd="0" destOrd="0" presId="urn:microsoft.com/office/officeart/2005/8/layout/radial4"/>
    <dgm:cxn modelId="{8C081A34-9B60-46C5-9DAB-9A491A11F511}" srcId="{E07F5CF5-B62C-43DB-9700-398348C36EC1}" destId="{D48050E7-EA8A-4ECD-9747-4644974E1B8A}" srcOrd="1" destOrd="0" parTransId="{415B2CEC-45E4-4E81-889E-BFE815C33B99}" sibTransId="{B59E40C6-BD47-4855-A2AD-13F2E84CC711}"/>
    <dgm:cxn modelId="{DFE3EB61-A58D-480B-902B-F88B9CBE3203}" type="presOf" srcId="{8CA84DC2-9AD1-412A-99BC-B7F32E8A2EB6}" destId="{B0C03A93-BEC2-4A4F-838A-90820B7C3806}" srcOrd="0" destOrd="0" presId="urn:microsoft.com/office/officeart/2005/8/layout/radial4"/>
    <dgm:cxn modelId="{F46AE647-9966-4103-A8F1-8B2194A7D082}" type="presOf" srcId="{154DD9B6-27C4-4F09-987F-6F07508CB175}" destId="{2655F064-099A-484A-A550-AFCF609550CD}" srcOrd="0" destOrd="0" presId="urn:microsoft.com/office/officeart/2005/8/layout/radial4"/>
    <dgm:cxn modelId="{8128AD6B-92CD-4935-93A7-D360F0722941}" type="presOf" srcId="{3B8B3DB5-960A-491B-A592-D0FE3C9128E3}" destId="{D7BD0C42-0AF1-4718-948C-9B8FD329637A}" srcOrd="0" destOrd="0" presId="urn:microsoft.com/office/officeart/2005/8/layout/radial4"/>
    <dgm:cxn modelId="{FD307F81-5611-4CE0-AA88-39C372356337}" type="presOf" srcId="{415B2CEC-45E4-4E81-889E-BFE815C33B99}" destId="{EBD8F652-67F5-4270-9331-A7C9F4EAB2C2}" srcOrd="0" destOrd="0" presId="urn:microsoft.com/office/officeart/2005/8/layout/radial4"/>
    <dgm:cxn modelId="{CDAC8198-A38B-441E-B1F0-1F6A8BE5AA94}" srcId="{E07F5CF5-B62C-43DB-9700-398348C36EC1}" destId="{3B8B3DB5-960A-491B-A592-D0FE3C9128E3}" srcOrd="2" destOrd="0" parTransId="{B24045E3-5C13-4F94-9526-E20E19812720}" sibTransId="{FD78B49A-795E-4FFB-AEF9-BFCC95565DD4}"/>
    <dgm:cxn modelId="{58A5C7B7-2A79-4CDA-94D2-F6803AF399B6}" type="presOf" srcId="{E07F5CF5-B62C-43DB-9700-398348C36EC1}" destId="{66A52583-4779-4E27-BD80-6D8B9FD013EC}" srcOrd="0" destOrd="0" presId="urn:microsoft.com/office/officeart/2005/8/layout/radial4"/>
    <dgm:cxn modelId="{44E68FB9-D2D1-4F7C-8CEE-183646E73454}" srcId="{E07F5CF5-B62C-43DB-9700-398348C36EC1}" destId="{F9227B0A-5D95-4021-B903-C255ABC5D36A}" srcOrd="0" destOrd="0" parTransId="{154DD9B6-27C4-4F09-987F-6F07508CB175}" sibTransId="{AAD14D5F-B9F6-46AE-9666-0B6C6352BE3A}"/>
    <dgm:cxn modelId="{4DB08EE8-7B8D-459D-BB19-486EDCE7E6E5}" srcId="{8CA84DC2-9AD1-412A-99BC-B7F32E8A2EB6}" destId="{E07F5CF5-B62C-43DB-9700-398348C36EC1}" srcOrd="0" destOrd="0" parTransId="{4C2BCB78-7C88-4E3A-9425-EB76FD4D21C6}" sibTransId="{CA401F32-36F0-4388-B336-760C94207F35}"/>
    <dgm:cxn modelId="{5432B6EF-E29E-4318-97AA-2EB80158512D}" type="presOf" srcId="{F9227B0A-5D95-4021-B903-C255ABC5D36A}" destId="{57957D71-C4D9-4227-90EB-4EB361066CD3}" srcOrd="0" destOrd="0" presId="urn:microsoft.com/office/officeart/2005/8/layout/radial4"/>
    <dgm:cxn modelId="{B474F9C8-9D67-4A1C-B830-5C09C1A57F40}" type="presParOf" srcId="{B0C03A93-BEC2-4A4F-838A-90820B7C3806}" destId="{66A52583-4779-4E27-BD80-6D8B9FD013EC}" srcOrd="0" destOrd="0" presId="urn:microsoft.com/office/officeart/2005/8/layout/radial4"/>
    <dgm:cxn modelId="{FE8D3D87-5A52-457C-8692-AA64109AC3FF}" type="presParOf" srcId="{B0C03A93-BEC2-4A4F-838A-90820B7C3806}" destId="{2655F064-099A-484A-A550-AFCF609550CD}" srcOrd="1" destOrd="0" presId="urn:microsoft.com/office/officeart/2005/8/layout/radial4"/>
    <dgm:cxn modelId="{B12BED99-89BC-4427-A1F7-744044BBD0A9}" type="presParOf" srcId="{B0C03A93-BEC2-4A4F-838A-90820B7C3806}" destId="{57957D71-C4D9-4227-90EB-4EB361066CD3}" srcOrd="2" destOrd="0" presId="urn:microsoft.com/office/officeart/2005/8/layout/radial4"/>
    <dgm:cxn modelId="{FBB4F8A1-F557-49D7-968D-40B811969442}" type="presParOf" srcId="{B0C03A93-BEC2-4A4F-838A-90820B7C3806}" destId="{EBD8F652-67F5-4270-9331-A7C9F4EAB2C2}" srcOrd="3" destOrd="0" presId="urn:microsoft.com/office/officeart/2005/8/layout/radial4"/>
    <dgm:cxn modelId="{001DA4FE-8151-4902-9557-C74B9D9B4368}" type="presParOf" srcId="{B0C03A93-BEC2-4A4F-838A-90820B7C3806}" destId="{DDA9C415-2DC4-4833-84B5-1A00135644FD}" srcOrd="4" destOrd="0" presId="urn:microsoft.com/office/officeart/2005/8/layout/radial4"/>
    <dgm:cxn modelId="{2BBE7867-C44F-408A-BFC9-E0F10EED077B}" type="presParOf" srcId="{B0C03A93-BEC2-4A4F-838A-90820B7C3806}" destId="{6867D9F1-FDFC-4255-9F23-35A3BD8DA784}" srcOrd="5" destOrd="0" presId="urn:microsoft.com/office/officeart/2005/8/layout/radial4"/>
    <dgm:cxn modelId="{326E9465-0418-433A-A789-E84E1C2FAD12}" type="presParOf" srcId="{B0C03A93-BEC2-4A4F-838A-90820B7C3806}" destId="{D7BD0C42-0AF1-4718-948C-9B8FD329637A}" srcOrd="6" destOrd="0" presId="urn:microsoft.com/office/officeart/2005/8/layout/radial4"/>
  </dgm:cxnLst>
  <dgm:bg/>
  <dgm:whole>
    <a:ln w="38100">
      <a:solidFill>
        <a:schemeClr val="tx1">
          <a:lumMod val="50000"/>
          <a:lumOff val="5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A52583-4779-4E27-BD80-6D8B9FD013EC}">
      <dsp:nvSpPr>
        <dsp:cNvPr id="0" name=""/>
        <dsp:cNvSpPr/>
      </dsp:nvSpPr>
      <dsp:spPr>
        <a:xfrm>
          <a:off x="2959792" y="3184445"/>
          <a:ext cx="2454354" cy="2454354"/>
        </a:xfrm>
        <a:prstGeom prst="ellipse">
          <a:avLst/>
        </a:prstGeom>
        <a:solidFill>
          <a:schemeClr val="lt1"/>
        </a:solidFill>
        <a:ln w="5715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e-NP" sz="2800" b="1" kern="1200" dirty="0">
              <a:solidFill>
                <a:srgbClr val="002060"/>
              </a:solidFill>
              <a:latin typeface="Preeti" pitchFamily="2" charset="0"/>
              <a:cs typeface="Kalimati" panose="00000400000000000000" pitchFamily="2"/>
            </a:rPr>
            <a:t>जग्गाको उपभोग</a:t>
          </a:r>
          <a:endParaRPr lang="en-US" sz="2800" b="1" kern="1200" dirty="0">
            <a:solidFill>
              <a:srgbClr val="002060"/>
            </a:solidFill>
            <a:latin typeface="Preeti" pitchFamily="2" charset="0"/>
            <a:cs typeface="Kalimati" panose="00000400000000000000" pitchFamily="2"/>
          </a:endParaRPr>
        </a:p>
      </dsp:txBody>
      <dsp:txXfrm>
        <a:off x="3319224" y="3543877"/>
        <a:ext cx="1735490" cy="1735490"/>
      </dsp:txXfrm>
    </dsp:sp>
    <dsp:sp modelId="{2655F064-099A-484A-A550-AFCF609550CD}">
      <dsp:nvSpPr>
        <dsp:cNvPr id="0" name=""/>
        <dsp:cNvSpPr/>
      </dsp:nvSpPr>
      <dsp:spPr>
        <a:xfrm rot="1686393">
          <a:off x="2326476" y="3169404"/>
          <a:ext cx="852577" cy="699490"/>
        </a:xfrm>
        <a:prstGeom prst="leftArrow">
          <a:avLst>
            <a:gd name="adj1" fmla="val 60000"/>
            <a:gd name="adj2" fmla="val 50000"/>
          </a:avLst>
        </a:prstGeom>
        <a:solidFill>
          <a:schemeClr val="tx1">
            <a:lumMod val="50000"/>
            <a:lumOff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957D71-C4D9-4227-90EB-4EB361066CD3}">
      <dsp:nvSpPr>
        <dsp:cNvPr id="0" name=""/>
        <dsp:cNvSpPr/>
      </dsp:nvSpPr>
      <dsp:spPr>
        <a:xfrm>
          <a:off x="0" y="1152682"/>
          <a:ext cx="2437935" cy="2536708"/>
        </a:xfrm>
        <a:prstGeom prst="roundRect">
          <a:avLst>
            <a:gd name="adj" fmla="val 10000"/>
          </a:avLst>
        </a:prstGeom>
        <a:solidFill>
          <a:schemeClr val="lt1"/>
        </a:solidFill>
        <a:ln w="5715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आफ्नो परिवारको हकको जग्गा आफैले चलन गरेको </a:t>
          </a:r>
          <a:endParaRPr lang="en-US" sz="2400" kern="1200" dirty="0">
            <a:latin typeface="Preeti" pitchFamily="2" charset="0"/>
            <a:cs typeface="Kalimati" panose="00000400000000000000" pitchFamily="2"/>
          </a:endParaRPr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buNone/>
          </a:pP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(महल २)</a:t>
          </a:r>
          <a:endParaRPr lang="en-US" sz="2400" kern="1200" dirty="0">
            <a:latin typeface="Preeti" pitchFamily="2" charset="0"/>
            <a:cs typeface="Kalimati" panose="00000400000000000000" pitchFamily="2"/>
          </a:endParaRPr>
        </a:p>
      </dsp:txBody>
      <dsp:txXfrm>
        <a:off x="71405" y="1224087"/>
        <a:ext cx="2295125" cy="2393898"/>
      </dsp:txXfrm>
    </dsp:sp>
    <dsp:sp modelId="{EBD8F652-67F5-4270-9331-A7C9F4EAB2C2}">
      <dsp:nvSpPr>
        <dsp:cNvPr id="0" name=""/>
        <dsp:cNvSpPr/>
      </dsp:nvSpPr>
      <dsp:spPr>
        <a:xfrm rot="16230246" flipH="1" flipV="1">
          <a:off x="3618784" y="2171076"/>
          <a:ext cx="1251452" cy="699490"/>
        </a:xfrm>
        <a:prstGeom prst="leftArrow">
          <a:avLst>
            <a:gd name="adj1" fmla="val 60000"/>
            <a:gd name="adj2" fmla="val 50000"/>
          </a:avLst>
        </a:prstGeom>
        <a:solidFill>
          <a:schemeClr val="tx1">
            <a:lumMod val="50000"/>
            <a:lumOff val="5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A9C415-2DC4-4833-84B5-1A00135644FD}">
      <dsp:nvSpPr>
        <dsp:cNvPr id="0" name=""/>
        <dsp:cNvSpPr/>
      </dsp:nvSpPr>
      <dsp:spPr>
        <a:xfrm>
          <a:off x="2517007" y="576"/>
          <a:ext cx="3401135" cy="1865309"/>
        </a:xfrm>
        <a:prstGeom prst="roundRect">
          <a:avLst>
            <a:gd name="adj" fmla="val 10000"/>
          </a:avLst>
        </a:prstGeom>
        <a:solidFill>
          <a:schemeClr val="lt1"/>
        </a:solidFill>
        <a:ln w="5715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अरूको हकको जग्गा हाल परिवारले चलन गरेको </a:t>
          </a:r>
          <a:endParaRPr lang="en-US" sz="2400" kern="1200" dirty="0">
            <a:latin typeface="Preeti" pitchFamily="2" charset="0"/>
            <a:cs typeface="Kalimati" panose="00000400000000000000" pitchFamily="2"/>
          </a:endParaRPr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buNone/>
          </a:pP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(महल ३ देखि ८)</a:t>
          </a:r>
          <a:endParaRPr lang="en-US" sz="2400" kern="1200" dirty="0">
            <a:latin typeface="Preeti" pitchFamily="2" charset="0"/>
            <a:cs typeface="Kalimati" panose="00000400000000000000" pitchFamily="2"/>
          </a:endParaRPr>
        </a:p>
      </dsp:txBody>
      <dsp:txXfrm>
        <a:off x="2571640" y="55209"/>
        <a:ext cx="3291869" cy="1756043"/>
      </dsp:txXfrm>
    </dsp:sp>
    <dsp:sp modelId="{6867D9F1-FDFC-4255-9F23-35A3BD8DA784}">
      <dsp:nvSpPr>
        <dsp:cNvPr id="0" name=""/>
        <dsp:cNvSpPr/>
      </dsp:nvSpPr>
      <dsp:spPr>
        <a:xfrm rot="8950527" flipV="1">
          <a:off x="5276662" y="3233653"/>
          <a:ext cx="915015" cy="699490"/>
        </a:xfrm>
        <a:prstGeom prst="leftArrow">
          <a:avLst>
            <a:gd name="adj1" fmla="val 60000"/>
            <a:gd name="adj2" fmla="val 50000"/>
          </a:avLst>
        </a:prstGeom>
        <a:solidFill>
          <a:schemeClr val="tx1">
            <a:lumMod val="50000"/>
            <a:lumOff val="5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BD0C42-0AF1-4718-948C-9B8FD329637A}">
      <dsp:nvSpPr>
        <dsp:cNvPr id="0" name=""/>
        <dsp:cNvSpPr/>
      </dsp:nvSpPr>
      <dsp:spPr>
        <a:xfrm>
          <a:off x="6050363" y="1061772"/>
          <a:ext cx="2331636" cy="2718520"/>
        </a:xfrm>
        <a:prstGeom prst="roundRect">
          <a:avLst>
            <a:gd name="adj" fmla="val 10000"/>
          </a:avLst>
        </a:prstGeom>
        <a:solidFill>
          <a:schemeClr val="lt1"/>
        </a:solidFill>
        <a:ln w="5715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अन्य प्रकारको उपभोगअन्तर्गत चलन गरेको </a:t>
          </a:r>
          <a:endParaRPr lang="en-US" sz="2400" kern="1200" dirty="0">
            <a:latin typeface="Preeti" pitchFamily="2" charset="0"/>
            <a:cs typeface="Kalimati" panose="00000400000000000000" pitchFamily="2"/>
          </a:endParaRPr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(महल ९)</a:t>
          </a:r>
          <a:endParaRPr lang="en-US" sz="2400" kern="1200" dirty="0">
            <a:latin typeface="Preeti" pitchFamily="2" charset="0"/>
            <a:cs typeface="Kalimati" panose="00000400000000000000" pitchFamily="2"/>
          </a:endParaRPr>
        </a:p>
      </dsp:txBody>
      <dsp:txXfrm>
        <a:off x="6118654" y="1130063"/>
        <a:ext cx="2195054" cy="25819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1B9EE-D541-46EB-AF9F-DD9ACAB7AFE7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02A28-D55D-4DEE-A5AD-28137AD9A4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635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48539E1-2BAF-4A87-8C12-5B3F4886C70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CBC63-C252-4DB9-908D-ED89E7D87F86}" type="datetime1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973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D911-308C-40EA-99FF-F2F15CFBF561}" type="datetime1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396A-9870-47FE-AAA6-D08B80D3DCA9}" type="datetime1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973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B67E-DC26-4C1A-826B-AAB65733631C}" type="datetime1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20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461859" y="2533504"/>
            <a:ext cx="3654029" cy="30972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9"/>
          </p:nvPr>
        </p:nvSpPr>
        <p:spPr>
          <a:xfrm>
            <a:off x="5281613" y="2347916"/>
            <a:ext cx="2466975" cy="27701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504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8794-10E6-4242-95FB-A69C7D4BB66A}" type="datetime1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F63D2-EB8E-4355-B2FF-DCF9C5B636BA}" type="datetime1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973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9AAE-0E06-42BF-B987-F698B99E03B8}" type="datetime1">
              <a:rPr lang="en-US" smtClean="0"/>
              <a:pPr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973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94879-107C-465E-B888-D74244F72811}" type="datetime1">
              <a:rPr lang="en-US" smtClean="0"/>
              <a:pPr/>
              <a:t>3/2/2022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973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D94B7-5E5E-44F4-8F3A-FBAA49CFE408}" type="datetime1">
              <a:rPr lang="en-US" smtClean="0"/>
              <a:pPr/>
              <a:t>3/2/2022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D24B-2BE7-4779-AEC5-05C91ACBB54C}" type="datetime1">
              <a:rPr lang="en-US" smtClean="0"/>
              <a:pPr/>
              <a:t>3/2/2022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A6E4C-1297-4D8D-8F8D-ED162ADCB506}" type="datetime1">
              <a:rPr lang="en-US" smtClean="0"/>
              <a:pPr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0B03-8FCE-49D0-9704-5AE48ED31F6E}" type="datetime1">
              <a:rPr lang="en-US" smtClean="0"/>
              <a:pPr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633B1-48BD-46B7-B499-D7CD5A24EA6D}" type="datetime1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Image result for logo of nepal government">
            <a:extLst>
              <a:ext uri="{FF2B5EF4-FFF2-40B4-BE49-F238E27FC236}">
                <a16:creationId xmlns:a16="http://schemas.microsoft.com/office/drawing/2014/main" id="{431430F1-375F-4005-861C-74D64AD8E3B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272"/>
            <a:ext cx="792347" cy="58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22A98F8-0824-4867-936F-BF4AE284DB02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8504052" y="27166"/>
            <a:ext cx="639948" cy="63983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8248B45-648B-400A-B606-2148C86E75CE}"/>
              </a:ext>
            </a:extLst>
          </p:cNvPr>
          <p:cNvCxnSpPr/>
          <p:nvPr userDrawn="1"/>
        </p:nvCxnSpPr>
        <p:spPr>
          <a:xfrm>
            <a:off x="0" y="675231"/>
            <a:ext cx="916003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8C85BE1-AA4C-4782-8621-65C8C9883C24}"/>
              </a:ext>
            </a:extLst>
          </p:cNvPr>
          <p:cNvSpPr txBox="1"/>
          <p:nvPr userDrawn="1"/>
        </p:nvSpPr>
        <p:spPr>
          <a:xfrm>
            <a:off x="792347" y="27166"/>
            <a:ext cx="76658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1400" b="0" dirty="0">
                <a:solidFill>
                  <a:srgbClr val="FF0000"/>
                </a:solidFill>
                <a:cs typeface="Kalimati" panose="00000400000000000000" pitchFamily="2"/>
              </a:rPr>
              <a:t>केन्द्रीय तथ्याङ्क विभाग</a:t>
            </a:r>
            <a:endParaRPr lang="en-US" sz="1400" b="0" dirty="0">
              <a:solidFill>
                <a:srgbClr val="FF0000"/>
              </a:solidFill>
              <a:cs typeface="Kalimati" panose="00000400000000000000" pitchFamily="2"/>
            </a:endParaRPr>
          </a:p>
          <a:p>
            <a:pPr algn="ctr"/>
            <a:r>
              <a:rPr lang="ne-NP" sz="1800" b="0" dirty="0">
                <a:solidFill>
                  <a:srgbClr val="FF0000"/>
                </a:solidFill>
                <a:cs typeface="Kalimati" panose="00000400000000000000" pitchFamily="2"/>
              </a:rPr>
              <a:t>राष्ट्रिय कृषिगणना २०७८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1295400"/>
            <a:ext cx="9144000" cy="2438400"/>
          </a:xfrm>
          <a:noFill/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ne-NP" sz="2400" dirty="0">
                <a:solidFill>
                  <a:srgbClr val="4708C4"/>
                </a:solidFill>
                <a:latin typeface="Preeti"/>
                <a:cs typeface="Kalimati" pitchFamily="2"/>
              </a:rPr>
              <a:t>राष्ट्रिय कृषिगणना २०७८</a:t>
            </a:r>
            <a:br>
              <a:rPr lang="ne-NP" b="0" dirty="0">
                <a:latin typeface="Preeti" pitchFamily="2" charset="0"/>
                <a:cs typeface="Arial" pitchFamily="34" charset="0"/>
              </a:rPr>
            </a:br>
            <a:r>
              <a:rPr lang="ne-NP" sz="2800" b="1" dirty="0">
                <a:solidFill>
                  <a:srgbClr val="000099"/>
                </a:solidFill>
                <a:latin typeface="Preeti"/>
                <a:cs typeface="Kalimati" pitchFamily="2"/>
              </a:rPr>
              <a:t>कृषिगणना अधिकृत तथा सहायक कृषिगणना अधिकृत तालिम</a:t>
            </a:r>
            <a:b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</a:br>
            <a:r>
              <a:rPr lang="ne-NP" sz="2800" dirty="0">
                <a:solidFill>
                  <a:srgbClr val="000099"/>
                </a:solidFill>
                <a:latin typeface="Preeti"/>
                <a:cs typeface="Kalimati" pitchFamily="2"/>
              </a:rPr>
              <a:t>मितिः फागुन २०,</a:t>
            </a:r>
            <a:r>
              <a:rPr lang="en-US" sz="2800" dirty="0">
                <a:solidFill>
                  <a:srgbClr val="000099"/>
                </a:solidFill>
                <a:latin typeface="Preeti"/>
                <a:cs typeface="Kalimati" pitchFamily="2"/>
              </a:rPr>
              <a:t> </a:t>
            </a:r>
            <a:r>
              <a:rPr lang="ne-NP" sz="2800" dirty="0">
                <a:solidFill>
                  <a:srgbClr val="000099"/>
                </a:solidFill>
                <a:latin typeface="Preeti"/>
                <a:cs typeface="Kalimati" pitchFamily="2"/>
              </a:rPr>
              <a:t>२०७८</a:t>
            </a:r>
            <a:br>
              <a:rPr lang="ne-NP" sz="2800" dirty="0">
                <a:solidFill>
                  <a:srgbClr val="000099"/>
                </a:solidFill>
                <a:latin typeface="Preeti"/>
                <a:cs typeface="Kalimati" pitchFamily="2"/>
              </a:rPr>
            </a:br>
            <a:r>
              <a:rPr lang="ne-NP" sz="2000" dirty="0">
                <a:solidFill>
                  <a:srgbClr val="000099"/>
                </a:solidFill>
                <a:latin typeface="Preeti"/>
                <a:cs typeface="Kalimati" pitchFamily="2"/>
              </a:rPr>
              <a:t>ललितपुर, काठमाडौँ</a:t>
            </a:r>
            <a:endParaRPr lang="en-US" sz="7200" dirty="0">
              <a:latin typeface="Preeti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1F62E6-14E3-49F6-AA95-4AFBC6868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00801"/>
            <a:ext cx="2133600" cy="457200"/>
          </a:xfrm>
        </p:spPr>
        <p:txBody>
          <a:bodyPr/>
          <a:lstStyle/>
          <a:p>
            <a:fld id="{B6F15528-21DE-4FAA-801E-634DDDAF4B2B}" type="slidenum">
              <a:rPr lang="en-US" sz="1800" smtClean="0">
                <a:latin typeface="Fontasy Himali" panose="04020500000000000000" pitchFamily="82" charset="0"/>
              </a:rPr>
              <a:pPr/>
              <a:t>1</a:t>
            </a:fld>
            <a:endParaRPr lang="en-US" sz="1800" dirty="0">
              <a:latin typeface="Fontasy Himali" panose="04020500000000000000" pitchFamily="8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1A41DD-702D-4F97-A023-C767D3F565F0}"/>
              </a:ext>
            </a:extLst>
          </p:cNvPr>
          <p:cNvSpPr txBox="1"/>
          <p:nvPr/>
        </p:nvSpPr>
        <p:spPr>
          <a:xfrm>
            <a:off x="6019800" y="4126469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2400" b="1" dirty="0">
                <a:solidFill>
                  <a:srgbClr val="0070C0"/>
                </a:solidFill>
                <a:cs typeface="Kalimati" panose="00000400000000000000" pitchFamily="2"/>
              </a:rPr>
              <a:t>तेस्रो दिनको पहिलो सत्र</a:t>
            </a:r>
            <a:endParaRPr lang="en-US" sz="2400" b="1" dirty="0">
              <a:solidFill>
                <a:srgbClr val="0070C0"/>
              </a:solidFill>
              <a:cs typeface="Kalimati" panose="00000400000000000000" pitchFamily="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BA6E71-2ED7-4E78-9BD9-383B3C7F7960}"/>
              </a:ext>
            </a:extLst>
          </p:cNvPr>
          <p:cNvSpPr txBox="1"/>
          <p:nvPr/>
        </p:nvSpPr>
        <p:spPr>
          <a:xfrm>
            <a:off x="76200" y="5289828"/>
            <a:ext cx="6534150" cy="14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  <a:spcAft>
                <a:spcPct val="10000"/>
              </a:spcAft>
            </a:pPr>
            <a:r>
              <a:rPr lang="ne-NP" sz="2800" dirty="0">
                <a:solidFill>
                  <a:srgbClr val="002060"/>
                </a:solidFill>
                <a:latin typeface="Preeti"/>
                <a:cs typeface="Kalimati" pitchFamily="2"/>
              </a:rPr>
              <a:t>लगत २ कृषक परिवार प्रश्नावली</a:t>
            </a:r>
          </a:p>
          <a:p>
            <a:pPr algn="ctr">
              <a:spcBef>
                <a:spcPct val="10000"/>
              </a:spcBef>
              <a:spcAft>
                <a:spcPct val="10000"/>
              </a:spcAft>
            </a:pPr>
            <a:r>
              <a:rPr lang="ne-NP" sz="2400" dirty="0">
                <a:solidFill>
                  <a:srgbClr val="002060"/>
                </a:solidFill>
                <a:latin typeface="Preeti"/>
                <a:cs typeface="Kalimati" pitchFamily="2"/>
              </a:rPr>
              <a:t>चलन गरेको जग्गाको कित्ताअनुसार भू–उपभोग)</a:t>
            </a:r>
          </a:p>
          <a:p>
            <a:pPr algn="ctr">
              <a:spcBef>
                <a:spcPct val="10000"/>
              </a:spcBef>
              <a:spcAft>
                <a:spcPct val="10000"/>
              </a:spcAft>
            </a:pPr>
            <a:r>
              <a:rPr lang="ne-NP" sz="2400" dirty="0">
                <a:solidFill>
                  <a:srgbClr val="002060"/>
                </a:solidFill>
                <a:latin typeface="Preeti"/>
                <a:cs typeface="Kalimati" pitchFamily="2"/>
              </a:rPr>
              <a:t>(भाग ३ को खण्ड ३.६)</a:t>
            </a:r>
          </a:p>
        </p:txBody>
      </p:sp>
    </p:spTree>
    <p:extLst>
      <p:ext uri="{BB962C8B-B14F-4D97-AF65-F5344CB8AC3E}">
        <p14:creationId xmlns:p14="http://schemas.microsoft.com/office/powerpoint/2010/main" val="168396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7966C68-C01B-4499-98D7-D24DF3A2AF01}"/>
              </a:ext>
            </a:extLst>
          </p:cNvPr>
          <p:cNvGrpSpPr/>
          <p:nvPr/>
        </p:nvGrpSpPr>
        <p:grpSpPr>
          <a:xfrm>
            <a:off x="94785" y="685800"/>
            <a:ext cx="9049215" cy="6196028"/>
            <a:chOff x="94785" y="685800"/>
            <a:chExt cx="9049215" cy="6196028"/>
          </a:xfrm>
        </p:grpSpPr>
        <p:sp>
          <p:nvSpPr>
            <p:cNvPr id="12" name="TextBox 11"/>
            <p:cNvSpPr txBox="1"/>
            <p:nvPr/>
          </p:nvSpPr>
          <p:spPr>
            <a:xfrm>
              <a:off x="2362200" y="3134648"/>
              <a:ext cx="6688620" cy="3747180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342900" indent="-34290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ne-NP" sz="2000" dirty="0">
                  <a:latin typeface="Preeti" pitchFamily="2" charset="0"/>
                  <a:cs typeface="Kalimati" panose="00000400000000000000" pitchFamily="2"/>
                </a:rPr>
                <a:t>जग्गा धनीलाई तोकिएको मात्रामा बाली तिर्ने गरी कमाएको जग्गा यस शीर्षकअन्तर्गत पर्दछ । </a:t>
              </a:r>
            </a:p>
            <a:p>
              <a:pPr marL="342900" indent="-34290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ne-NP" sz="2000" dirty="0">
                  <a:latin typeface="Preeti" pitchFamily="2" charset="0"/>
                  <a:cs typeface="Kalimati" panose="00000400000000000000" pitchFamily="2"/>
                </a:rPr>
                <a:t>यसरी लिएको जग्गाको व्यवस्था गर्ने र उपभोेग गर्ने जिम्मेवारी मुख्य कृषकको नै हुन्छ । </a:t>
              </a:r>
            </a:p>
            <a:p>
              <a:pPr marL="342900" indent="-34290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ne-NP" sz="2000" dirty="0">
                  <a:latin typeface="Preeti" pitchFamily="2" charset="0"/>
                  <a:cs typeface="Kalimati" panose="00000400000000000000" pitchFamily="2"/>
                </a:rPr>
                <a:t>यदि नगद र जिन्सी  दुबै  तिर्ने गरी कमाएको जग्गा छ भने नगद र जिन्सीमध्ये नगद बढी तिर्नुपर्ने रहेछ भने ठेकिएको नगदअन्तर्गत र जिन्सी बढी तिर्नुपर्ने रहेछ भने ठेकिएको जिन्सीअन्तर्गत राख्नुपर्दछ ।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4785" y="3920438"/>
              <a:ext cx="1962615" cy="236218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ne-NP" sz="2000" b="1" dirty="0">
                  <a:solidFill>
                    <a:srgbClr val="002060"/>
                  </a:solidFill>
                  <a:latin typeface="Preeti" pitchFamily="2" charset="0"/>
                  <a:cs typeface="Kalimati" panose="00000400000000000000" pitchFamily="2"/>
                </a:rPr>
                <a:t>ठेक्कामा  लिएको </a:t>
              </a:r>
            </a:p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ne-NP" sz="2000" b="1" dirty="0">
                  <a:solidFill>
                    <a:srgbClr val="002060"/>
                  </a:solidFill>
                  <a:latin typeface="Preeti" pitchFamily="2" charset="0"/>
                  <a:cs typeface="Kalimati" panose="00000400000000000000" pitchFamily="2"/>
                </a:rPr>
                <a:t>महल (४) जिन्सी तिर्ने शर्तमा चलन गरेको जग्गा</a:t>
              </a:r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1943100" y="4468974"/>
              <a:ext cx="419100" cy="484632"/>
            </a:xfrm>
            <a:prstGeom prst="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685800"/>
              <a:ext cx="8763000" cy="2286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5" name="Straight Arrow Connector 14"/>
            <p:cNvCxnSpPr>
              <a:cxnSpLocks/>
              <a:endCxn id="13" idx="0"/>
            </p:cNvCxnSpPr>
            <p:nvPr/>
          </p:nvCxnSpPr>
          <p:spPr>
            <a:xfrm flipH="1">
              <a:off x="1076093" y="1447800"/>
              <a:ext cx="2276707" cy="2472638"/>
            </a:xfrm>
            <a:prstGeom prst="straightConnector1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Slide Number Placeholder 19">
            <a:extLst>
              <a:ext uri="{FF2B5EF4-FFF2-40B4-BE49-F238E27FC236}">
                <a16:creationId xmlns:a16="http://schemas.microsoft.com/office/drawing/2014/main" id="{3A06323F-2A99-4E4A-896E-55CA0D0A2A55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60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10</a:t>
            </a:fld>
            <a:endParaRPr lang="en-US" sz="1600" dirty="0">
              <a:latin typeface="Fontasy Himali" panose="04020500000000000000" pitchFamily="8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0" y="3763178"/>
            <a:ext cx="9144000" cy="3094822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200" dirty="0">
                <a:latin typeface="Preeti" pitchFamily="2" charset="0"/>
                <a:cs typeface="Kalimati" panose="00000400000000000000" pitchFamily="2"/>
              </a:rPr>
              <a:t>यसमा जग्गाधनीसँग बाली बाँड्ने गरी (अधियाँ, बटैया, त्रिखण्डी आदि शर्तमा) मुख्य कृषकले जग्गाको उपभोग गरेको  जग्गा पर्दछ 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200" dirty="0">
                <a:latin typeface="Preeti" pitchFamily="2" charset="0"/>
                <a:cs typeface="Kalimati" panose="00000400000000000000" pitchFamily="2"/>
              </a:rPr>
              <a:t>बाली बाँड्ने अनुपात ठाउँ, कृषि उत्पादन र प्रचलनअनुसार फरक हुन सक्छ 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200" dirty="0">
                <a:latin typeface="Preeti" pitchFamily="2" charset="0"/>
                <a:cs typeface="Kalimati" panose="00000400000000000000" pitchFamily="2"/>
              </a:rPr>
              <a:t>कृषि–चलन सम्बन्धी प्राविधिक जिम्मेवारी मुख्य कृषकमा रहन्छ 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200" dirty="0">
                <a:latin typeface="Preeti" pitchFamily="2" charset="0"/>
                <a:cs typeface="Kalimati" panose="00000400000000000000" pitchFamily="2"/>
              </a:rPr>
              <a:t>तर जग्गाधनीले कृषि–चलनका लागि मल, बीउ, औजार तथा अन्य सहयोग प्रदान गरेको भने हुन सक्दछ ।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440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Straight Arrow Connector 14"/>
          <p:cNvCxnSpPr>
            <a:cxnSpLocks/>
          </p:cNvCxnSpPr>
          <p:nvPr/>
        </p:nvCxnSpPr>
        <p:spPr>
          <a:xfrm>
            <a:off x="4419600" y="3048000"/>
            <a:ext cx="0" cy="76200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19">
            <a:extLst>
              <a:ext uri="{FF2B5EF4-FFF2-40B4-BE49-F238E27FC236}">
                <a16:creationId xmlns:a16="http://schemas.microsoft.com/office/drawing/2014/main" id="{44386ECF-3C1C-420C-96E5-B5C91B76E70B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60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11</a:t>
            </a:fld>
            <a:endParaRPr lang="en-US" sz="1600" dirty="0">
              <a:latin typeface="Fontasy Himali" panose="04020500000000000000" pitchFamily="8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3F35E4-0AEE-4B82-B72F-FC3F10E9C62F}"/>
              </a:ext>
            </a:extLst>
          </p:cNvPr>
          <p:cNvSpPr txBox="1"/>
          <p:nvPr/>
        </p:nvSpPr>
        <p:spPr>
          <a:xfrm>
            <a:off x="0" y="685800"/>
            <a:ext cx="9144000" cy="683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800" b="1" dirty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महल (५) बाली बाँड्ने शर्तमा चलन गरेको जग्गा</a:t>
            </a:r>
            <a:endParaRPr lang="en-US" sz="2800" b="1" dirty="0">
              <a:solidFill>
                <a:srgbClr val="002060"/>
              </a:solidFill>
              <a:latin typeface="Preeti" pitchFamily="2" charset="0"/>
              <a:cs typeface="Kalimati" panose="00000400000000000000" pitchFamily="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76200" y="3640068"/>
            <a:ext cx="9067800" cy="3284682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000" dirty="0">
                <a:latin typeface="Preeti" pitchFamily="2" charset="0"/>
                <a:cs typeface="Kalimati" panose="00000400000000000000" pitchFamily="2"/>
              </a:rPr>
              <a:t>ज्यालामा काम गर्ने कुनै कामदारले ज्यालाको सट्टा निश्चित जग्गा जग्गाधनीबाट चलन गर्न पाएको हुन्छ 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000" dirty="0">
                <a:latin typeface="Preeti" pitchFamily="2" charset="0"/>
                <a:cs typeface="Kalimati" panose="00000400000000000000" pitchFamily="2"/>
              </a:rPr>
              <a:t> यस्तो जग्गा निजले जग्गाधनीको काम गरुन्जेल चलन गर्न पाएको हुन्छ 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000" dirty="0">
                <a:latin typeface="Preeti" pitchFamily="2" charset="0"/>
                <a:cs typeface="Kalimati" panose="00000400000000000000" pitchFamily="2"/>
              </a:rPr>
              <a:t>सरकारी, धार्मिक सङ्घसंस्था वा अरू कसैको सेवा गरे बापत आंशिक रकम तिर्ने वा नतिर्ने गरी लिइएको जग्गा पनि यसैअन्तर्गत पर्दछ,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000" dirty="0">
                <a:latin typeface="Preeti" pitchFamily="2" charset="0"/>
                <a:cs typeface="Kalimati" panose="00000400000000000000" pitchFamily="2"/>
              </a:rPr>
              <a:t>जस्तै, पुजारीले मन्दिरको दैनिक पूजाआजा गरे बापत चलन गरेको मन्दिरको गुठी जग्गा ।</a:t>
            </a:r>
            <a:endParaRPr lang="en-US" sz="2000" dirty="0">
              <a:latin typeface="Preeti" pitchFamily="2" charset="0"/>
              <a:cs typeface="Kalimati" panose="00000400000000000000" pitchFamily="2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53016"/>
            <a:ext cx="8382000" cy="2228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Straight Arrow Connector 13"/>
          <p:cNvCxnSpPr>
            <a:cxnSpLocks/>
          </p:cNvCxnSpPr>
          <p:nvPr/>
        </p:nvCxnSpPr>
        <p:spPr>
          <a:xfrm>
            <a:off x="5029200" y="2133600"/>
            <a:ext cx="0" cy="1506468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19">
            <a:extLst>
              <a:ext uri="{FF2B5EF4-FFF2-40B4-BE49-F238E27FC236}">
                <a16:creationId xmlns:a16="http://schemas.microsoft.com/office/drawing/2014/main" id="{36F7771F-8F31-4237-BF06-B979AFC1F406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60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12</a:t>
            </a:fld>
            <a:endParaRPr lang="en-US" sz="1600" dirty="0">
              <a:latin typeface="Fontasy Himali" panose="04020500000000000000" pitchFamily="8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7B6501-4CEA-4A92-BA2D-573B69DB0547}"/>
              </a:ext>
            </a:extLst>
          </p:cNvPr>
          <p:cNvSpPr txBox="1"/>
          <p:nvPr/>
        </p:nvSpPr>
        <p:spPr>
          <a:xfrm>
            <a:off x="0" y="685800"/>
            <a:ext cx="9144000" cy="683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800" b="1" dirty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महल (६) सेवा मजदुरी गरे बापत चलन गरेको जग्गा</a:t>
            </a:r>
            <a:endParaRPr lang="en-US" sz="2800" b="1" dirty="0">
              <a:solidFill>
                <a:srgbClr val="002060"/>
              </a:solidFill>
              <a:latin typeface="Preeti" pitchFamily="2" charset="0"/>
              <a:cs typeface="Kalimati" panose="00000400000000000000" pitchFamily="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76200" y="4595842"/>
            <a:ext cx="9067800" cy="2262158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कृषक परिवारले जग्गाधनीलाई ऋण दिए बापत जग्गा लिई सो ऋण चुक्ता नहुन्जेल सम्म उपभोग गरिएको जग्गाहरू यसमा पर्दछन् ।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यस्ता जग्गाको खेतीपातीको चाँजोपाँजो मिलाउने जिम्मेवारी मुख्य कृषकको नै हुन्छ ।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85344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Straight Arrow Connector 13"/>
          <p:cNvCxnSpPr>
            <a:cxnSpLocks/>
          </p:cNvCxnSpPr>
          <p:nvPr/>
        </p:nvCxnSpPr>
        <p:spPr>
          <a:xfrm>
            <a:off x="6019800" y="2895600"/>
            <a:ext cx="0" cy="1700242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19">
            <a:extLst>
              <a:ext uri="{FF2B5EF4-FFF2-40B4-BE49-F238E27FC236}">
                <a16:creationId xmlns:a16="http://schemas.microsoft.com/office/drawing/2014/main" id="{238DE3B5-A090-4996-ACF2-90687B52F47C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60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13</a:t>
            </a:fld>
            <a:endParaRPr lang="en-US" sz="1600" dirty="0">
              <a:latin typeface="Fontasy Himali" panose="04020500000000000000" pitchFamily="8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4114A0E-DCB9-4A2C-9300-2752D86B8E7D}"/>
              </a:ext>
            </a:extLst>
          </p:cNvPr>
          <p:cNvSpPr txBox="1"/>
          <p:nvPr/>
        </p:nvSpPr>
        <p:spPr>
          <a:xfrm>
            <a:off x="0" y="685800"/>
            <a:ext cx="9144000" cy="683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800" b="1" dirty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महल (७) भोगबन्धकीमा चलन गरेको जग्गा</a:t>
            </a:r>
            <a:endParaRPr lang="en-US" sz="2800" b="1" dirty="0">
              <a:solidFill>
                <a:srgbClr val="002060"/>
              </a:solidFill>
              <a:latin typeface="Preeti" pitchFamily="2" charset="0"/>
              <a:cs typeface="Kalimati" panose="00000400000000000000" pitchFamily="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85493" y="4191000"/>
            <a:ext cx="8982307" cy="2701765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300" dirty="0">
                <a:latin typeface="Preeti" pitchFamily="2" charset="0"/>
                <a:cs typeface="Kalimati" panose="00000400000000000000" pitchFamily="2"/>
              </a:rPr>
              <a:t>ठेक्का, अधियाँ (बाली बाँड्ने ), सेवा मजदुरीको सट्टामा, वा बन्धकीमा नपरेका अरूको हकको हाल परिवार आफैले कमाएको जग्गा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300" dirty="0">
                <a:latin typeface="Preeti" pitchFamily="2" charset="0"/>
                <a:cs typeface="Kalimati" panose="00000400000000000000" pitchFamily="2"/>
              </a:rPr>
              <a:t>जस्तैः बिना लगानी परिवारले चलन गरेको जग्गा, कसैले व्यक्तिगत नाता सम्बन्ध आदिको कारणले सित्तैमा कमाउन दिएको जग्गा यसअन्तर्गत पर्दछन् ।</a:t>
            </a:r>
            <a:endParaRPr lang="en-US" sz="2300" dirty="0">
              <a:latin typeface="Preeti" pitchFamily="2" charset="0"/>
              <a:cs typeface="Kalimati" panose="00000400000000000000" pitchFamily="2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93" y="1295400"/>
            <a:ext cx="8829907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Straight Arrow Connector 13"/>
          <p:cNvCxnSpPr>
            <a:cxnSpLocks/>
          </p:cNvCxnSpPr>
          <p:nvPr/>
        </p:nvCxnSpPr>
        <p:spPr>
          <a:xfrm>
            <a:off x="7086600" y="2590800"/>
            <a:ext cx="0" cy="175260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19">
            <a:extLst>
              <a:ext uri="{FF2B5EF4-FFF2-40B4-BE49-F238E27FC236}">
                <a16:creationId xmlns:a16="http://schemas.microsoft.com/office/drawing/2014/main" id="{56208FB0-058B-496D-966F-A3E52E0F6020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60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14</a:t>
            </a:fld>
            <a:endParaRPr lang="en-US" sz="1600" dirty="0">
              <a:latin typeface="Fontasy Himali" panose="04020500000000000000" pitchFamily="8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8D183A-8916-4FA1-895E-8D9041C67EE6}"/>
              </a:ext>
            </a:extLst>
          </p:cNvPr>
          <p:cNvSpPr txBox="1"/>
          <p:nvPr/>
        </p:nvSpPr>
        <p:spPr>
          <a:xfrm>
            <a:off x="0" y="685800"/>
            <a:ext cx="9144000" cy="683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800" b="1" dirty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महल (८) अन्य शर्तमा चलन गरेको जग्गा</a:t>
            </a:r>
            <a:endParaRPr lang="en-US" sz="2800" b="1" dirty="0">
              <a:solidFill>
                <a:srgbClr val="002060"/>
              </a:solidFill>
              <a:latin typeface="Preeti" pitchFamily="2" charset="0"/>
              <a:cs typeface="Kalimati" panose="00000400000000000000" pitchFamily="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0F674216-2166-49DD-8C4E-A4DEE4D6AD7A}"/>
              </a:ext>
            </a:extLst>
          </p:cNvPr>
          <p:cNvGrpSpPr/>
          <p:nvPr/>
        </p:nvGrpSpPr>
        <p:grpSpPr>
          <a:xfrm>
            <a:off x="0" y="1447800"/>
            <a:ext cx="9144000" cy="5405994"/>
            <a:chOff x="0" y="1447800"/>
            <a:chExt cx="9144000" cy="5405994"/>
          </a:xfrm>
        </p:grpSpPr>
        <p:sp>
          <p:nvSpPr>
            <p:cNvPr id="12" name="TextBox 11"/>
            <p:cNvSpPr txBox="1"/>
            <p:nvPr/>
          </p:nvSpPr>
          <p:spPr>
            <a:xfrm>
              <a:off x="157019" y="4038600"/>
              <a:ext cx="8986981" cy="2815194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ne-NP" sz="2400" dirty="0">
                  <a:latin typeface="Preeti" pitchFamily="2" charset="0"/>
                  <a:cs typeface="Kalimati" panose="00000400000000000000" pitchFamily="2"/>
                </a:rPr>
                <a:t>महल २ देखि महल ८ सम्मको परिभाषामा नपरेका जग्गा यसमा पर्दछन् ।</a:t>
              </a:r>
            </a:p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ne-NP" sz="2400" dirty="0">
                  <a:latin typeface="Preeti" pitchFamily="2" charset="0"/>
                  <a:cs typeface="Kalimati" panose="00000400000000000000" pitchFamily="2"/>
                </a:rPr>
                <a:t>स्वामित्वको विवादमा रही सोको निर्णय नहुन्जेल तात्कालिक व्यवस्थाको रूपमा चलन गर्न पाएको वा</a:t>
              </a:r>
            </a:p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ne-NP" sz="2400" dirty="0">
                  <a:latin typeface="Preeti" pitchFamily="2" charset="0"/>
                  <a:cs typeface="Kalimati" panose="00000400000000000000" pitchFamily="2"/>
                </a:rPr>
                <a:t>अतिक्रमण गरेर चलन गरेको सरकारी जग्गा पनि यसमा पर्छ ।</a:t>
              </a:r>
              <a:endParaRPr lang="en-US" sz="2400" dirty="0">
                <a:latin typeface="Preeti" pitchFamily="2" charset="0"/>
                <a:cs typeface="Kalimati" panose="00000400000000000000" pitchFamily="2"/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447800"/>
              <a:ext cx="9143999" cy="2590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5" name="Straight Arrow Connector 14"/>
            <p:cNvCxnSpPr>
              <a:cxnSpLocks/>
            </p:cNvCxnSpPr>
            <p:nvPr/>
          </p:nvCxnSpPr>
          <p:spPr>
            <a:xfrm>
              <a:off x="8763000" y="2362200"/>
              <a:ext cx="0" cy="1676400"/>
            </a:xfrm>
            <a:prstGeom prst="straightConnector1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Slide Number Placeholder 19">
            <a:extLst>
              <a:ext uri="{FF2B5EF4-FFF2-40B4-BE49-F238E27FC236}">
                <a16:creationId xmlns:a16="http://schemas.microsoft.com/office/drawing/2014/main" id="{BEEF664D-88B3-4B05-9DAA-16CED510A80C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60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15</a:t>
            </a:fld>
            <a:endParaRPr lang="en-US" sz="1600" dirty="0">
              <a:latin typeface="Fontasy Himali" panose="04020500000000000000" pitchFamily="8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51600C-71D6-40BC-9FDC-0493FE41CF1B}"/>
              </a:ext>
            </a:extLst>
          </p:cNvPr>
          <p:cNvSpPr txBox="1"/>
          <p:nvPr/>
        </p:nvSpPr>
        <p:spPr>
          <a:xfrm>
            <a:off x="0" y="685800"/>
            <a:ext cx="9144000" cy="683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800" b="1" dirty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महल (९) अन्य प्रकारको उपभोग अन्तर्गत चलन गरेको जग्गा</a:t>
            </a:r>
            <a:endParaRPr lang="en-US" sz="2800" b="1" dirty="0">
              <a:solidFill>
                <a:srgbClr val="002060"/>
              </a:solidFill>
              <a:latin typeface="Preeti" pitchFamily="2" charset="0"/>
              <a:cs typeface="Kalimati" panose="00000400000000000000" pitchFamily="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91762"/>
            <a:ext cx="8686800" cy="323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 flipV="1">
            <a:off x="762000" y="4800600"/>
            <a:ext cx="0" cy="407061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19">
            <a:extLst>
              <a:ext uri="{FF2B5EF4-FFF2-40B4-BE49-F238E27FC236}">
                <a16:creationId xmlns:a16="http://schemas.microsoft.com/office/drawing/2014/main" id="{CE83E084-1DB0-460A-AE6A-92C4E0291335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60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16</a:t>
            </a:fld>
            <a:endParaRPr lang="en-US" sz="1600" dirty="0">
              <a:latin typeface="Fontasy Himali" panose="04020500000000000000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317173"/>
            <a:ext cx="8839197" cy="1153201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कृषि–चलनमा २० कित्ता भन्दा बढी भएमा थप प्रश्नावली प्रयोग गर्ने तरिका प्रश्न नं. ३.५ मा जस्तै हो ।</a:t>
            </a:r>
            <a:endParaRPr lang="en-US" sz="2400" dirty="0"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B4DA38-288A-4953-868E-0568CB1464EC}"/>
              </a:ext>
            </a:extLst>
          </p:cNvPr>
          <p:cNvSpPr txBox="1"/>
          <p:nvPr/>
        </p:nvSpPr>
        <p:spPr>
          <a:xfrm>
            <a:off x="0" y="685800"/>
            <a:ext cx="9144000" cy="683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800" b="1" dirty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महल (१) कित्ताको कोड</a:t>
            </a:r>
            <a:endParaRPr lang="en-US" sz="2800" b="1" dirty="0">
              <a:solidFill>
                <a:srgbClr val="002060"/>
              </a:solidFill>
              <a:latin typeface="Preeti" pitchFamily="2" charset="0"/>
              <a:cs typeface="Kalimati" panose="00000400000000000000" pitchFamily="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152400" y="1143001"/>
            <a:ext cx="8991600" cy="6019800"/>
          </a:xfrm>
          <a:prstGeom prst="horizontalScroll">
            <a:avLst>
              <a:gd name="adj" fmla="val 5141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000" i="1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शेरबहादुर राईले चलनगरेको जम्मा </a:t>
            </a:r>
            <a:r>
              <a:rPr lang="en-US" sz="2000" b="1" i="1" dirty="0">
                <a:solidFill>
                  <a:schemeClr val="tx1"/>
                </a:solidFill>
                <a:latin typeface="Times New Roman" pitchFamily="18" charset="0"/>
                <a:cs typeface="Kalimati" panose="00000400000000000000" pitchFamily="2"/>
              </a:rPr>
              <a:t>15–4–3</a:t>
            </a:r>
            <a:r>
              <a:rPr lang="en-US" sz="2000" i="1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sz="2000" i="1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रोपनी जग्गाको उपभोग निम्न बमोजिम रहेछ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000" b="1" i="1" dirty="0">
                <a:latin typeface="Preeti" pitchFamily="2" charset="0"/>
                <a:cs typeface="Kalimati" panose="00000400000000000000" pitchFamily="2"/>
              </a:rPr>
              <a:t>पहिलो कित्ता (घरघडेरी) </a:t>
            </a:r>
            <a:r>
              <a:rPr lang="en-US" sz="2000" i="1" dirty="0">
                <a:latin typeface="Times New Roman" pitchFamily="18" charset="0"/>
                <a:cs typeface="Kalimati" panose="00000400000000000000" pitchFamily="2"/>
              </a:rPr>
              <a:t>1–10–0 </a:t>
            </a:r>
            <a:r>
              <a:rPr lang="ne-NP" sz="2000" i="1" dirty="0">
                <a:latin typeface="Preeti" pitchFamily="2" charset="0"/>
                <a:cs typeface="Kalimati" panose="00000400000000000000" pitchFamily="2"/>
              </a:rPr>
              <a:t>रोपनी आफ्नो हकको आफैंले चलन गरेको,</a:t>
            </a:r>
            <a:endParaRPr lang="en-US" sz="2000" dirty="0">
              <a:latin typeface="Preeti" pitchFamily="2" charset="0"/>
              <a:cs typeface="Kalimati" panose="00000400000000000000" pitchFamily="2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000" b="1" i="1" dirty="0">
                <a:latin typeface="Preeti" pitchFamily="2" charset="0"/>
                <a:cs typeface="Kalimati" panose="00000400000000000000" pitchFamily="2"/>
              </a:rPr>
              <a:t>दोस्रो कित्ता (बारीमुनि) </a:t>
            </a:r>
            <a:r>
              <a:rPr lang="en-US" sz="2000" i="1" dirty="0">
                <a:latin typeface="Times New Roman" pitchFamily="18" charset="0"/>
                <a:cs typeface="Kalimati" panose="00000400000000000000" pitchFamily="2"/>
              </a:rPr>
              <a:t>0–10–0</a:t>
            </a:r>
            <a:r>
              <a:rPr lang="en-US" sz="2000" i="1" dirty="0"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sz="2000" i="1" dirty="0">
                <a:latin typeface="Preeti" pitchFamily="2" charset="0"/>
                <a:cs typeface="Kalimati" panose="00000400000000000000" pitchFamily="2"/>
              </a:rPr>
              <a:t>रोपनी अर्कोसँग वार्षिक  द्द मुरी धान दिने गरी लिएको,</a:t>
            </a:r>
            <a:endParaRPr lang="en-US" sz="2000" dirty="0">
              <a:latin typeface="Preeti" pitchFamily="2" charset="0"/>
              <a:cs typeface="Kalimati" panose="00000400000000000000" pitchFamily="2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000" b="1" i="1" dirty="0">
                <a:latin typeface="Preeti" pitchFamily="2" charset="0"/>
                <a:cs typeface="Kalimati" panose="00000400000000000000" pitchFamily="2"/>
              </a:rPr>
              <a:t>तेस्रो कित्ता (पल्लोपाटो) </a:t>
            </a:r>
            <a:r>
              <a:rPr lang="en-US" sz="2000" i="1" dirty="0">
                <a:latin typeface="Times New Roman" pitchFamily="18" charset="0"/>
                <a:cs typeface="Kalimati" panose="00000400000000000000" pitchFamily="2"/>
              </a:rPr>
              <a:t>3–0–0 </a:t>
            </a:r>
            <a:r>
              <a:rPr lang="ne-NP" sz="2000" i="1" dirty="0">
                <a:latin typeface="Preeti" pitchFamily="2" charset="0"/>
                <a:cs typeface="Kalimati" panose="00000400000000000000" pitchFamily="2"/>
              </a:rPr>
              <a:t>रोपनी मध्ये</a:t>
            </a:r>
            <a:r>
              <a:rPr lang="en-US" sz="2000" i="1" dirty="0">
                <a:latin typeface="Preeti" pitchFamily="2" charset="0"/>
                <a:cs typeface="Kalimati" panose="00000400000000000000" pitchFamily="2"/>
              </a:rPr>
              <a:t> </a:t>
            </a:r>
            <a:r>
              <a:rPr lang="en-US" sz="2000" i="1" dirty="0">
                <a:latin typeface="Times New Roman" pitchFamily="18" charset="0"/>
                <a:cs typeface="Kalimati" panose="00000400000000000000" pitchFamily="2"/>
              </a:rPr>
              <a:t>2–0–0</a:t>
            </a:r>
            <a:r>
              <a:rPr lang="en-US" sz="2000" i="1" dirty="0"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sz="2000" i="1" dirty="0">
                <a:latin typeface="Preeti" pitchFamily="2" charset="0"/>
                <a:cs typeface="Kalimati" panose="00000400000000000000" pitchFamily="2"/>
              </a:rPr>
              <a:t>रोपनी आफ्नो हकको र </a:t>
            </a:r>
            <a:r>
              <a:rPr lang="en-US" sz="2000" i="1" dirty="0">
                <a:latin typeface="Times New Roman" pitchFamily="18" charset="0"/>
                <a:cs typeface="Kalimati" panose="00000400000000000000" pitchFamily="2"/>
              </a:rPr>
              <a:t>1–0–0 </a:t>
            </a:r>
            <a:r>
              <a:rPr lang="ne-NP" sz="2000" i="1" dirty="0">
                <a:latin typeface="Preeti" pitchFamily="2" charset="0"/>
                <a:cs typeface="Kalimati" panose="00000400000000000000" pitchFamily="2"/>
              </a:rPr>
              <a:t>रोपनी अरूको हकको हाल नगद तिर्ने गरी कमाएको,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000" b="1" i="1" dirty="0">
                <a:latin typeface="Preeti" pitchFamily="2" charset="0"/>
                <a:cs typeface="Kalimati" panose="00000400000000000000" pitchFamily="2"/>
              </a:rPr>
              <a:t>चौथो कित्ता (बाटोमुनि) </a:t>
            </a:r>
            <a:r>
              <a:rPr lang="en-US" sz="2000" i="1" dirty="0">
                <a:latin typeface="Times New Roman" pitchFamily="18" charset="0"/>
                <a:cs typeface="Kalimati" panose="00000400000000000000" pitchFamily="2"/>
              </a:rPr>
              <a:t>5–0–0 </a:t>
            </a:r>
            <a:r>
              <a:rPr lang="ne-NP" sz="2000" i="1" dirty="0">
                <a:latin typeface="Preeti" pitchFamily="2" charset="0"/>
                <a:cs typeface="Kalimati" panose="00000400000000000000" pitchFamily="2"/>
              </a:rPr>
              <a:t>रोपनी अर्काको हकको जग्गा बाली बाँड्ने गरी कमाइरहेको,</a:t>
            </a:r>
            <a:endParaRPr lang="en-US" sz="2000" dirty="0">
              <a:latin typeface="Preeti" pitchFamily="2" charset="0"/>
              <a:cs typeface="Kalimati" panose="00000400000000000000" pitchFamily="2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ne-NP" sz="2000" b="1" i="1" dirty="0">
                <a:latin typeface="Preeti" pitchFamily="2" charset="0"/>
                <a:cs typeface="Kalimati" panose="00000400000000000000" pitchFamily="2"/>
              </a:rPr>
              <a:t>पाँचौँ कित्ता (रातामाटा) </a:t>
            </a:r>
            <a:r>
              <a:rPr lang="en-US" sz="2000" i="1" dirty="0">
                <a:latin typeface="Times New Roman" pitchFamily="18" charset="0"/>
                <a:cs typeface="Kalimati" panose="00000400000000000000" pitchFamily="2"/>
              </a:rPr>
              <a:t>5–0–3</a:t>
            </a:r>
            <a:r>
              <a:rPr lang="ne-NP" dirty="0"/>
              <a:t> </a:t>
            </a:r>
            <a:r>
              <a:rPr lang="ne-NP" sz="2000" i="1" dirty="0">
                <a:latin typeface="Preeti" pitchFamily="2" charset="0"/>
                <a:cs typeface="Kalimati" panose="00000400000000000000" pitchFamily="2"/>
              </a:rPr>
              <a:t>रोपनी आफ्नै हकको जग्गा आफैँले कमाइरहेको,</a:t>
            </a:r>
            <a:endParaRPr lang="en-US" sz="2000" i="1" dirty="0"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3" name="Slide Number Placeholder 19">
            <a:extLst>
              <a:ext uri="{FF2B5EF4-FFF2-40B4-BE49-F238E27FC236}">
                <a16:creationId xmlns:a16="http://schemas.microsoft.com/office/drawing/2014/main" id="{159482C2-B812-4FAE-BF89-39BAD2636508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60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17</a:t>
            </a:fld>
            <a:endParaRPr lang="en-US" sz="1600" dirty="0">
              <a:latin typeface="Fontasy Himali" panose="04020500000000000000" pitchFamily="8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95E612-868B-4526-B305-B3BD9545ACDD}"/>
              </a:ext>
            </a:extLst>
          </p:cNvPr>
          <p:cNvSpPr txBox="1"/>
          <p:nvPr/>
        </p:nvSpPr>
        <p:spPr>
          <a:xfrm>
            <a:off x="0" y="685800"/>
            <a:ext cx="9144000" cy="683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800" b="1" dirty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उदाहरणः 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३.६ चलन गरेको जग्गाको कित्ता अनुसार भू-उपयोग</a:t>
            </a:r>
            <a:endParaRPr lang="en-US" sz="2800" b="1" dirty="0">
              <a:solidFill>
                <a:srgbClr val="002060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28C2D3-5DDA-4230-A711-B26455AFF1C5}"/>
              </a:ext>
            </a:extLst>
          </p:cNvPr>
          <p:cNvSpPr txBox="1"/>
          <p:nvPr/>
        </p:nvSpPr>
        <p:spPr>
          <a:xfrm>
            <a:off x="7848600" y="6561990"/>
            <a:ext cx="990600" cy="372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e-NP" dirty="0">
                <a:cs typeface="Kalimati" panose="00000400000000000000" pitchFamily="2"/>
              </a:rPr>
              <a:t>क्रमशः</a:t>
            </a:r>
            <a:endParaRPr lang="en-US" dirty="0">
              <a:cs typeface="Kalimati" panose="00000400000000000000" pitchFamily="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00200"/>
            <a:ext cx="87630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19">
            <a:extLst>
              <a:ext uri="{FF2B5EF4-FFF2-40B4-BE49-F238E27FC236}">
                <a16:creationId xmlns:a16="http://schemas.microsoft.com/office/drawing/2014/main" id="{C5A6F9FC-BE02-47CC-8C6F-DE88F83AFDEF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60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18</a:t>
            </a:fld>
            <a:endParaRPr lang="en-US" sz="1600" dirty="0">
              <a:latin typeface="Fontasy Himali" panose="04020500000000000000" pitchFamily="8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BA533D-4CF9-4D57-97E7-C9312C2AC47A}"/>
              </a:ext>
            </a:extLst>
          </p:cNvPr>
          <p:cNvSpPr txBox="1"/>
          <p:nvPr/>
        </p:nvSpPr>
        <p:spPr>
          <a:xfrm>
            <a:off x="0" y="685800"/>
            <a:ext cx="9144000" cy="683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800" b="1" dirty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उदाहरणः 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३.६ चलन गरेको जग्गाको कित्ता अनुसार भू-उपयोग</a:t>
            </a:r>
            <a:endParaRPr lang="en-US" sz="2800" b="1" dirty="0">
              <a:solidFill>
                <a:srgbClr val="002060"/>
              </a:solidFill>
              <a:latin typeface="Preeti" pitchFamily="2" charset="0"/>
              <a:cs typeface="Kalimati" panose="00000400000000000000" pitchFamily="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81000" y="5627638"/>
            <a:ext cx="8305800" cy="1154162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प्रत्येक कित्ताअनुसारको क्षेत्रफलको जोड प्रश्न नं. ३.५ मा उल्लेख भएको कित्ताको क्षेत्रफलसग क्रमशः मिलेकै हुनु पर्दछ । 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1"/>
            <a:ext cx="8991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19">
            <a:extLst>
              <a:ext uri="{FF2B5EF4-FFF2-40B4-BE49-F238E27FC236}">
                <a16:creationId xmlns:a16="http://schemas.microsoft.com/office/drawing/2014/main" id="{845E9193-D125-4482-A5E9-A1FDE2C7A9A9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60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19</a:t>
            </a:fld>
            <a:endParaRPr lang="en-US" sz="1600" dirty="0">
              <a:latin typeface="Fontasy Himali" panose="04020500000000000000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9"/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2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11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0" y="685801"/>
            <a:ext cx="9144000" cy="87902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ne-NP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प्रस्तुतिका विषय र सन्दर्भ सामाग्री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150" y="2396699"/>
            <a:ext cx="6115050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800" b="1" dirty="0">
                <a:cs typeface="Kalimati" pitchFamily="2"/>
              </a:rPr>
              <a:t>प्रस्तुतिका विषय</a:t>
            </a:r>
          </a:p>
          <a:p>
            <a:pPr algn="ctr">
              <a:lnSpc>
                <a:spcPct val="150000"/>
              </a:lnSpc>
            </a:pPr>
            <a:r>
              <a:rPr lang="ne-NP" sz="2400" dirty="0">
                <a:cs typeface="Kalimati" pitchFamily="2"/>
              </a:rPr>
              <a:t>लगत २</a:t>
            </a:r>
            <a:r>
              <a:rPr lang="en-US" sz="2400" dirty="0">
                <a:cs typeface="Kalimati" pitchFamily="2"/>
              </a:rPr>
              <a:t> </a:t>
            </a:r>
            <a:r>
              <a:rPr lang="ne-NP" sz="2400" dirty="0">
                <a:cs typeface="Kalimati" pitchFamily="2"/>
              </a:rPr>
              <a:t>कृषक परिवार प्रश्नावली</a:t>
            </a:r>
          </a:p>
          <a:p>
            <a:pPr algn="ctr">
              <a:lnSpc>
                <a:spcPct val="150000"/>
              </a:lnSpc>
            </a:pPr>
            <a:r>
              <a:rPr lang="ne-NP" sz="2200" dirty="0">
                <a:cs typeface="Kalimati" pitchFamily="2"/>
              </a:rPr>
              <a:t>चलन गरेको जग्गाको कित्ताअनुसार भू–उपभोग)</a:t>
            </a:r>
          </a:p>
          <a:p>
            <a:pPr algn="ctr">
              <a:lnSpc>
                <a:spcPct val="150000"/>
              </a:lnSpc>
            </a:pPr>
            <a:r>
              <a:rPr lang="ne-NP" sz="2200" dirty="0">
                <a:cs typeface="Kalimati" pitchFamily="2"/>
              </a:rPr>
              <a:t>(भाग ३ को खण्ड ३.६)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ne-NP" sz="2400" dirty="0">
              <a:cs typeface="Kalimati" pitchFamily="2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75FA20-258B-4976-B921-08A2562603A4}"/>
              </a:ext>
            </a:extLst>
          </p:cNvPr>
          <p:cNvSpPr txBox="1"/>
          <p:nvPr/>
        </p:nvSpPr>
        <p:spPr>
          <a:xfrm>
            <a:off x="6284768" y="2514600"/>
            <a:ext cx="280035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e-NP" sz="2800" b="1" dirty="0">
                <a:cs typeface="Kalimati" pitchFamily="2"/>
              </a:rPr>
              <a:t>सन्दर्भ सामाग्री</a:t>
            </a:r>
            <a:endParaRPr lang="en-US" sz="2800" b="1" dirty="0">
              <a:cs typeface="Kalimati" pitchFamily="2"/>
            </a:endParaRPr>
          </a:p>
          <a:p>
            <a:pPr>
              <a:lnSpc>
                <a:spcPct val="150000"/>
              </a:lnSpc>
            </a:pPr>
            <a:r>
              <a:rPr lang="ne-NP" sz="2400" dirty="0">
                <a:cs typeface="Kalimati" pitchFamily="2"/>
              </a:rPr>
              <a:t>गणना पुस्तिका</a:t>
            </a:r>
            <a:endParaRPr lang="en-US" sz="2400" dirty="0">
              <a:cs typeface="Kalimati" pitchFamily="2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B8A7E94-A191-4191-AD2D-A8E7E80E9A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3886200"/>
            <a:ext cx="2394559" cy="2573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8068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1383475"/>
            <a:ext cx="49720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e-NP" sz="6000" b="1" dirty="0">
                <a:solidFill>
                  <a:srgbClr val="142DAC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छलफल तथा प्रश्नोत्तर</a:t>
            </a:r>
            <a:endParaRPr lang="en-US" sz="6000" b="1" dirty="0">
              <a:solidFill>
                <a:srgbClr val="142DAC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44270" y="5665825"/>
            <a:ext cx="462206" cy="304184"/>
          </a:xfrm>
        </p:spPr>
        <p:txBody>
          <a:bodyPr/>
          <a:lstStyle/>
          <a:p>
            <a:pPr algn="ctr"/>
            <a:fld id="{26402401-4522-4C0F-A737-197EB07E49FF}" type="slidenum">
              <a:rPr lang="en-US" sz="1350">
                <a:latin typeface="Fontasy Himali" panose="04020500000000000000" pitchFamily="82" charset="0"/>
              </a:rPr>
              <a:pPr algn="ctr"/>
              <a:t>20</a:t>
            </a:fld>
            <a:endParaRPr lang="en-US" sz="1350" dirty="0">
              <a:latin typeface="Fontasy Himali" panose="04020500000000000000" pitchFamily="82" charset="0"/>
            </a:endParaRPr>
          </a:p>
        </p:txBody>
      </p:sp>
      <p:pic>
        <p:nvPicPr>
          <p:cNvPr id="6" name="Picture 2" descr="These mistakes can ruin your chances at group discussions | TJinsite">
            <a:extLst>
              <a:ext uri="{FF2B5EF4-FFF2-40B4-BE49-F238E27FC236}">
                <a16:creationId xmlns:a16="http://schemas.microsoft.com/office/drawing/2014/main" id="{2BCE8F1F-0906-4CC4-BEC1-2BBEFB4033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403" y="2938578"/>
            <a:ext cx="4488891" cy="2616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tay smart in GROUP DISCUSSION | Sri Sharda Group of Institutions | Best  MBA BBA BCA College in Lucknow">
            <a:extLst>
              <a:ext uri="{FF2B5EF4-FFF2-40B4-BE49-F238E27FC236}">
                <a16:creationId xmlns:a16="http://schemas.microsoft.com/office/drawing/2014/main" id="{4152F302-23F6-433F-B5ED-B2909E2EEA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209" y="2940489"/>
            <a:ext cx="4140939" cy="260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CDB3D78-BB87-40A8-B040-338296628C75}"/>
              </a:ext>
            </a:extLst>
          </p:cNvPr>
          <p:cNvSpPr/>
          <p:nvPr/>
        </p:nvSpPr>
        <p:spPr>
          <a:xfrm>
            <a:off x="5435454" y="1492222"/>
            <a:ext cx="3297952" cy="1459646"/>
          </a:xfrm>
          <a:prstGeom prst="roundRect">
            <a:avLst>
              <a:gd name="adj" fmla="val 10000"/>
            </a:avLst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6092" t="-76999" r="-39126" b="-76999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0922391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9"/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21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11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0" y="685801"/>
            <a:ext cx="9144000" cy="87902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ne-NP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सारांश तथा निष्कर्ष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5800" y="5085926"/>
            <a:ext cx="6115050" cy="1619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400" dirty="0">
                <a:cs typeface="Kalimati" pitchFamily="2"/>
              </a:rPr>
              <a:t>लगत २</a:t>
            </a:r>
            <a:r>
              <a:rPr lang="en-US" sz="2400" dirty="0">
                <a:cs typeface="Kalimati" pitchFamily="2"/>
              </a:rPr>
              <a:t> </a:t>
            </a:r>
            <a:r>
              <a:rPr lang="ne-NP" sz="2400" dirty="0">
                <a:cs typeface="Kalimati" pitchFamily="2"/>
              </a:rPr>
              <a:t>कृषक परिवार प्रश्नावली</a:t>
            </a:r>
          </a:p>
          <a:p>
            <a:pPr algn="ctr">
              <a:lnSpc>
                <a:spcPct val="150000"/>
              </a:lnSpc>
            </a:pPr>
            <a:r>
              <a:rPr lang="ne-NP" sz="2200" dirty="0">
                <a:cs typeface="Kalimati" pitchFamily="2"/>
              </a:rPr>
              <a:t>चलन गरेको जग्गाको कित्ताअनुसार भू–उपभोग)</a:t>
            </a:r>
          </a:p>
          <a:p>
            <a:pPr algn="ctr">
              <a:lnSpc>
                <a:spcPct val="150000"/>
              </a:lnSpc>
            </a:pPr>
            <a:r>
              <a:rPr lang="ne-NP" sz="2200" dirty="0">
                <a:cs typeface="Kalimati" pitchFamily="2"/>
              </a:rPr>
              <a:t>(भाग ३ को खण्ड ३.६) </a:t>
            </a:r>
            <a:endParaRPr lang="ne-NP" sz="2400" dirty="0">
              <a:cs typeface="Kalimati" pitchFamily="2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03FAE788-3295-4CFC-9989-83A9E2763B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71599"/>
            <a:ext cx="8991600" cy="3505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66327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599" y="3314700"/>
            <a:ext cx="8572500" cy="2457450"/>
          </a:xfrm>
          <a:noFill/>
          <a:ln>
            <a:noFill/>
          </a:ln>
          <a:effectLst/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ne-NP" sz="12450" dirty="0">
                <a:solidFill>
                  <a:srgbClr val="0070C0"/>
                </a:solidFill>
                <a:cs typeface="Kalimati" pitchFamily="2"/>
              </a:rPr>
              <a:t>धन्यवाद!</a:t>
            </a:r>
            <a:r>
              <a:rPr lang="ne-NP" sz="12450" dirty="0">
                <a:solidFill>
                  <a:srgbClr val="0070C0"/>
                </a:solidFill>
                <a:latin typeface="Preeti"/>
                <a:cs typeface="Kalimati" pitchFamily="2"/>
              </a:rPr>
              <a:t> </a:t>
            </a:r>
            <a:endParaRPr lang="en-US" sz="12450" dirty="0">
              <a:solidFill>
                <a:srgbClr val="0070C0"/>
              </a:solidFill>
            </a:endParaRPr>
          </a:p>
          <a:p>
            <a:pPr marL="0" indent="0" algn="ctr">
              <a:lnSpc>
                <a:spcPct val="150000"/>
              </a:lnSpc>
              <a:spcAft>
                <a:spcPts val="450"/>
              </a:spcAft>
              <a:buNone/>
            </a:pPr>
            <a:endParaRPr lang="en-US" sz="12450" dirty="0"/>
          </a:p>
          <a:p>
            <a:pPr marL="0" indent="0" algn="ctr">
              <a:buNone/>
            </a:pPr>
            <a:endParaRPr lang="en-US" sz="12450" dirty="0"/>
          </a:p>
        </p:txBody>
      </p:sp>
      <p:sp>
        <p:nvSpPr>
          <p:cNvPr id="5" name="Slide Number Placeholder 19">
            <a:extLst>
              <a:ext uri="{FF2B5EF4-FFF2-40B4-BE49-F238E27FC236}">
                <a16:creationId xmlns:a16="http://schemas.microsoft.com/office/drawing/2014/main" id="{C906ED90-6D25-4193-A357-B4540218F121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35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22</a:t>
            </a:fld>
            <a:endParaRPr lang="en-US" sz="1350" dirty="0">
              <a:latin typeface="Fontasy Himali" panose="04020500000000000000" pitchFamily="82" charset="0"/>
            </a:endParaRPr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9ADCC6DE-9B41-49CF-910E-1D1E23867D31}"/>
              </a:ext>
            </a:extLst>
          </p:cNvPr>
          <p:cNvSpPr txBox="1">
            <a:spLocks/>
          </p:cNvSpPr>
          <p:nvPr/>
        </p:nvSpPr>
        <p:spPr>
          <a:xfrm>
            <a:off x="457200" y="1467087"/>
            <a:ext cx="8286750" cy="59031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ne-NP" sz="2400" b="1" dirty="0">
                <a:solidFill>
                  <a:srgbClr val="0070C0"/>
                </a:solidFill>
                <a:cs typeface="Kalimati" pitchFamily="2"/>
              </a:rPr>
              <a:t>विस्तृत जानकारीका लागि गणना पुस्तिकाको पेज ४२ देखि ४६ सम्म अध्ययन गर्नुहोस् ।</a:t>
            </a:r>
          </a:p>
        </p:txBody>
      </p:sp>
    </p:spTree>
    <p:extLst>
      <p:ext uri="{BB962C8B-B14F-4D97-AF65-F5344CB8AC3E}">
        <p14:creationId xmlns:p14="http://schemas.microsoft.com/office/powerpoint/2010/main" val="1024580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1295400"/>
            <a:ext cx="87503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19">
            <a:extLst>
              <a:ext uri="{FF2B5EF4-FFF2-40B4-BE49-F238E27FC236}">
                <a16:creationId xmlns:a16="http://schemas.microsoft.com/office/drawing/2014/main" id="{8EBB5137-E87B-4C0F-AA0A-2E87948387BD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60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3</a:t>
            </a:fld>
            <a:endParaRPr lang="en-US" sz="1600" dirty="0">
              <a:latin typeface="Fontasy Himali" panose="04020500000000000000" pitchFamily="82" charset="0"/>
            </a:endParaRPr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791202F5-DA5D-44B2-A6AF-447E9A6FECDB}"/>
              </a:ext>
            </a:extLst>
          </p:cNvPr>
          <p:cNvSpPr txBox="1">
            <a:spLocks/>
          </p:cNvSpPr>
          <p:nvPr/>
        </p:nvSpPr>
        <p:spPr>
          <a:xfrm>
            <a:off x="0" y="685801"/>
            <a:ext cx="9144000" cy="6095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३.६ चलन गरेको जग्गाको कित्ता अनुसार भू-उपयोग </a:t>
            </a:r>
            <a:r>
              <a:rPr lang="en-US" sz="2600" b="1" dirty="0">
                <a:solidFill>
                  <a:srgbClr val="002060"/>
                </a:solidFill>
              </a:rPr>
              <a:t>(Land Tenure)</a:t>
            </a:r>
          </a:p>
          <a:p>
            <a:pPr marL="0" indent="0" algn="ctr">
              <a:lnSpc>
                <a:spcPct val="150000"/>
              </a:lnSpc>
              <a:buFont typeface="Arial" pitchFamily="34" charset="0"/>
              <a:buNone/>
            </a:pPr>
            <a:endParaRPr lang="ne-NP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61A707-DF87-4E78-9CF5-0FBBF7CE8FF9}"/>
              </a:ext>
            </a:extLst>
          </p:cNvPr>
          <p:cNvSpPr txBox="1"/>
          <p:nvPr/>
        </p:nvSpPr>
        <p:spPr>
          <a:xfrm>
            <a:off x="0" y="5638800"/>
            <a:ext cx="8686800" cy="115179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1" algn="just">
              <a:lnSpc>
                <a:spcPct val="150000"/>
              </a:lnSpc>
              <a:buClr>
                <a:srgbClr val="FF0000"/>
              </a:buClr>
            </a:pP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यस तालिकामा विवरण भर्दा तालिका ३.५ को महल–१ मा लेखिए बमोजिमका कित्ताहरूको क्रमशः उपभोग </a:t>
            </a:r>
            <a:r>
              <a:rPr lang="en-US" sz="2400" dirty="0">
                <a:latin typeface="Times New Roman" panose="02020603050405020304" pitchFamily="18" charset="0"/>
                <a:cs typeface="Kalimati" panose="00000400000000000000" pitchFamily="2"/>
              </a:rPr>
              <a:t>(Tenure)</a:t>
            </a: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 खुलाउनु पर्छ ।</a:t>
            </a:r>
            <a:endParaRPr lang="en-US" sz="2400" dirty="0"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395DF20-6898-4AE5-9366-DDBBE52905BD}"/>
              </a:ext>
            </a:extLst>
          </p:cNvPr>
          <p:cNvSpPr txBox="1"/>
          <p:nvPr/>
        </p:nvSpPr>
        <p:spPr>
          <a:xfrm>
            <a:off x="8001000" y="6561990"/>
            <a:ext cx="990600" cy="372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e-NP" dirty="0">
                <a:cs typeface="Kalimati" panose="00000400000000000000" pitchFamily="2"/>
              </a:rPr>
              <a:t>क्रमशः</a:t>
            </a:r>
            <a:endParaRPr lang="en-US" dirty="0"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964868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95400"/>
            <a:ext cx="8386618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76200" y="4034150"/>
            <a:ext cx="9027391" cy="2823850"/>
          </a:xfrm>
          <a:prstGeom prst="rect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000" dirty="0">
                <a:latin typeface="Preeti" pitchFamily="2" charset="0"/>
                <a:cs typeface="Kalimati" panose="00000400000000000000" pitchFamily="2"/>
              </a:rPr>
              <a:t>जग्गाको उपभोगले चलन गरेको मध्ये कति जग्गा कृषक परिवारको आफ्नो हकको र कति अरूको हकको कुन कुन शर्तमा लिई चलन गरेको रहेछ भन्ने देखाउँछ 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000" dirty="0">
                <a:latin typeface="Preeti" pitchFamily="2" charset="0"/>
                <a:cs typeface="Kalimati" panose="00000400000000000000" pitchFamily="2"/>
              </a:rPr>
              <a:t>एउटा कृषि–चलन एक वा सोभन्दा बढी प्रकारको उपभोग अन्तर्गत सञ्चालन गरिएको हुन सक्छ 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000" dirty="0">
                <a:latin typeface="Preeti" pitchFamily="2" charset="0"/>
                <a:cs typeface="Kalimati" panose="00000400000000000000" pitchFamily="2"/>
              </a:rPr>
              <a:t>जग्गाको उपभोग सम्बन्धी तथ्याङ्क एउटै सन्दर्भ समयको (गणनाको दिनको) सङ्कलन गर्नुपर्दछ ।</a:t>
            </a:r>
          </a:p>
        </p:txBody>
      </p:sp>
      <p:sp>
        <p:nvSpPr>
          <p:cNvPr id="5" name="Slide Number Placeholder 19">
            <a:extLst>
              <a:ext uri="{FF2B5EF4-FFF2-40B4-BE49-F238E27FC236}">
                <a16:creationId xmlns:a16="http://schemas.microsoft.com/office/drawing/2014/main" id="{F7590883-BEE2-4A17-A6C5-C7D003B274E7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60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4</a:t>
            </a:fld>
            <a:endParaRPr lang="en-US" sz="1600" dirty="0">
              <a:latin typeface="Fontasy Himali" panose="04020500000000000000" pitchFamily="8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565073" y="3810000"/>
            <a:ext cx="0" cy="38100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146C6F1-F8AB-4584-9FD6-7DF7FD7F146B}"/>
              </a:ext>
            </a:extLst>
          </p:cNvPr>
          <p:cNvSpPr txBox="1"/>
          <p:nvPr/>
        </p:nvSpPr>
        <p:spPr>
          <a:xfrm>
            <a:off x="8001000" y="6561990"/>
            <a:ext cx="990600" cy="372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e-NP" dirty="0">
                <a:cs typeface="Kalimati" panose="00000400000000000000" pitchFamily="2"/>
              </a:rPr>
              <a:t>क्रमशः</a:t>
            </a:r>
            <a:endParaRPr lang="en-US" dirty="0">
              <a:cs typeface="Kalimati" panose="00000400000000000000" pitchFamily="2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A6441DFD-298D-4122-BC21-82B417B2604A}"/>
              </a:ext>
            </a:extLst>
          </p:cNvPr>
          <p:cNvSpPr txBox="1">
            <a:spLocks/>
          </p:cNvSpPr>
          <p:nvPr/>
        </p:nvSpPr>
        <p:spPr>
          <a:xfrm>
            <a:off x="0" y="685801"/>
            <a:ext cx="9144000" cy="6095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३.६ चलन गरेको जग्गाको कित्ता अनुसार भू-उपयोग </a:t>
            </a:r>
            <a:r>
              <a:rPr lang="en-US" sz="2600" b="1" dirty="0">
                <a:solidFill>
                  <a:srgbClr val="002060"/>
                </a:solidFill>
              </a:rPr>
              <a:t>(Land Tenure)</a:t>
            </a:r>
          </a:p>
          <a:p>
            <a:pPr marL="0" indent="0" algn="ctr">
              <a:lnSpc>
                <a:spcPct val="150000"/>
              </a:lnSpc>
              <a:buFont typeface="Arial" pitchFamily="34" charset="0"/>
              <a:buNone/>
            </a:pPr>
            <a:endParaRPr lang="ne-NP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76200" y="5344932"/>
            <a:ext cx="8763000" cy="1436868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000" dirty="0">
                <a:latin typeface="Preeti" pitchFamily="2" charset="0"/>
                <a:cs typeface="Kalimati" panose="00000400000000000000" pitchFamily="2"/>
              </a:rPr>
              <a:t>जग्गाको क्षेत्रफल उल्लेख गर्दा प्रश्न नं. ३.१ मा  उल्लेख भएको क्षेत्रफलको एकाइअनुसार नै बिघा÷कठ्ठा÷धुर वा रोपनी÷आना÷पैसा हुनु पर्दछ ।</a:t>
            </a:r>
          </a:p>
          <a:p>
            <a:pPr marL="3429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000" dirty="0">
                <a:latin typeface="Preeti" pitchFamily="2" charset="0"/>
                <a:cs typeface="Kalimati" panose="00000400000000000000" pitchFamily="2"/>
              </a:rPr>
              <a:t>एउटा कृषि–चलनअन्तर्गतका सवै कित्ताहरूको क्षेत्रफलको एकाइ एउटै हुनु पर्दछ ।</a:t>
            </a:r>
            <a:endParaRPr lang="en-US" sz="2000" dirty="0">
              <a:latin typeface="Preeti" pitchFamily="2" charset="0"/>
              <a:cs typeface="Kalimati" panose="00000400000000000000" pitchFamily="2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87630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19">
            <a:extLst>
              <a:ext uri="{FF2B5EF4-FFF2-40B4-BE49-F238E27FC236}">
                <a16:creationId xmlns:a16="http://schemas.microsoft.com/office/drawing/2014/main" id="{2C8125B0-F4F1-4088-9AC7-24DBA18074B9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60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5</a:t>
            </a:fld>
            <a:endParaRPr lang="en-US" sz="1600" dirty="0">
              <a:latin typeface="Fontasy Himali" panose="04020500000000000000" pitchFamily="82" charset="0"/>
            </a:endParaRPr>
          </a:p>
        </p:txBody>
      </p:sp>
      <p:cxnSp>
        <p:nvCxnSpPr>
          <p:cNvPr id="6" name="Straight Arrow Connector 5"/>
          <p:cNvCxnSpPr>
            <a:cxnSpLocks/>
          </p:cNvCxnSpPr>
          <p:nvPr/>
        </p:nvCxnSpPr>
        <p:spPr>
          <a:xfrm flipV="1">
            <a:off x="4610100" y="5037682"/>
            <a:ext cx="0" cy="448718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DC0FFB2E-D27A-4AFE-87B5-D52199987851}"/>
              </a:ext>
            </a:extLst>
          </p:cNvPr>
          <p:cNvSpPr txBox="1">
            <a:spLocks/>
          </p:cNvSpPr>
          <p:nvPr/>
        </p:nvSpPr>
        <p:spPr>
          <a:xfrm>
            <a:off x="0" y="685801"/>
            <a:ext cx="9144000" cy="6095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३.६ चलन गरेको जग्गाको कित्ता अनुसार भू-उपयोग </a:t>
            </a:r>
            <a:r>
              <a:rPr lang="en-US" sz="2600" b="1" dirty="0">
                <a:solidFill>
                  <a:srgbClr val="002060"/>
                </a:solidFill>
              </a:rPr>
              <a:t>(Land Tenure)</a:t>
            </a:r>
          </a:p>
          <a:p>
            <a:pPr marL="0" indent="0" algn="ctr">
              <a:lnSpc>
                <a:spcPct val="150000"/>
              </a:lnSpc>
              <a:buFont typeface="Arial" pitchFamily="34" charset="0"/>
              <a:buNone/>
            </a:pPr>
            <a:endParaRPr lang="ne-NP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76724216"/>
              </p:ext>
            </p:extLst>
          </p:nvPr>
        </p:nvGraphicFramePr>
        <p:xfrm>
          <a:off x="381000" y="914400"/>
          <a:ext cx="83820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19">
            <a:extLst>
              <a:ext uri="{FF2B5EF4-FFF2-40B4-BE49-F238E27FC236}">
                <a16:creationId xmlns:a16="http://schemas.microsoft.com/office/drawing/2014/main" id="{256699D1-147B-4991-A475-DFBD75446C55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60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6</a:t>
            </a:fld>
            <a:endParaRPr lang="en-US" sz="1600" dirty="0">
              <a:latin typeface="Fontasy Himali" panose="04020500000000000000" pitchFamily="8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76200" y="3581400"/>
            <a:ext cx="9067800" cy="3283528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000" dirty="0">
                <a:latin typeface="Preeti" pitchFamily="2" charset="0"/>
                <a:cs typeface="Kalimati" panose="00000400000000000000" pitchFamily="2"/>
              </a:rPr>
              <a:t>परिवारको हकको आफैले चलन गरेको जग्गा भनेको परिवारको आफ्नो स्वामित्वमा रहेको र उपभोग गर्ने सम्पूर्ण अधिकार समेत आपै</a:t>
            </a:r>
            <a:r>
              <a:rPr lang="en-US" sz="2000" dirty="0">
                <a:latin typeface="Preeti" pitchFamily="2" charset="0"/>
                <a:cs typeface="Kalimati" panose="00000400000000000000" pitchFamily="2"/>
              </a:rPr>
              <a:t>m</a:t>
            </a:r>
            <a:r>
              <a:rPr lang="ne-NP" sz="2000" dirty="0">
                <a:latin typeface="Preeti" pitchFamily="2" charset="0"/>
                <a:cs typeface="Kalimati" panose="00000400000000000000" pitchFamily="2"/>
              </a:rPr>
              <a:t>मा निहित रहेको जग्गा हो 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000" dirty="0">
                <a:latin typeface="Preeti" pitchFamily="2" charset="0"/>
                <a:cs typeface="Kalimati" panose="00000400000000000000" pitchFamily="2"/>
              </a:rPr>
              <a:t>यस्तो जग्गामा आफ्नो स्वामित्वमा रहेको तर अरूलाई कुनै शर्तमा उपभोग गर्न दिएको जग्गा पर्दैन 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000" dirty="0">
                <a:latin typeface="Preeti" pitchFamily="2" charset="0"/>
                <a:cs typeface="Kalimati" panose="00000400000000000000" pitchFamily="2"/>
              </a:rPr>
              <a:t>कसैको पनि कानुनी स्वामित्वमा नरहेको भनी स्पष्ट भएको र कुनै व्यक्ति विशेषले लामो समय देखि (२० वर्ष देखि) बिना विवाद उपभोग गरिरहेको जग्गालाई उक्त व्यक्तिको स्वामित्वमा नै रहेको मानी यसैअन्तर्गत राख्नुपर्दछ ।</a:t>
            </a:r>
            <a:endParaRPr lang="en-US" sz="2000" dirty="0"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7" name="Slide Number Placeholder 19">
            <a:extLst>
              <a:ext uri="{FF2B5EF4-FFF2-40B4-BE49-F238E27FC236}">
                <a16:creationId xmlns:a16="http://schemas.microsoft.com/office/drawing/2014/main" id="{EF1C7683-F914-4C9C-A390-ADFFAEDE5629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60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7</a:t>
            </a:fld>
            <a:endParaRPr lang="en-US" sz="1600" dirty="0">
              <a:latin typeface="Fontasy Himali" panose="04020500000000000000" pitchFamily="82" charset="0"/>
            </a:endParaRPr>
          </a:p>
        </p:txBody>
      </p:sp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C9D422B5-59AC-42A2-B638-F92EFC05E132}"/>
              </a:ext>
            </a:extLst>
          </p:cNvPr>
          <p:cNvSpPr txBox="1">
            <a:spLocks/>
          </p:cNvSpPr>
          <p:nvPr/>
        </p:nvSpPr>
        <p:spPr>
          <a:xfrm>
            <a:off x="0" y="685801"/>
            <a:ext cx="9144000" cy="6095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महल (२) परिवारको हकको जग्गा आफैंले चलन गरेको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20454ED-3F2D-4912-BBDF-6EAD65E89FA1}"/>
              </a:ext>
            </a:extLst>
          </p:cNvPr>
          <p:cNvGrpSpPr/>
          <p:nvPr/>
        </p:nvGrpSpPr>
        <p:grpSpPr>
          <a:xfrm>
            <a:off x="0" y="1371600"/>
            <a:ext cx="9067800" cy="2286000"/>
            <a:chOff x="0" y="1371600"/>
            <a:chExt cx="9067800" cy="2286000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371600"/>
              <a:ext cx="9067800" cy="2286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EE8C3C6A-1F77-4C6A-BBF0-A1A47C5F3DE9}"/>
                </a:ext>
              </a:extLst>
            </p:cNvPr>
            <p:cNvSpPr/>
            <p:nvPr/>
          </p:nvSpPr>
          <p:spPr>
            <a:xfrm>
              <a:off x="609600" y="1524000"/>
              <a:ext cx="1219200" cy="1524000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9">
            <a:extLst>
              <a:ext uri="{FF2B5EF4-FFF2-40B4-BE49-F238E27FC236}">
                <a16:creationId xmlns:a16="http://schemas.microsoft.com/office/drawing/2014/main" id="{224553AA-E60B-4DA4-95ED-8077007AD550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60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8</a:t>
            </a:fld>
            <a:endParaRPr lang="en-US" sz="1600" dirty="0">
              <a:latin typeface="Fontasy Himali" panose="04020500000000000000" pitchFamily="82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3C44097-9D31-4653-ADD6-C34FF0CB1792}"/>
              </a:ext>
            </a:extLst>
          </p:cNvPr>
          <p:cNvGrpSpPr/>
          <p:nvPr/>
        </p:nvGrpSpPr>
        <p:grpSpPr>
          <a:xfrm>
            <a:off x="76200" y="838200"/>
            <a:ext cx="9067800" cy="6019800"/>
            <a:chOff x="76200" y="838200"/>
            <a:chExt cx="9067800" cy="6019800"/>
          </a:xfrm>
        </p:grpSpPr>
        <p:sp>
          <p:nvSpPr>
            <p:cNvPr id="12" name="TextBox 11"/>
            <p:cNvSpPr txBox="1"/>
            <p:nvPr/>
          </p:nvSpPr>
          <p:spPr>
            <a:xfrm>
              <a:off x="4343400" y="3776002"/>
              <a:ext cx="4800600" cy="3081998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342900" indent="-34290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ne-NP" sz="2200" dirty="0">
                  <a:latin typeface="Preeti" pitchFamily="2" charset="0"/>
                  <a:cs typeface="Kalimati" panose="00000400000000000000" pitchFamily="2"/>
                </a:rPr>
                <a:t>नगद तिर्ने शर्त</a:t>
              </a:r>
            </a:p>
            <a:p>
              <a:pPr marL="342900" indent="-34290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ne-NP" sz="2200" dirty="0">
                  <a:latin typeface="Preeti" pitchFamily="2" charset="0"/>
                  <a:cs typeface="Kalimati" panose="00000400000000000000" pitchFamily="2"/>
                </a:rPr>
                <a:t>जिन्सी तिर्ने शर्त</a:t>
              </a:r>
            </a:p>
            <a:p>
              <a:pPr marL="342900" indent="-34290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ne-NP" sz="2200" dirty="0">
                  <a:latin typeface="Preeti" pitchFamily="2" charset="0"/>
                  <a:cs typeface="Kalimati" panose="00000400000000000000" pitchFamily="2"/>
                </a:rPr>
                <a:t>बाली बाँड्ने शर्त</a:t>
              </a:r>
            </a:p>
            <a:p>
              <a:pPr marL="342900" indent="-34290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ne-NP" sz="2200" dirty="0">
                  <a:latin typeface="Preeti" pitchFamily="2" charset="0"/>
                  <a:cs typeface="Kalimati" panose="00000400000000000000" pitchFamily="2"/>
                </a:rPr>
                <a:t>सेवा मजदुरीबापत</a:t>
              </a:r>
            </a:p>
            <a:p>
              <a:pPr marL="342900" indent="-34290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ne-NP" sz="2200" dirty="0">
                  <a:latin typeface="Preeti" pitchFamily="2" charset="0"/>
                  <a:cs typeface="Kalimati" panose="00000400000000000000" pitchFamily="2"/>
                </a:rPr>
                <a:t>भोग बन्धकी</a:t>
              </a:r>
            </a:p>
            <a:p>
              <a:pPr marL="342900" indent="-34290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ne-NP" sz="2200" dirty="0">
                  <a:latin typeface="Preeti" pitchFamily="2" charset="0"/>
                  <a:cs typeface="Kalimati" panose="00000400000000000000" pitchFamily="2"/>
                </a:rPr>
                <a:t>अन्य शर्त</a:t>
              </a:r>
              <a:r>
                <a:rPr lang="en-US" sz="2200" dirty="0">
                  <a:latin typeface="Preeti" pitchFamily="2" charset="0"/>
                  <a:cs typeface="Kalimati" panose="00000400000000000000" pitchFamily="2"/>
                </a:rPr>
                <a:t>{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8600" y="4395234"/>
              <a:ext cx="3429000" cy="170719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ne-NP" sz="2400" b="1" dirty="0">
                  <a:solidFill>
                    <a:srgbClr val="002060"/>
                  </a:solidFill>
                  <a:latin typeface="Preeti" pitchFamily="2" charset="0"/>
                  <a:cs typeface="Kalimati" panose="00000400000000000000" pitchFamily="2"/>
                </a:rPr>
                <a:t>अरुको हकको हाल परिवारले चलन गरेको जग्गा</a:t>
              </a:r>
              <a:endParaRPr lang="en-US" b="1" dirty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838200"/>
              <a:ext cx="9067800" cy="29378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5" name="Straight Arrow Connector 14"/>
            <p:cNvCxnSpPr/>
            <p:nvPr/>
          </p:nvCxnSpPr>
          <p:spPr>
            <a:xfrm flipH="1">
              <a:off x="3619500" y="1390073"/>
              <a:ext cx="19050" cy="3005161"/>
            </a:xfrm>
            <a:prstGeom prst="straightConnector1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3657600" y="4904509"/>
              <a:ext cx="533400" cy="0"/>
            </a:xfrm>
            <a:prstGeom prst="straightConnector1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CD1CD7F-1F1D-40E6-9461-C758545F5F16}"/>
              </a:ext>
            </a:extLst>
          </p:cNvPr>
          <p:cNvGrpSpPr/>
          <p:nvPr/>
        </p:nvGrpSpPr>
        <p:grpSpPr>
          <a:xfrm>
            <a:off x="152400" y="838200"/>
            <a:ext cx="8915400" cy="6034781"/>
            <a:chOff x="152400" y="838200"/>
            <a:chExt cx="8915400" cy="6034781"/>
          </a:xfrm>
        </p:grpSpPr>
        <p:sp>
          <p:nvSpPr>
            <p:cNvPr id="12" name="TextBox 11"/>
            <p:cNvSpPr txBox="1"/>
            <p:nvPr/>
          </p:nvSpPr>
          <p:spPr>
            <a:xfrm>
              <a:off x="3124200" y="3505200"/>
              <a:ext cx="5943600" cy="3367781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342900" indent="-34290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ne-NP" sz="2400" dirty="0">
                  <a:latin typeface="Preeti" pitchFamily="2" charset="0"/>
                  <a:cs typeface="Kalimati" panose="00000400000000000000" pitchFamily="2"/>
                </a:rPr>
                <a:t>जग्गा धनीलाई आपसी सहमतिको आधारमा निश्चित नगद तिर्ने गरी जग्गा लिई उपभोग गरेको जग्गा यसअन्तर्गत पर्दछ । </a:t>
              </a:r>
            </a:p>
            <a:p>
              <a:pPr marL="342900" indent="-34290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ne-NP" sz="2400" dirty="0">
                  <a:latin typeface="Preeti" pitchFamily="2" charset="0"/>
                  <a:cs typeface="Kalimati" panose="00000400000000000000" pitchFamily="2"/>
                </a:rPr>
                <a:t>यस्तो जग्गामा खेतीपातीको चाँजोपाँजो मिलाउने सम्पूर्ण अधिकार मुख्य कृषकको हुन्छ ।</a:t>
              </a:r>
              <a:endParaRPr lang="en-US" dirty="0">
                <a:latin typeface="Preeti" pitchFamily="2" charset="0"/>
                <a:cs typeface="Kalimati" panose="00000400000000000000" pitchFamily="2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52400" y="3962400"/>
              <a:ext cx="2286000" cy="28161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ne-NP" sz="2400" b="1" dirty="0">
                  <a:solidFill>
                    <a:srgbClr val="002060"/>
                  </a:solidFill>
                  <a:latin typeface="Preeti" pitchFamily="2" charset="0"/>
                  <a:cs typeface="Kalimati" panose="00000400000000000000" pitchFamily="2"/>
                </a:rPr>
                <a:t>ठेक्कामा  लिएको </a:t>
              </a:r>
            </a:p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ne-NP" sz="2400" b="1" dirty="0">
                  <a:solidFill>
                    <a:srgbClr val="002060"/>
                  </a:solidFill>
                  <a:latin typeface="Preeti" pitchFamily="2" charset="0"/>
                  <a:cs typeface="Kalimati" panose="00000400000000000000" pitchFamily="2"/>
                </a:rPr>
                <a:t>महल (३) नगद तिर्ने शर्तमा चलन गरेको जग्गा</a:t>
              </a:r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2399468" y="4874246"/>
              <a:ext cx="724732" cy="484632"/>
            </a:xfrm>
            <a:prstGeom prst="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838200"/>
              <a:ext cx="8610600" cy="2286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4" name="Straight Arrow Connector 13"/>
            <p:cNvCxnSpPr>
              <a:cxnSpLocks/>
            </p:cNvCxnSpPr>
            <p:nvPr/>
          </p:nvCxnSpPr>
          <p:spPr>
            <a:xfrm flipH="1">
              <a:off x="2094669" y="1676400"/>
              <a:ext cx="496131" cy="2286000"/>
            </a:xfrm>
            <a:prstGeom prst="straightConnector1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Slide Number Placeholder 19">
            <a:extLst>
              <a:ext uri="{FF2B5EF4-FFF2-40B4-BE49-F238E27FC236}">
                <a16:creationId xmlns:a16="http://schemas.microsoft.com/office/drawing/2014/main" id="{4F331E75-2EE3-44AD-A97B-C28FD330B65F}"/>
              </a:ext>
            </a:extLst>
          </p:cNvPr>
          <p:cNvSpPr txBox="1">
            <a:spLocks/>
          </p:cNvSpPr>
          <p:nvPr/>
        </p:nvSpPr>
        <p:spPr>
          <a:xfrm>
            <a:off x="8534400" y="6477000"/>
            <a:ext cx="609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600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9</a:t>
            </a:fld>
            <a:endParaRPr lang="en-US" sz="1600" dirty="0">
              <a:latin typeface="Fontasy Himali" panose="04020500000000000000" pitchFamily="8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3396</TotalTime>
  <Words>981</Words>
  <Application>Microsoft Office PowerPoint</Application>
  <PresentationFormat>On-screen Show (4:3)</PresentationFormat>
  <Paragraphs>112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Fontasy Himali</vt:lpstr>
      <vt:lpstr>Ganesh</vt:lpstr>
      <vt:lpstr>Kokila</vt:lpstr>
      <vt:lpstr>Preeti</vt:lpstr>
      <vt:lpstr>Times New Roman</vt:lpstr>
      <vt:lpstr>Wingdings</vt:lpstr>
      <vt:lpstr>Office Theme</vt:lpstr>
      <vt:lpstr>राष्ट्रिय कृषिगणना २०७८ कृषिगणना अधिकृत तथा सहायक कृषिगणना अधिकृत तालिम मितिः फागुन २०, २०७८ ललितपुर, काठमाडौँ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tsbastola</dc:creator>
  <cp:lastModifiedBy>Rishi Ram Sigdel</cp:lastModifiedBy>
  <cp:revision>320</cp:revision>
  <dcterms:created xsi:type="dcterms:W3CDTF">2006-08-16T00:00:00Z</dcterms:created>
  <dcterms:modified xsi:type="dcterms:W3CDTF">2022-03-02T07:32:53Z</dcterms:modified>
</cp:coreProperties>
</file>