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8"/>
  </p:notesMasterIdLst>
  <p:sldIdLst>
    <p:sldId id="588" r:id="rId2"/>
    <p:sldId id="542" r:id="rId3"/>
    <p:sldId id="543" r:id="rId4"/>
    <p:sldId id="544" r:id="rId5"/>
    <p:sldId id="575" r:id="rId6"/>
    <p:sldId id="576" r:id="rId7"/>
    <p:sldId id="578" r:id="rId8"/>
    <p:sldId id="579" r:id="rId9"/>
    <p:sldId id="580" r:id="rId10"/>
    <p:sldId id="581" r:id="rId11"/>
    <p:sldId id="582" r:id="rId12"/>
    <p:sldId id="583" r:id="rId13"/>
    <p:sldId id="584" r:id="rId14"/>
    <p:sldId id="585" r:id="rId15"/>
    <p:sldId id="586" r:id="rId16"/>
    <p:sldId id="587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66CCFF"/>
    <a:srgbClr val="4708C4"/>
    <a:srgbClr val="FF0000"/>
    <a:srgbClr val="C6466B"/>
    <a:srgbClr val="FF9900"/>
    <a:srgbClr val="996600"/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429" autoAdjust="0"/>
    <p:restoredTop sz="95630" autoAdjust="0"/>
  </p:normalViewPr>
  <p:slideViewPr>
    <p:cSldViewPr>
      <p:cViewPr varScale="1">
        <p:scale>
          <a:sx n="60" d="100"/>
          <a:sy n="60" d="100"/>
        </p:scale>
        <p:origin x="784" y="4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2664" y="-6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91B9EE-D541-46EB-AF9F-DD9ACAB7AFE7}" type="datetimeFigureOut">
              <a:rPr lang="en-US" smtClean="0"/>
              <a:pPr/>
              <a:t>3/4/2022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802A28-D55D-4DEE-A5AD-28137AD9A42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127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F48539E1-2BAF-4A87-8C12-5B3F4886C70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D5957FC-DD2E-47F6-9E6E-343222EB5B2E}" type="slidenum">
              <a:rPr lang="en-US"/>
              <a:pPr/>
              <a:t>2</a:t>
            </a:fld>
            <a:endParaRPr lang="en-US"/>
          </a:p>
        </p:txBody>
      </p:sp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6F7D5-D43C-494F-8742-43B3AF33B8D7}" type="datetime1">
              <a:rPr lang="en-US" smtClean="0"/>
              <a:t>3/4/2022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Schedule 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6C767-D6E3-45C3-88CB-9C343E1E0D02}" type="datetime1">
              <a:rPr lang="en-US" smtClean="0"/>
              <a:t>3/4/2022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Schedule 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A9E74-4895-4749-B79C-F5735D045D0E}" type="datetime1">
              <a:rPr lang="en-US" smtClean="0"/>
              <a:t>3/4/2022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Schedule 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54973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7B67E-DC26-4C1A-826B-AAB65733631C}" type="datetime1">
              <a:rPr lang="en-US" smtClean="0"/>
              <a:t>3/4/2022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Schedule 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7B9C5-DAE9-4864-AC5A-394237965B41}" type="datetime1">
              <a:rPr lang="en-US" smtClean="0"/>
              <a:t>3/4/2022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Schedule 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E197B-5B9D-452C-BCBA-A295B6D7DE61}" type="datetime1">
              <a:rPr lang="en-US" smtClean="0"/>
              <a:t>3/4/2022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Schedule 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EEB2E-F045-4CD4-BBB9-6D53F50ED05B}" type="datetime1">
              <a:rPr lang="en-US" smtClean="0"/>
              <a:t>3/4/2022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Schedule 2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3482D-2D81-4F15-8CAE-146A72B71DBF}" type="datetime1">
              <a:rPr lang="en-US" smtClean="0"/>
              <a:t>3/4/2022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Schedule 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01269-9003-408F-83A3-5BB5DC530D50}" type="datetime1">
              <a:rPr lang="en-US" smtClean="0"/>
              <a:t>3/4/2022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Schedule 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22035-A608-4B5F-A170-1AB44C18E7EB}" type="datetime1">
              <a:rPr lang="en-US" smtClean="0"/>
              <a:t>3/4/2022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Schedule 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46F9F-3A4C-490E-94CD-A9C92308FAE6}" type="datetime1">
              <a:rPr lang="en-US" smtClean="0"/>
              <a:t>3/4/2022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Schedule 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061A1A-C69D-423B-9765-4DC62BA7D855}" type="datetime1">
              <a:rPr lang="en-US" smtClean="0"/>
              <a:t>3/4/2022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Schedule 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2" descr="Image result for logo of nepal government">
            <a:extLst>
              <a:ext uri="{FF2B5EF4-FFF2-40B4-BE49-F238E27FC236}">
                <a16:creationId xmlns:a16="http://schemas.microsoft.com/office/drawing/2014/main" id="{AECE32EE-7286-4044-BC1A-53241950AB2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53" y="-32425"/>
            <a:ext cx="792347" cy="584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78050077-E24D-4246-BE7C-71E98F9A160F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11506199" y="27166"/>
            <a:ext cx="639948" cy="63983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80FFC769-2FF5-4255-956E-2C23E2C5F376}"/>
              </a:ext>
            </a:extLst>
          </p:cNvPr>
          <p:cNvSpPr txBox="1"/>
          <p:nvPr userDrawn="1"/>
        </p:nvSpPr>
        <p:spPr>
          <a:xfrm>
            <a:off x="1097179" y="27166"/>
            <a:ext cx="1015004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e-NP" sz="1400" b="0" dirty="0">
                <a:solidFill>
                  <a:srgbClr val="FF0000"/>
                </a:solidFill>
                <a:cs typeface="Kalimati" panose="00000400000000000000" pitchFamily="2"/>
              </a:rPr>
              <a:t>केन्द्रीय तथ्याङ्क विभाग</a:t>
            </a:r>
            <a:endParaRPr lang="en-US" sz="1400" b="0" dirty="0">
              <a:solidFill>
                <a:srgbClr val="FF0000"/>
              </a:solidFill>
              <a:cs typeface="Kalimati" panose="00000400000000000000" pitchFamily="2"/>
            </a:endParaRPr>
          </a:p>
          <a:p>
            <a:pPr algn="ctr"/>
            <a:r>
              <a:rPr lang="ne-NP" sz="1800" b="0" dirty="0">
                <a:solidFill>
                  <a:srgbClr val="FF0000"/>
                </a:solidFill>
                <a:cs typeface="Kalimati" panose="00000400000000000000" pitchFamily="2"/>
              </a:rPr>
              <a:t>राष्ट्रिय कृषिगणना २०७८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04C7B003-50A9-471B-8DC3-F129A3E60B43}"/>
              </a:ext>
            </a:extLst>
          </p:cNvPr>
          <p:cNvCxnSpPr/>
          <p:nvPr userDrawn="1"/>
        </p:nvCxnSpPr>
        <p:spPr>
          <a:xfrm>
            <a:off x="0" y="686661"/>
            <a:ext cx="12192000" cy="0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0" y="1295400"/>
            <a:ext cx="12192000" cy="2819400"/>
          </a:xfrm>
          <a:noFill/>
        </p:spPr>
        <p:txBody>
          <a:bodyPr wrap="square" numCol="1" anchorCtr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ne-NP" sz="2800" dirty="0">
                <a:solidFill>
                  <a:srgbClr val="4708C4"/>
                </a:solidFill>
                <a:latin typeface="Preeti"/>
                <a:cs typeface="Kalimati" pitchFamily="2"/>
              </a:rPr>
              <a:t>राष्ट्रिय कृषिगणना २०७८</a:t>
            </a:r>
            <a:br>
              <a:rPr lang="ne-NP" b="0" dirty="0">
                <a:latin typeface="Preeti" pitchFamily="2" charset="0"/>
                <a:cs typeface="Arial" pitchFamily="34" charset="0"/>
              </a:rPr>
            </a:br>
            <a:r>
              <a:rPr lang="ne-NP" sz="2800" dirty="0">
                <a:solidFill>
                  <a:srgbClr val="4708C4"/>
                </a:solidFill>
                <a:latin typeface="Preeti"/>
                <a:cs typeface="Kalimati" pitchFamily="2"/>
              </a:rPr>
              <a:t>कृषिगणना अधिकृत/सहायक कृषिगणना अधिकृत तालिम</a:t>
            </a:r>
            <a:br>
              <a:rPr lang="ne-NP" sz="2800" dirty="0">
                <a:solidFill>
                  <a:schemeClr val="tx2"/>
                </a:solidFill>
                <a:latin typeface="Preeti"/>
                <a:cs typeface="Kalimati" pitchFamily="2"/>
              </a:rPr>
            </a:br>
            <a:r>
              <a:rPr lang="ne-NP" sz="2800" dirty="0">
                <a:solidFill>
                  <a:schemeClr val="tx2"/>
                </a:solidFill>
                <a:latin typeface="Preeti"/>
                <a:cs typeface="Kalimati" pitchFamily="2"/>
              </a:rPr>
              <a:t>मितिः फागुन २१,</a:t>
            </a:r>
            <a:r>
              <a:rPr lang="en-US" sz="2800" dirty="0">
                <a:solidFill>
                  <a:schemeClr val="tx2"/>
                </a:solidFill>
                <a:latin typeface="Preeti"/>
                <a:cs typeface="Kalimati" pitchFamily="2"/>
              </a:rPr>
              <a:t> </a:t>
            </a:r>
            <a:r>
              <a:rPr lang="ne-NP" sz="2800" dirty="0">
                <a:solidFill>
                  <a:schemeClr val="tx2"/>
                </a:solidFill>
                <a:latin typeface="Preeti"/>
                <a:cs typeface="Kalimati" pitchFamily="2"/>
              </a:rPr>
              <a:t>२०७८</a:t>
            </a:r>
            <a:br>
              <a:rPr lang="ne-NP" sz="2800" dirty="0">
                <a:solidFill>
                  <a:schemeClr val="tx2"/>
                </a:solidFill>
                <a:latin typeface="Preeti"/>
                <a:cs typeface="Kalimati" pitchFamily="2"/>
              </a:rPr>
            </a:br>
            <a:r>
              <a:rPr lang="ne-NP" sz="2000" dirty="0">
                <a:solidFill>
                  <a:schemeClr val="tx2"/>
                </a:solidFill>
                <a:latin typeface="Preeti"/>
                <a:cs typeface="Kalimati" pitchFamily="2"/>
              </a:rPr>
              <a:t>ललितपुर, काठमाडौँ</a:t>
            </a:r>
            <a:br>
              <a:rPr lang="en-US" sz="3600" dirty="0">
                <a:solidFill>
                  <a:schemeClr val="tx2"/>
                </a:solidFill>
                <a:latin typeface="Preeti"/>
                <a:cs typeface="Kalimati" pitchFamily="2"/>
              </a:rPr>
            </a:br>
            <a:br>
              <a:rPr lang="en-US" sz="3600" dirty="0">
                <a:latin typeface="Preeti"/>
                <a:cs typeface="Kalimati" pitchFamily="2"/>
              </a:rPr>
            </a:br>
            <a:endParaRPr lang="en-US" sz="7200" dirty="0">
              <a:latin typeface="Preeti" pitchFamily="2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3BA6E71-2ED7-4E78-9BD9-383B3C7F7960}"/>
              </a:ext>
            </a:extLst>
          </p:cNvPr>
          <p:cNvSpPr txBox="1"/>
          <p:nvPr/>
        </p:nvSpPr>
        <p:spPr>
          <a:xfrm>
            <a:off x="26581" y="5257800"/>
            <a:ext cx="9271000" cy="133113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ne-NP" sz="2800" dirty="0">
                <a:solidFill>
                  <a:srgbClr val="002060"/>
                </a:solidFill>
                <a:latin typeface="Preeti"/>
                <a:cs typeface="Kalimati" pitchFamily="2"/>
              </a:rPr>
              <a:t>मोक अन्तर्वार्ता </a:t>
            </a:r>
            <a:endParaRPr lang="en-US" sz="2800" dirty="0">
              <a:solidFill>
                <a:srgbClr val="002060"/>
              </a:solidFill>
              <a:latin typeface="Preeti"/>
              <a:cs typeface="Kalimati" pitchFamily="2"/>
            </a:endParaRPr>
          </a:p>
          <a:p>
            <a:pPr algn="ctr">
              <a:lnSpc>
                <a:spcPct val="150000"/>
              </a:lnSpc>
            </a:pPr>
            <a:r>
              <a:rPr lang="ne-NP" sz="2800" dirty="0">
                <a:solidFill>
                  <a:srgbClr val="002060"/>
                </a:solidFill>
                <a:latin typeface="Preeti"/>
                <a:cs typeface="Kalimati" pitchFamily="2"/>
              </a:rPr>
              <a:t>(भाग ५ सम्म)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E1F62E6-14E3-49F6-AA95-4AFBC68681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47200" y="6400801"/>
            <a:ext cx="2844800" cy="457200"/>
          </a:xfrm>
        </p:spPr>
        <p:txBody>
          <a:bodyPr/>
          <a:lstStyle/>
          <a:p>
            <a:fld id="{B6F15528-21DE-4FAA-801E-634DDDAF4B2B}" type="slidenum">
              <a:rPr lang="en-US" sz="1800" smtClean="0">
                <a:latin typeface="Fontasy Himali" panose="04020500000000000000" pitchFamily="82" charset="0"/>
              </a:rPr>
              <a:pPr/>
              <a:t>1</a:t>
            </a:fld>
            <a:endParaRPr lang="en-US" sz="1800" dirty="0">
              <a:latin typeface="Fontasy Himali" panose="04020500000000000000" pitchFamily="82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01A41DD-702D-4F97-A023-C767D3F565F0}"/>
              </a:ext>
            </a:extLst>
          </p:cNvPr>
          <p:cNvSpPr txBox="1"/>
          <p:nvPr/>
        </p:nvSpPr>
        <p:spPr>
          <a:xfrm>
            <a:off x="8915400" y="4126468"/>
            <a:ext cx="3276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e-NP" sz="2400" b="1" dirty="0">
                <a:solidFill>
                  <a:srgbClr val="0070C0"/>
                </a:solidFill>
                <a:cs typeface="Kalimati" panose="00000400000000000000" pitchFamily="2"/>
              </a:rPr>
              <a:t>चौथो दिनको दोस्रो सत्र</a:t>
            </a:r>
            <a:endParaRPr lang="en-US" sz="2400" b="1" dirty="0">
              <a:solidFill>
                <a:srgbClr val="0070C0"/>
              </a:solidFill>
              <a:cs typeface="Kalimati" panose="00000400000000000000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5160410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57C1D31-D7B8-4E4C-B66A-DC0DE1F33787}"/>
              </a:ext>
            </a:extLst>
          </p:cNvPr>
          <p:cNvSpPr txBox="1"/>
          <p:nvPr/>
        </p:nvSpPr>
        <p:spPr>
          <a:xfrm>
            <a:off x="2395330" y="988154"/>
            <a:ext cx="7215809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Aft>
                <a:spcPts val="400"/>
              </a:spcAft>
            </a:pPr>
            <a:r>
              <a:rPr lang="ne-NP" sz="2800" b="1" dirty="0">
                <a:solidFill>
                  <a:srgbClr val="0070C0"/>
                </a:solidFill>
                <a:latin typeface="खआ॥"/>
                <a:cs typeface="Kalimati" panose="00000400000000000000" pitchFamily="2"/>
              </a:rPr>
              <a:t>प्रस्तुति गर्दा ध्यान दिनुपर्ने कुराहरू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31138" y="2402072"/>
            <a:ext cx="11464621" cy="28161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आफू भन्दा पूर्व वक्ताले राखेका कुराहरू नदोहोर्याउने ।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समस्या र समाधानका उपायहरू पनि समावेश गर्ने ।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आफ्नो जोडिको सबल पक्ष र सुधार गर्नुपर्ने पक्षका बारेमा प्रस्तुति गर्दा रचनात्मक हुने ।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सभ्य भाषाको प्रयोग गर्ने ।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समयको पूर्ण पालना गर्ने ।</a:t>
            </a:r>
          </a:p>
        </p:txBody>
      </p:sp>
      <p:pic>
        <p:nvPicPr>
          <p:cNvPr id="5" name="Picture 2" descr="charmiBlog@SJSU">
            <a:extLst>
              <a:ext uri="{FF2B5EF4-FFF2-40B4-BE49-F238E27FC236}">
                <a16:creationId xmlns:a16="http://schemas.microsoft.com/office/drawing/2014/main" id="{07A398EF-0569-4D2B-939E-3DC9CA96B6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13670" y="988154"/>
            <a:ext cx="2615027" cy="22766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898468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57C1D31-D7B8-4E4C-B66A-DC0DE1F33787}"/>
              </a:ext>
            </a:extLst>
          </p:cNvPr>
          <p:cNvSpPr txBox="1"/>
          <p:nvPr/>
        </p:nvSpPr>
        <p:spPr>
          <a:xfrm>
            <a:off x="1839166" y="3427388"/>
            <a:ext cx="721580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Aft>
                <a:spcPts val="400"/>
              </a:spcAft>
            </a:pPr>
            <a:r>
              <a:rPr lang="hi-IN" sz="3600" b="1" dirty="0">
                <a:solidFill>
                  <a:srgbClr val="002060"/>
                </a:solidFill>
                <a:latin typeface="Ganesh" pitchFamily="2" charset="0"/>
                <a:cs typeface="Kalimati" panose="00000400000000000000" pitchFamily="2"/>
              </a:rPr>
              <a:t>मोक अन्तर्वार्ता</a:t>
            </a:r>
            <a:r>
              <a:rPr lang="ne-NP" sz="3600" b="1" dirty="0">
                <a:solidFill>
                  <a:srgbClr val="002060"/>
                </a:solidFill>
                <a:latin typeface="Ganesh" pitchFamily="2" charset="0"/>
                <a:cs typeface="Kalimati" panose="00000400000000000000" pitchFamily="2"/>
              </a:rPr>
              <a:t>को प्रदर्शन </a:t>
            </a:r>
            <a:endParaRPr lang="ne-NP" sz="3600" b="1" dirty="0">
              <a:solidFill>
                <a:srgbClr val="0070C0"/>
              </a:solidFill>
              <a:latin typeface="खआ॥"/>
              <a:cs typeface="Kalimati" panose="00000400000000000000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37677460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57C1D31-D7B8-4E4C-B66A-DC0DE1F33787}"/>
              </a:ext>
            </a:extLst>
          </p:cNvPr>
          <p:cNvSpPr txBox="1"/>
          <p:nvPr/>
        </p:nvSpPr>
        <p:spPr>
          <a:xfrm>
            <a:off x="2395330" y="988154"/>
            <a:ext cx="7215809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Aft>
                <a:spcPts val="400"/>
              </a:spcAft>
            </a:pPr>
            <a:r>
              <a:rPr lang="hi-IN" sz="2800" b="1" dirty="0">
                <a:solidFill>
                  <a:srgbClr val="002060"/>
                </a:solidFill>
                <a:latin typeface="Ganesh" pitchFamily="2" charset="0"/>
                <a:cs typeface="Kalimati" panose="00000400000000000000" pitchFamily="2"/>
              </a:rPr>
              <a:t>मोक अन्तर्वार्ता</a:t>
            </a:r>
            <a:r>
              <a:rPr lang="ne-NP" sz="2800" b="1" dirty="0">
                <a:solidFill>
                  <a:srgbClr val="002060"/>
                </a:solidFill>
                <a:latin typeface="Ganesh" pitchFamily="2" charset="0"/>
                <a:cs typeface="Kalimati" panose="00000400000000000000" pitchFamily="2"/>
              </a:rPr>
              <a:t>को प्रदर्शन </a:t>
            </a:r>
            <a:endParaRPr lang="ne-NP" sz="2800" b="1" dirty="0">
              <a:solidFill>
                <a:srgbClr val="0070C0"/>
              </a:solidFill>
              <a:latin typeface="खआ॥"/>
              <a:cs typeface="Kalimati" panose="00000400000000000000" pitchFamily="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31139" y="1687421"/>
            <a:ext cx="1161065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दुई जना सहभागीहरु छानेर कक्षा कोठाको अगाडी आई एकले अन्तर्वार्ताकर्ता र अर्कोले उत्तरदाताको भूमिका निर्वाह गर्न लगाउने । </a:t>
            </a:r>
            <a:r>
              <a:rPr lang="ne-NP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समय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M</a:t>
            </a:r>
            <a:r>
              <a:rPr lang="ne-NP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१० मिनेट</a:t>
            </a:r>
            <a:r>
              <a:rPr lang="ne-NP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 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अन्य सहभागीहरुलाई प्रस्तुत गरिएको अन्तर्वार्ताकर्ताको प्रश्नकर्ता र उत्तरदाताको राम्रा र सुधार गर्नुपर्ने पक्षहरु के के छन् टिपोट गर्न लगाउने ।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एक जना सहभागी छानेर समग्र प्रदर्शन अन्तर्वार्ताको टिप्पणी गर्न लगाउने ।</a:t>
            </a:r>
            <a:r>
              <a:rPr lang="ne-NP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समय २ मिनेट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अन्तमा कक्षा सहजकर्ताले टिप्पणी गर्ने </a:t>
            </a:r>
            <a:r>
              <a:rPr lang="ne-NP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समय ३ मिनेट</a:t>
            </a:r>
          </a:p>
        </p:txBody>
      </p:sp>
    </p:spTree>
    <p:extLst>
      <p:ext uri="{BB962C8B-B14F-4D97-AF65-F5344CB8AC3E}">
        <p14:creationId xmlns:p14="http://schemas.microsoft.com/office/powerpoint/2010/main" val="28777191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359453" y="720105"/>
            <a:ext cx="1138484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e-NP" sz="4400" b="1" dirty="0">
                <a:solidFill>
                  <a:srgbClr val="142DAC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सहभागीहरु </a:t>
            </a:r>
            <a:r>
              <a:rPr lang="en-US" sz="4400" b="1" dirty="0">
                <a:solidFill>
                  <a:srgbClr val="142DAC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: </a:t>
            </a:r>
            <a:r>
              <a:rPr lang="ne-NP" sz="4400" b="1" dirty="0">
                <a:solidFill>
                  <a:srgbClr val="142DAC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तपाईंहरुको मोक अन्तर्वार्ता शुरु गर्नुहोस् ।</a:t>
            </a:r>
            <a:endParaRPr lang="en-US" sz="4400" b="1" dirty="0">
              <a:solidFill>
                <a:srgbClr val="142DAC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592252" y="1849040"/>
            <a:ext cx="3607078" cy="461665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r>
              <a:rPr lang="ne-NP" sz="2400" dirty="0">
                <a:latin typeface="Preeti"/>
                <a:cs typeface="Kalimati" panose="00000400000000000000" pitchFamily="2"/>
              </a:rPr>
              <a:t>मोक सञ्चालन समय तालिका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730277" y="2446003"/>
            <a:ext cx="5315213" cy="28623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400" dirty="0">
                <a:latin typeface="Preeti"/>
                <a:cs typeface="Kalimati" panose="00000400000000000000" pitchFamily="2"/>
              </a:rPr>
              <a:t>पहिलो अन्तर्वार्ताः २० मिनेट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400" dirty="0">
                <a:latin typeface="Preeti"/>
                <a:cs typeface="Kalimati" panose="00000400000000000000" pitchFamily="2"/>
              </a:rPr>
              <a:t>दोस्रो अन्तर्वार्ताः २० मिनेट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400" dirty="0">
                <a:latin typeface="Preeti"/>
                <a:cs typeface="Kalimati" panose="00000400000000000000" pitchFamily="2"/>
              </a:rPr>
              <a:t>प्रस्तुतिकरण तयारीः १० मिनेट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400" dirty="0">
                <a:latin typeface="Preeti"/>
                <a:cs typeface="Kalimati" panose="00000400000000000000" pitchFamily="2"/>
              </a:rPr>
              <a:t>प्रस्तुति</a:t>
            </a:r>
            <a:r>
              <a:rPr lang="ne-NP" sz="2400" dirty="0">
                <a:latin typeface="Arial" panose="020B0604020202020204" pitchFamily="34" charset="0"/>
                <a:cs typeface="Kalimati" panose="00000400000000000000" pitchFamily="2"/>
              </a:rPr>
              <a:t>(@५ मिनेट प्रति समुह) १५ मिनेट</a:t>
            </a:r>
            <a:endParaRPr lang="en-US" sz="2400" dirty="0">
              <a:cs typeface="Kalimati" panose="00000400000000000000" pitchFamily="2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588F932-7CA5-4A81-A530-A6FC1788076E}"/>
              </a:ext>
            </a:extLst>
          </p:cNvPr>
          <p:cNvSpPr/>
          <p:nvPr/>
        </p:nvSpPr>
        <p:spPr>
          <a:xfrm>
            <a:off x="6728184" y="1828521"/>
            <a:ext cx="5163593" cy="461665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r>
              <a:rPr lang="ne-NP" sz="2400" dirty="0">
                <a:latin typeface="Preeti"/>
                <a:cs typeface="Kalimati" panose="00000400000000000000" pitchFamily="2"/>
              </a:rPr>
              <a:t>मोक अन्तर्वार्ताको प्रदर्शन समय तालिका</a:t>
            </a:r>
            <a:endParaRPr lang="en-US" sz="24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0F37C21-1172-45AB-992E-001CD1F5FE17}"/>
              </a:ext>
            </a:extLst>
          </p:cNvPr>
          <p:cNvSpPr txBox="1"/>
          <p:nvPr/>
        </p:nvSpPr>
        <p:spPr>
          <a:xfrm>
            <a:off x="7068375" y="2451780"/>
            <a:ext cx="4535796" cy="23083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400" dirty="0">
                <a:latin typeface="Preeti"/>
                <a:cs typeface="Kalimati" panose="00000400000000000000" pitchFamily="2"/>
              </a:rPr>
              <a:t>दुईजनाले प्रदर्शन गर्नेः१० मिनेट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400" dirty="0">
                <a:latin typeface="Preeti"/>
                <a:cs typeface="Kalimati" panose="00000400000000000000" pitchFamily="2"/>
              </a:rPr>
              <a:t>समग्र टिप्पणी गर्ने (एकजना): २ मिनेट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400" dirty="0">
                <a:latin typeface="Preeti"/>
                <a:cs typeface="Kalimati" panose="00000400000000000000" pitchFamily="2"/>
              </a:rPr>
              <a:t>सहजकर्ताको टिप्पणीः ३ मिनेट</a:t>
            </a:r>
          </a:p>
        </p:txBody>
      </p:sp>
    </p:spTree>
    <p:extLst>
      <p:ext uri="{BB962C8B-B14F-4D97-AF65-F5344CB8AC3E}">
        <p14:creationId xmlns:p14="http://schemas.microsoft.com/office/powerpoint/2010/main" val="42186588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9A2483F-E841-4CE4-ABB2-01471AEC478E}"/>
              </a:ext>
            </a:extLst>
          </p:cNvPr>
          <p:cNvSpPr txBox="1"/>
          <p:nvPr/>
        </p:nvSpPr>
        <p:spPr>
          <a:xfrm>
            <a:off x="900752" y="988154"/>
            <a:ext cx="1030406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Aft>
                <a:spcPts val="400"/>
              </a:spcAft>
            </a:pPr>
            <a:r>
              <a:rPr lang="ne-NP" sz="2800" b="1" dirty="0">
                <a:solidFill>
                  <a:srgbClr val="0070C0"/>
                </a:solidFill>
                <a:latin typeface="खआ॥"/>
                <a:cs typeface="Kalimati" panose="00000400000000000000" pitchFamily="2"/>
              </a:rPr>
              <a:t>सहभागीहरुको प्रस्तुति पछिको छलफल</a:t>
            </a:r>
            <a:r>
              <a:rPr lang="en-US" sz="2800" b="1" dirty="0">
                <a:solidFill>
                  <a:srgbClr val="0070C0"/>
                </a:solidFill>
                <a:latin typeface="खआ॥"/>
                <a:cs typeface="Kalimati" panose="00000400000000000000" pitchFamily="2"/>
              </a:rPr>
              <a:t> </a:t>
            </a:r>
            <a:endParaRPr lang="ne-NP" sz="2800" b="1" dirty="0">
              <a:solidFill>
                <a:srgbClr val="0070C0"/>
              </a:solidFill>
              <a:latin typeface="खआ॥"/>
              <a:cs typeface="Kalimati" panose="00000400000000000000" pitchFamily="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27835" y="2240869"/>
            <a:ext cx="851293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मोक अन्तर्वार्ताका क्रममा भोगिएका सिकाइका राम्रा विषयहरू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सम्भावित समस्याको पहिचान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समस्या समाधानका उपायहरू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सहभागीहरुका लागि महत्वपूर्ण सुझावहरु</a:t>
            </a:r>
          </a:p>
        </p:txBody>
      </p:sp>
      <p:pic>
        <p:nvPicPr>
          <p:cNvPr id="5" name="Picture 2" descr="These mistakes can ruin your chances at group discussions | TJinsite">
            <a:extLst>
              <a:ext uri="{FF2B5EF4-FFF2-40B4-BE49-F238E27FC236}">
                <a16:creationId xmlns:a16="http://schemas.microsoft.com/office/drawing/2014/main" id="{6AB0B100-D5CD-4D4D-92CE-398096B545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0913" y="2855152"/>
            <a:ext cx="3955774" cy="39557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388634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9A2483F-E841-4CE4-ABB2-01471AEC478E}"/>
              </a:ext>
            </a:extLst>
          </p:cNvPr>
          <p:cNvSpPr txBox="1"/>
          <p:nvPr/>
        </p:nvSpPr>
        <p:spPr>
          <a:xfrm>
            <a:off x="2395330" y="988154"/>
            <a:ext cx="7215809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Aft>
                <a:spcPts val="400"/>
              </a:spcAft>
            </a:pPr>
            <a:r>
              <a:rPr lang="ne-NP" sz="2800" b="1" dirty="0">
                <a:solidFill>
                  <a:srgbClr val="0070C0"/>
                </a:solidFill>
                <a:latin typeface="खआ॥"/>
                <a:cs typeface="Kalimati" panose="00000400000000000000" pitchFamily="2"/>
              </a:rPr>
              <a:t>सारांश तथा निष्कर्ष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74275" y="1762430"/>
            <a:ext cx="11257917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मोक अन्तर्वार्ताको उपलब्धी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पहिचान भएका समस्याहरूको उचित समाधान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प्राप्त सुझावहरूको कार्यान्यवन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कृषक परिवार प्रश्नावलीमा भएका विषयवस्तुहरूको पुनरावलोकन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मोक अन्तर्वार्ताले आत्मविश्वास बृद्धि भएको छ ।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मोक अन्तर्वार्ताका क्रममा अनुभव गरिएका सिकार्इका राम्रा विषयहरू पालना गरिनेछन् ।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सम्भावित समस्याहरूको पहिचान भर्इ समाधानका उपायहरूको जानकारी भएको छ ।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प्राप्त सुझावहरूबाट थप उर्जा मिलेको छ।</a:t>
            </a:r>
          </a:p>
        </p:txBody>
      </p:sp>
    </p:spTree>
    <p:extLst>
      <p:ext uri="{BB962C8B-B14F-4D97-AF65-F5344CB8AC3E}">
        <p14:creationId xmlns:p14="http://schemas.microsoft.com/office/powerpoint/2010/main" val="6275499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410816" y="2170129"/>
            <a:ext cx="1137036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ne-NP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थप अभ्यासका लागि आफ्नै कृषक परिवारको कुनै सदस्य वा अन्य कोही कृषक साथीसँग मोक अन्तर्वार्ता सञ्चालन गर्नुहोस् ।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9A2483F-E841-4CE4-ABB2-01471AEC478E}"/>
              </a:ext>
            </a:extLst>
          </p:cNvPr>
          <p:cNvSpPr txBox="1"/>
          <p:nvPr/>
        </p:nvSpPr>
        <p:spPr>
          <a:xfrm>
            <a:off x="2488095" y="3940074"/>
            <a:ext cx="721580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Aft>
                <a:spcPts val="400"/>
              </a:spcAft>
            </a:pPr>
            <a:r>
              <a:rPr lang="ne-NP" sz="3600" b="1" dirty="0">
                <a:solidFill>
                  <a:srgbClr val="0070C0"/>
                </a:solidFill>
                <a:latin typeface="खआ॥"/>
                <a:cs typeface="Kalimati" panose="00000400000000000000" pitchFamily="2"/>
              </a:rPr>
              <a:t>धन्यवाद </a:t>
            </a:r>
            <a:r>
              <a:rPr lang="en-US" sz="3600" b="1" dirty="0">
                <a:solidFill>
                  <a:srgbClr val="0070C0"/>
                </a:solidFill>
                <a:latin typeface="खआ॥"/>
                <a:cs typeface="Kalimati" panose="00000400000000000000" pitchFamily="2"/>
              </a:rPr>
              <a:t>!</a:t>
            </a:r>
            <a:endParaRPr lang="ne-NP" sz="3600" b="1" dirty="0">
              <a:solidFill>
                <a:srgbClr val="0070C0"/>
              </a:solidFill>
              <a:latin typeface="खआ॥"/>
              <a:cs typeface="Kalimati" panose="00000400000000000000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5620651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Text Box 2"/>
          <p:cNvSpPr txBox="1">
            <a:spLocks noChangeArrowheads="1"/>
          </p:cNvSpPr>
          <p:nvPr/>
        </p:nvSpPr>
        <p:spPr bwMode="auto">
          <a:xfrm>
            <a:off x="420577" y="3810000"/>
            <a:ext cx="11277600" cy="954107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square" lIns="182880" tIns="320040" rIns="182880" bIns="320040">
            <a:spAutoFit/>
          </a:bodyPr>
          <a:lstStyle/>
          <a:p>
            <a:pPr algn="ctr">
              <a:spcBef>
                <a:spcPct val="10000"/>
              </a:spcBef>
              <a:spcAft>
                <a:spcPct val="10000"/>
              </a:spcAft>
            </a:pPr>
            <a:endParaRPr lang="ne-NP" sz="2000" dirty="0">
              <a:solidFill>
                <a:srgbClr val="0000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reeti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33600" y="2286000"/>
            <a:ext cx="9091020" cy="3857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400"/>
              </a:spcAft>
              <a:buFont typeface="Wingdings" panose="05000000000000000000" pitchFamily="2" charset="2"/>
              <a:buChar char="ü"/>
            </a:pPr>
            <a:r>
              <a:rPr lang="ne-NP" sz="2400" dirty="0">
                <a:solidFill>
                  <a:srgbClr val="0070C0"/>
                </a:solidFill>
                <a:latin typeface="खआ॥"/>
                <a:cs typeface="Kalimati" panose="00000400000000000000" pitchFamily="2"/>
              </a:rPr>
              <a:t>मोक अन्तर्वार्ता गर्दाका फाईदाहरु</a:t>
            </a:r>
          </a:p>
          <a:p>
            <a:pPr marL="342900" indent="-342900">
              <a:spcAft>
                <a:spcPts val="400"/>
              </a:spcAft>
              <a:buFont typeface="Wingdings" panose="05000000000000000000" pitchFamily="2" charset="2"/>
              <a:buChar char="ü"/>
            </a:pPr>
            <a:r>
              <a:rPr lang="ne-NP" sz="2400" dirty="0">
                <a:solidFill>
                  <a:srgbClr val="0070C0"/>
                </a:solidFill>
                <a:latin typeface="खआ॥"/>
                <a:cs typeface="Kalimati" panose="00000400000000000000" pitchFamily="2"/>
              </a:rPr>
              <a:t>मोक अन्तर्वार्ताको परिचय र उद्देश्य</a:t>
            </a:r>
          </a:p>
          <a:p>
            <a:pPr marL="342900" indent="-342900">
              <a:lnSpc>
                <a:spcPct val="150000"/>
              </a:lnSpc>
              <a:spcAft>
                <a:spcPts val="400"/>
              </a:spcAft>
              <a:buFont typeface="Wingdings" panose="05000000000000000000" pitchFamily="2" charset="2"/>
              <a:buChar char="ü"/>
            </a:pPr>
            <a:r>
              <a:rPr lang="ne-NP" sz="2400" dirty="0">
                <a:solidFill>
                  <a:srgbClr val="0070C0"/>
                </a:solidFill>
                <a:latin typeface="खआ॥"/>
                <a:cs typeface="Kalimati" panose="00000400000000000000" pitchFamily="2"/>
              </a:rPr>
              <a:t>कृषक परिवार प्रश्नावलीको मोक अन्तर्वार्ता सञ्चालनका लागि मार्गनिर्देशनहरु</a:t>
            </a:r>
          </a:p>
          <a:p>
            <a:pPr marL="342900" indent="-342900">
              <a:lnSpc>
                <a:spcPct val="150000"/>
              </a:lnSpc>
              <a:spcAft>
                <a:spcPts val="400"/>
              </a:spcAft>
              <a:buFont typeface="Wingdings" panose="05000000000000000000" pitchFamily="2" charset="2"/>
              <a:buChar char="ü"/>
            </a:pPr>
            <a:r>
              <a:rPr lang="ne-NP" sz="2400" dirty="0">
                <a:solidFill>
                  <a:srgbClr val="0070C0"/>
                </a:solidFill>
                <a:latin typeface="खआ॥"/>
                <a:cs typeface="Kalimati" panose="00000400000000000000" pitchFamily="2"/>
              </a:rPr>
              <a:t>मोक अन्तर्वार्ताको अनुभव सम्बन्धी प्रस्तुतिकरण</a:t>
            </a:r>
          </a:p>
          <a:p>
            <a:pPr marL="342900" indent="-342900">
              <a:lnSpc>
                <a:spcPct val="150000"/>
              </a:lnSpc>
              <a:spcAft>
                <a:spcPts val="400"/>
              </a:spcAft>
              <a:buFont typeface="Wingdings" panose="05000000000000000000" pitchFamily="2" charset="2"/>
              <a:buChar char="ü"/>
            </a:pPr>
            <a:r>
              <a:rPr lang="ne-NP" sz="2400" dirty="0">
                <a:solidFill>
                  <a:srgbClr val="0070C0"/>
                </a:solidFill>
                <a:latin typeface="खआ॥"/>
                <a:cs typeface="Kalimati" panose="00000400000000000000" pitchFamily="2"/>
              </a:rPr>
              <a:t>प्रस्तुतिकरणमा औंल्याइएका समस्याहरूमा छलफल</a:t>
            </a:r>
          </a:p>
          <a:p>
            <a:pPr marL="342900" indent="-342900">
              <a:lnSpc>
                <a:spcPct val="150000"/>
              </a:lnSpc>
              <a:spcAft>
                <a:spcPts val="400"/>
              </a:spcAft>
              <a:buFont typeface="Wingdings" panose="05000000000000000000" pitchFamily="2" charset="2"/>
              <a:buChar char="ü"/>
            </a:pPr>
            <a:endParaRPr lang="ne-NP" sz="2400" dirty="0">
              <a:latin typeface="खआ॥"/>
              <a:cs typeface="Kalimati" panose="00000400000000000000" pitchFamily="2"/>
            </a:endParaRPr>
          </a:p>
        </p:txBody>
      </p:sp>
      <p:sp>
        <p:nvSpPr>
          <p:cNvPr id="7" name="Text Placeholder 1"/>
          <p:cNvSpPr txBox="1">
            <a:spLocks/>
          </p:cNvSpPr>
          <p:nvPr/>
        </p:nvSpPr>
        <p:spPr>
          <a:xfrm>
            <a:off x="4791190" y="914400"/>
            <a:ext cx="2752609" cy="121920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50000"/>
              </a:lnSpc>
              <a:buFont typeface="Arial" pitchFamily="34" charset="0"/>
              <a:buNone/>
            </a:pPr>
            <a:r>
              <a:rPr lang="ne-NP" b="1" dirty="0">
                <a:solidFill>
                  <a:srgbClr val="002060"/>
                </a:solidFill>
                <a:latin typeface="Ganesh" pitchFamily="2" charset="0"/>
                <a:cs typeface="Kalimati" panose="00000400000000000000" pitchFamily="2"/>
              </a:rPr>
              <a:t>प्रस्तुतिका बिषयहरु</a:t>
            </a:r>
            <a:endParaRPr lang="en-US" b="1" dirty="0">
              <a:solidFill>
                <a:srgbClr val="002060"/>
              </a:solidFill>
              <a:latin typeface="Ganesh" pitchFamily="2" charset="0"/>
              <a:cs typeface="Kalimati" panose="00000400000000000000" pitchFamily="2"/>
            </a:endParaRPr>
          </a:p>
          <a:p>
            <a:pPr marL="0" indent="0" algn="ctr">
              <a:lnSpc>
                <a:spcPct val="150000"/>
              </a:lnSpc>
              <a:buFont typeface="Arial" pitchFamily="34" charset="0"/>
              <a:buNone/>
            </a:pPr>
            <a:endParaRPr lang="ne-NP" b="1" dirty="0">
              <a:solidFill>
                <a:srgbClr val="002060"/>
              </a:solidFill>
              <a:latin typeface="Ganesh" pitchFamily="2" charset="0"/>
              <a:cs typeface="Kalimati" panose="00000400000000000000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3305197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80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80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6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1"/>
          <p:cNvSpPr txBox="1">
            <a:spLocks/>
          </p:cNvSpPr>
          <p:nvPr/>
        </p:nvSpPr>
        <p:spPr>
          <a:xfrm>
            <a:off x="2947916" y="1252935"/>
            <a:ext cx="6919415" cy="57606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ne-NP" b="1">
                <a:solidFill>
                  <a:srgbClr val="002060"/>
                </a:solidFill>
                <a:latin typeface="Ganesh" pitchFamily="2" charset="0"/>
                <a:cs typeface="Kalimati" panose="00000400000000000000" pitchFamily="2"/>
              </a:rPr>
              <a:t>मोक अन्तर्वार्ता के हो?</a:t>
            </a:r>
            <a:endParaRPr lang="ne-NP" b="1" dirty="0">
              <a:solidFill>
                <a:srgbClr val="002060"/>
              </a:solidFill>
              <a:latin typeface="Ganesh" pitchFamily="2" charset="0"/>
              <a:cs typeface="Kalimati" panose="00000400000000000000" pitchFamily="2"/>
            </a:endParaRPr>
          </a:p>
        </p:txBody>
      </p:sp>
      <p:sp>
        <p:nvSpPr>
          <p:cNvPr id="8" name="Text Placeholder 2"/>
          <p:cNvSpPr txBox="1">
            <a:spLocks/>
          </p:cNvSpPr>
          <p:nvPr/>
        </p:nvSpPr>
        <p:spPr>
          <a:xfrm>
            <a:off x="442811" y="2219962"/>
            <a:ext cx="6490252" cy="455675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ne-NP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मोक अन्तर्वार्ता तालिमको एउटा अभ्यास हो जसबाट राष्ट्रिय कृषिगणनामा स्थलगत तथ्याङ्क सङ्कलन कार्यमा खटिने गणक तथा सुपरिवेक्षकहरुलाई वास्तविक गणनामा कृषकसँग अन्तर्वार्ता लिन सहज बनाउँदछ,</a:t>
            </a:r>
          </a:p>
          <a:p>
            <a:pPr algn="just">
              <a:lnSpc>
                <a:spcPct val="150000"/>
              </a:lnSpc>
            </a:pPr>
            <a:r>
              <a:rPr lang="ne-NP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मोक अन्तर्वार्ता गणना कार्यको पूर्व अभ्यास हो ।</a:t>
            </a:r>
          </a:p>
          <a:p>
            <a:pPr algn="just">
              <a:lnSpc>
                <a:spcPct val="150000"/>
              </a:lnSpc>
            </a:pPr>
            <a:r>
              <a:rPr lang="ne-NP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मोक अन्तर्वार्तामा सहभागीहरुबीच एक जना प्रश्नकर्ता र अर्को व्यक्ति उत्तरदाता बनेर कक्षामै अन्तर्वार्ताको अभ्यास गरिन्छ ।</a:t>
            </a:r>
          </a:p>
          <a:p>
            <a:pPr algn="just">
              <a:lnSpc>
                <a:spcPct val="150000"/>
              </a:lnSpc>
            </a:pPr>
            <a:endParaRPr lang="ne-NP" sz="2400" dirty="0">
              <a:solidFill>
                <a:schemeClr val="tx1">
                  <a:lumMod val="95000"/>
                  <a:lumOff val="5000"/>
                </a:schemeClr>
              </a:solidFill>
              <a:latin typeface="Preeti" pitchFamily="2" charset="0"/>
              <a:cs typeface="Kalimati" panose="00000400000000000000" pitchFamily="2"/>
            </a:endParaRPr>
          </a:p>
          <a:p>
            <a:pPr algn="just">
              <a:lnSpc>
                <a:spcPct val="150000"/>
              </a:lnSpc>
            </a:pPr>
            <a:endParaRPr lang="ne-NP" sz="2400" dirty="0">
              <a:solidFill>
                <a:schemeClr val="tx1">
                  <a:lumMod val="95000"/>
                  <a:lumOff val="5000"/>
                </a:schemeClr>
              </a:solidFill>
              <a:latin typeface="Preeti" pitchFamily="2" charset="0"/>
              <a:cs typeface="Kalimati" panose="00000400000000000000" pitchFamily="2"/>
            </a:endParaRPr>
          </a:p>
        </p:txBody>
      </p:sp>
      <p:pic>
        <p:nvPicPr>
          <p:cNvPr id="9" name="Picture 2" descr="One Single Line Drawing Of Young Interviewee Being Interviewed By Some  Company Managers For Job Vacancy. Job Interview Process Stock Vector -  Illustration of communication, hand: 180230054">
            <a:extLst>
              <a:ext uri="{FF2B5EF4-FFF2-40B4-BE49-F238E27FC236}">
                <a16:creationId xmlns:a16="http://schemas.microsoft.com/office/drawing/2014/main" id="{FC73BB1F-6E3E-4A82-B3F5-7B71317086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8212" y="2041621"/>
            <a:ext cx="4064668" cy="28554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452017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284783" y="1351952"/>
            <a:ext cx="361349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i-IN" sz="2800" b="1" dirty="0">
                <a:solidFill>
                  <a:srgbClr val="002060"/>
                </a:solidFill>
                <a:latin typeface="Ganesh" pitchFamily="2" charset="0"/>
                <a:cs typeface="Kalimati" panose="00000400000000000000" pitchFamily="2"/>
              </a:rPr>
              <a:t>मोक अन्तर्वार्ताको उद्देश्य</a:t>
            </a:r>
            <a:endParaRPr lang="en-US" sz="2800" b="1" dirty="0">
              <a:solidFill>
                <a:srgbClr val="002060"/>
              </a:solidFill>
              <a:latin typeface="Ganesh" pitchFamily="2" charset="0"/>
              <a:cs typeface="Kalimati" panose="00000400000000000000" pitchFamily="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6344" y="2526185"/>
            <a:ext cx="1192041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i-IN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सहभागीहरुलाई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 </a:t>
            </a:r>
            <a:r>
              <a:rPr lang="ne-NP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कृषक परिवार प्रश्नावली तथा कृषक परिवार लगतमा</a:t>
            </a:r>
            <a:r>
              <a:rPr lang="hi-IN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 भएका प्रश्नहरु सही तरिकाले सोधेर उत्तरदाता</a:t>
            </a:r>
            <a:r>
              <a:rPr lang="ne-NP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बा</a:t>
            </a:r>
            <a:r>
              <a:rPr lang="hi-IN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ट प्राप्त विवरण सही तरिकाले </a:t>
            </a:r>
            <a:r>
              <a:rPr lang="ne-NP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भर्न</a:t>
            </a:r>
            <a:r>
              <a:rPr lang="hi-IN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 सक्षम </a:t>
            </a:r>
            <a:r>
              <a:rPr lang="ne-NP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ब</a:t>
            </a:r>
            <a:r>
              <a:rPr lang="hi-IN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नाउने ।</a:t>
            </a: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  <a:latin typeface="Preeti" pitchFamily="2" charset="0"/>
              <a:cs typeface="Kalimati" panose="00000400000000000000" pitchFamily="2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hi-IN" sz="2400" dirty="0">
              <a:solidFill>
                <a:schemeClr val="tx1">
                  <a:lumMod val="95000"/>
                  <a:lumOff val="5000"/>
                </a:schemeClr>
              </a:solidFill>
              <a:latin typeface="Preeti" pitchFamily="2" charset="0"/>
              <a:cs typeface="Kalimati" panose="00000400000000000000" pitchFamily="2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i-IN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अन्तर्वार्ता सञ्चालन गर्दा आउन सक्ने व्यवहारिक तथा सैद्धान्तिक समस्याहरुको पहिचान गर्ने ।</a:t>
            </a: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  <a:latin typeface="Preeti" pitchFamily="2" charset="0"/>
              <a:cs typeface="Kalimati" panose="00000400000000000000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34872822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2"/>
          <p:cNvSpPr txBox="1">
            <a:spLocks/>
          </p:cNvSpPr>
          <p:nvPr/>
        </p:nvSpPr>
        <p:spPr>
          <a:xfrm>
            <a:off x="1855992" y="838200"/>
            <a:ext cx="7488832" cy="576064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e-NP" sz="2800" b="1" dirty="0">
                <a:solidFill>
                  <a:srgbClr val="002060"/>
                </a:solidFill>
                <a:latin typeface="Ganesh" pitchFamily="2" charset="0"/>
                <a:cs typeface="Kalimati" panose="00000400000000000000" pitchFamily="2"/>
              </a:rPr>
              <a:t>मोक अन्तर्वार्ताको फाईदा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47736" y="1649848"/>
            <a:ext cx="11487064" cy="52360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lnSpc>
                <a:spcPct val="150000"/>
              </a:lnSpc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  <a:tabLst>
                <a:tab pos="3429000" algn="l"/>
              </a:tabLst>
            </a:pPr>
            <a:r>
              <a:rPr lang="ne-NP" sz="2200" dirty="0">
                <a:latin typeface="Preeti"/>
                <a:ea typeface="Calibri"/>
                <a:cs typeface="Kalimati" panose="00000400000000000000" pitchFamily="2"/>
              </a:rPr>
              <a:t>अन्तर्वार्ताकर्तालाई अन्तर्वार्ता लिने तरिकाको ज्ञान प्रदान गर्दछ ।</a:t>
            </a:r>
            <a:endParaRPr lang="en-US" sz="2200" dirty="0">
              <a:latin typeface="Preeti"/>
              <a:ea typeface="Calibri"/>
              <a:cs typeface="Kalimati" panose="00000400000000000000" pitchFamily="2"/>
            </a:endParaRPr>
          </a:p>
          <a:p>
            <a:pPr marL="342900" indent="-342900" algn="just">
              <a:lnSpc>
                <a:spcPct val="150000"/>
              </a:lnSpc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  <a:tabLst>
                <a:tab pos="3429000" algn="l"/>
              </a:tabLst>
            </a:pPr>
            <a:r>
              <a:rPr lang="ne-NP" sz="2200" dirty="0">
                <a:latin typeface="Preeti"/>
                <a:ea typeface="Calibri"/>
                <a:cs typeface="Kalimati" panose="00000400000000000000" pitchFamily="2"/>
              </a:rPr>
              <a:t>अन्तर्वार्ताकर्तालाई राष्ट्रिय कृषिगणनाको स्थलगत तथ्याङ्क सङ्कलनका क्रममा वास्तविक कृषकसँग अन्तर्वार्तामा प्रश्न गर्न सहज बनाउँछ ।</a:t>
            </a:r>
            <a:endParaRPr lang="en-US" sz="2200" dirty="0">
              <a:latin typeface="Preeti"/>
              <a:ea typeface="Calibri"/>
              <a:cs typeface="Kalimati" panose="00000400000000000000" pitchFamily="2"/>
            </a:endParaRPr>
          </a:p>
          <a:p>
            <a:pPr marL="342900" marR="0" indent="-342900" algn="just">
              <a:lnSpc>
                <a:spcPct val="150000"/>
              </a:lnSpc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  <a:tabLst>
                <a:tab pos="3429000" algn="l"/>
              </a:tabLst>
            </a:pPr>
            <a:r>
              <a:rPr lang="ne-NP" sz="2200" dirty="0">
                <a:latin typeface="Preeti"/>
                <a:ea typeface="Calibri"/>
                <a:cs typeface="Kalimati" panose="00000400000000000000" pitchFamily="2"/>
              </a:rPr>
              <a:t>अन्तर्वार्ताकर्तालाई अन्तर्वार्ता लिन अभ्यस्त बनाउँछ ।</a:t>
            </a:r>
            <a:endParaRPr lang="en-US" sz="2200" dirty="0">
              <a:latin typeface="Preeti"/>
              <a:ea typeface="Calibri"/>
              <a:cs typeface="Kalimati" panose="00000400000000000000" pitchFamily="2"/>
            </a:endParaRPr>
          </a:p>
          <a:p>
            <a:pPr marL="342900" marR="0" indent="-342900" algn="just">
              <a:lnSpc>
                <a:spcPct val="150000"/>
              </a:lnSpc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  <a:tabLst>
                <a:tab pos="3429000" algn="l"/>
              </a:tabLst>
            </a:pPr>
            <a:r>
              <a:rPr lang="ne-NP" sz="2200" dirty="0">
                <a:latin typeface="Preeti"/>
                <a:ea typeface="Calibri"/>
                <a:cs typeface="Kalimati" panose="00000400000000000000" pitchFamily="2"/>
              </a:rPr>
              <a:t>अन्तर्वार्ताकर्तामा आत्मविश्वासको स्तर बढाँउछ ।</a:t>
            </a:r>
          </a:p>
          <a:p>
            <a:pPr marL="342900" marR="0" indent="-342900" algn="just">
              <a:lnSpc>
                <a:spcPct val="150000"/>
              </a:lnSpc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  <a:tabLst>
                <a:tab pos="3429000" algn="l"/>
              </a:tabLst>
            </a:pPr>
            <a:r>
              <a:rPr lang="ne-NP" sz="2200" dirty="0">
                <a:latin typeface="Preeti"/>
                <a:ea typeface="Calibri"/>
                <a:cs typeface="Kalimati" panose="00000400000000000000" pitchFamily="2"/>
              </a:rPr>
              <a:t>उत्तरदाता कृषकबाट प्राप्त विवरणहरू सही तरिकाले प्रश्नावलीमा भर्न सक्षम बनाउँछ ।</a:t>
            </a:r>
          </a:p>
          <a:p>
            <a:pPr marL="342900" marR="0" indent="-342900" algn="just">
              <a:lnSpc>
                <a:spcPct val="150000"/>
              </a:lnSpc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  <a:tabLst>
                <a:tab pos="3429000" algn="l"/>
              </a:tabLst>
            </a:pPr>
            <a:r>
              <a:rPr lang="ne-NP" sz="2200" dirty="0">
                <a:latin typeface="Preeti"/>
                <a:ea typeface="Calibri"/>
                <a:cs typeface="Kalimati" panose="00000400000000000000" pitchFamily="2"/>
              </a:rPr>
              <a:t>अन्तर्वार्तामा प्रयोग गरेको प्रक्रियाको परीक्षण हुन्छ ।</a:t>
            </a:r>
          </a:p>
          <a:p>
            <a:pPr marL="342900" marR="0" indent="-342900" algn="just">
              <a:lnSpc>
                <a:spcPct val="150000"/>
              </a:lnSpc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  <a:tabLst>
                <a:tab pos="3429000" algn="l"/>
              </a:tabLst>
            </a:pPr>
            <a:r>
              <a:rPr lang="ne-NP" sz="2200" dirty="0">
                <a:latin typeface="Preeti"/>
                <a:ea typeface="Calibri"/>
                <a:cs typeface="Kalimati" panose="00000400000000000000" pitchFamily="2"/>
              </a:rPr>
              <a:t>अन्तवार्ताकर्ताले अन्तर्वार्ता गर्दा अपनाएका विविध पक्षहरुको सबल पक्ष र दुर्बल पक्षको जानकारी भई महत्वपूर्ण पृष्ठपोषण प्राप्त हुन्छ ।</a:t>
            </a:r>
          </a:p>
        </p:txBody>
      </p:sp>
    </p:spTree>
    <p:extLst>
      <p:ext uri="{BB962C8B-B14F-4D97-AF65-F5344CB8AC3E}">
        <p14:creationId xmlns:p14="http://schemas.microsoft.com/office/powerpoint/2010/main" val="39443394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"/>
          <p:cNvSpPr txBox="1">
            <a:spLocks/>
          </p:cNvSpPr>
          <p:nvPr/>
        </p:nvSpPr>
        <p:spPr>
          <a:xfrm>
            <a:off x="533400" y="793067"/>
            <a:ext cx="10591800" cy="576064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hi-IN" sz="2800" b="1" dirty="0">
                <a:solidFill>
                  <a:srgbClr val="002060"/>
                </a:solidFill>
                <a:latin typeface="Ganesh" pitchFamily="2" charset="0"/>
                <a:cs typeface="Kalimati" panose="00000400000000000000" pitchFamily="2"/>
              </a:rPr>
              <a:t>कृषक परिवार प्रश्नावलीको मोक अन्तर्वार्ता सञ्चालन</a:t>
            </a:r>
            <a:r>
              <a:rPr lang="ne-NP" sz="2800" b="1" dirty="0">
                <a:solidFill>
                  <a:srgbClr val="002060"/>
                </a:solidFill>
                <a:latin typeface="Ganesh" pitchFamily="2" charset="0"/>
                <a:cs typeface="Kalimati" panose="00000400000000000000" pitchFamily="2"/>
              </a:rPr>
              <a:t> गर्नका लागि मार्गनिर्देशन</a:t>
            </a:r>
            <a:endParaRPr lang="en-US" sz="2800" b="1" dirty="0">
              <a:solidFill>
                <a:srgbClr val="002060"/>
              </a:solidFill>
              <a:latin typeface="Ganesh" pitchFamily="2" charset="0"/>
              <a:cs typeface="Kalimati" panose="00000400000000000000" pitchFamily="2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68764" y="1729807"/>
            <a:ext cx="9376681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400" dirty="0">
                <a:latin typeface="Preeti"/>
                <a:cs typeface="Kalimati" panose="00000400000000000000" pitchFamily="2"/>
              </a:rPr>
              <a:t>सहभागीहरू तीन समुहमा बाँडिनुहोस्</a:t>
            </a:r>
            <a:endParaRPr lang="en-US" sz="2400" dirty="0">
              <a:latin typeface="Preeti"/>
              <a:cs typeface="Kalimati" panose="00000400000000000000" pitchFamily="2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i-IN" sz="2400" dirty="0">
                <a:latin typeface="Preeti"/>
                <a:cs typeface="Kalimati" panose="00000400000000000000" pitchFamily="2"/>
              </a:rPr>
              <a:t>सम्भव भए सम्म महिला र पुरुष हुने गरी </a:t>
            </a:r>
            <a:r>
              <a:rPr lang="ne-NP" sz="2400" dirty="0">
                <a:latin typeface="Preeti"/>
                <a:cs typeface="Kalimati" panose="00000400000000000000" pitchFamily="2"/>
              </a:rPr>
              <a:t>समुहमा समावेश</a:t>
            </a:r>
            <a:r>
              <a:rPr lang="hi-IN" sz="2400" dirty="0">
                <a:latin typeface="Preeti"/>
                <a:cs typeface="Kalimati" panose="00000400000000000000" pitchFamily="2"/>
              </a:rPr>
              <a:t> </a:t>
            </a:r>
            <a:r>
              <a:rPr lang="ne-NP" sz="2400" dirty="0">
                <a:latin typeface="Preeti"/>
                <a:cs typeface="Kalimati" panose="00000400000000000000" pitchFamily="2"/>
              </a:rPr>
              <a:t>हुनु</a:t>
            </a:r>
            <a:r>
              <a:rPr lang="hi-IN" sz="2400" dirty="0">
                <a:latin typeface="Preeti"/>
                <a:cs typeface="Kalimati" panose="00000400000000000000" pitchFamily="2"/>
              </a:rPr>
              <a:t>होस्</a:t>
            </a:r>
            <a:r>
              <a:rPr lang="ne-NP" sz="2400" dirty="0">
                <a:latin typeface="Preeti"/>
                <a:cs typeface="Kalimati" panose="00000400000000000000" pitchFamily="2"/>
              </a:rPr>
              <a:t> ।</a:t>
            </a:r>
            <a:endParaRPr lang="en-US" sz="2400" dirty="0">
              <a:latin typeface="Preeti"/>
              <a:cs typeface="Kalimati" panose="00000400000000000000" pitchFamily="2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i-IN" sz="2400" dirty="0">
                <a:latin typeface="Preeti"/>
                <a:cs typeface="Kalimati" panose="00000400000000000000" pitchFamily="2"/>
              </a:rPr>
              <a:t>निलो डटपेन र </a:t>
            </a:r>
            <a:r>
              <a:rPr lang="ne-NP" sz="2400" dirty="0">
                <a:latin typeface="Preeti"/>
                <a:cs typeface="Kalimati" panose="00000400000000000000" pitchFamily="2"/>
              </a:rPr>
              <a:t>कृषक परिवार प्रश्नावलीको </a:t>
            </a:r>
            <a:r>
              <a:rPr lang="hi-IN" sz="2400" dirty="0">
                <a:latin typeface="Preeti"/>
                <a:cs typeface="Kalimati" panose="00000400000000000000" pitchFamily="2"/>
              </a:rPr>
              <a:t>नमूना प्रश्नावली लिनुहोस्</a:t>
            </a:r>
            <a:r>
              <a:rPr lang="ne-NP" sz="2400" dirty="0">
                <a:latin typeface="Preeti"/>
                <a:cs typeface="Kalimati" panose="00000400000000000000" pitchFamily="2"/>
              </a:rPr>
              <a:t> र </a:t>
            </a:r>
            <a:r>
              <a:rPr lang="hi-IN" sz="2400" dirty="0">
                <a:latin typeface="Preeti"/>
                <a:cs typeface="Kalimati" panose="00000400000000000000" pitchFamily="2"/>
              </a:rPr>
              <a:t>उपयुक्त स्थानमा बस्नुहोस्</a:t>
            </a:r>
            <a:r>
              <a:rPr lang="ne-NP" sz="2400" dirty="0">
                <a:latin typeface="Preeti"/>
                <a:cs typeface="Kalimati" panose="00000400000000000000" pitchFamily="2"/>
              </a:rPr>
              <a:t> ।</a:t>
            </a:r>
            <a:endParaRPr lang="en-US" sz="2400" dirty="0">
              <a:latin typeface="Preeti"/>
              <a:cs typeface="Kalimati" panose="00000400000000000000" pitchFamily="2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400" dirty="0">
                <a:latin typeface="Preeti"/>
                <a:cs typeface="Kalimati" panose="00000400000000000000" pitchFamily="2"/>
              </a:rPr>
              <a:t>समुह भित्रबाट </a:t>
            </a:r>
            <a:r>
              <a:rPr lang="hi-IN" sz="2400" dirty="0">
                <a:latin typeface="Preeti"/>
                <a:cs typeface="Kalimati" panose="00000400000000000000" pitchFamily="2"/>
              </a:rPr>
              <a:t>दुई</a:t>
            </a:r>
            <a:r>
              <a:rPr lang="ne-NP" sz="2400" dirty="0">
                <a:latin typeface="Preeti"/>
                <a:cs typeface="Kalimati" panose="00000400000000000000" pitchFamily="2"/>
              </a:rPr>
              <a:t> दुर्इ</a:t>
            </a:r>
            <a:r>
              <a:rPr lang="hi-IN" sz="2400" dirty="0">
                <a:latin typeface="Preeti"/>
                <a:cs typeface="Kalimati" panose="00000400000000000000" pitchFamily="2"/>
              </a:rPr>
              <a:t> जना</a:t>
            </a:r>
            <a:r>
              <a:rPr lang="ne-NP" sz="2400" dirty="0">
                <a:latin typeface="Preeti"/>
                <a:cs typeface="Kalimati" panose="00000400000000000000" pitchFamily="2"/>
              </a:rPr>
              <a:t>को जोडी बनी </a:t>
            </a:r>
            <a:r>
              <a:rPr lang="hi-IN" sz="2400" dirty="0">
                <a:latin typeface="Preeti"/>
                <a:cs typeface="Kalimati" panose="00000400000000000000" pitchFamily="2"/>
              </a:rPr>
              <a:t>एक जना अन्तर्वार्ताकर्ता </a:t>
            </a:r>
            <a:r>
              <a:rPr lang="ne-NP" sz="2400" dirty="0">
                <a:latin typeface="Preeti"/>
                <a:cs typeface="Kalimati" panose="00000400000000000000" pitchFamily="2"/>
              </a:rPr>
              <a:t>(गणक</a:t>
            </a:r>
            <a:r>
              <a:rPr lang="ne-NP" sz="2400" dirty="0">
                <a:latin typeface="Nirmala UI"/>
                <a:ea typeface="Nirmala UI"/>
                <a:cs typeface="Kalimati" pitchFamily="2"/>
              </a:rPr>
              <a:t>/सुपरिवेक्षक) </a:t>
            </a:r>
            <a:r>
              <a:rPr lang="hi-IN" sz="2400" dirty="0">
                <a:latin typeface="Preeti"/>
                <a:cs typeface="Kalimati" panose="00000400000000000000" pitchFamily="2"/>
              </a:rPr>
              <a:t>र एक जना उत्तरदाता</a:t>
            </a:r>
            <a:r>
              <a:rPr lang="ne-NP" sz="2400" dirty="0">
                <a:latin typeface="Preeti"/>
                <a:cs typeface="Kalimati" panose="00000400000000000000" pitchFamily="2"/>
              </a:rPr>
              <a:t> (मूख्य कृषक)</a:t>
            </a:r>
            <a:r>
              <a:rPr lang="hi-IN" sz="2400" dirty="0">
                <a:latin typeface="Preeti"/>
                <a:cs typeface="Kalimati" panose="00000400000000000000" pitchFamily="2"/>
              </a:rPr>
              <a:t> बन्नुहोस्</a:t>
            </a:r>
            <a:r>
              <a:rPr lang="ne-NP" sz="2400" dirty="0">
                <a:latin typeface="Preeti"/>
                <a:cs typeface="Kalimati" panose="00000400000000000000" pitchFamily="2"/>
              </a:rPr>
              <a:t> ।</a:t>
            </a:r>
          </a:p>
        </p:txBody>
      </p:sp>
      <p:pic>
        <p:nvPicPr>
          <p:cNvPr id="13" name="Picture 2" descr="Top 10 census worker interview questions and answers">
            <a:extLst>
              <a:ext uri="{FF2B5EF4-FFF2-40B4-BE49-F238E27FC236}">
                <a16:creationId xmlns:a16="http://schemas.microsoft.com/office/drawing/2014/main" id="{B8F3A69D-E978-4969-8607-87598A0B570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877" r="64447" b="23641"/>
          <a:stretch/>
        </p:blipFill>
        <p:spPr bwMode="auto">
          <a:xfrm>
            <a:off x="9915391" y="1705242"/>
            <a:ext cx="2160518" cy="29419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883500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3" name="Text Placeholder 1"/>
          <p:cNvSpPr txBox="1">
            <a:spLocks/>
          </p:cNvSpPr>
          <p:nvPr/>
        </p:nvSpPr>
        <p:spPr>
          <a:xfrm>
            <a:off x="533400" y="793067"/>
            <a:ext cx="10896600" cy="576064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hi-IN" sz="2800" b="1" dirty="0">
                <a:solidFill>
                  <a:srgbClr val="002060"/>
                </a:solidFill>
                <a:latin typeface="Ganesh" pitchFamily="2" charset="0"/>
                <a:cs typeface="Kalimati" panose="00000400000000000000" pitchFamily="2"/>
              </a:rPr>
              <a:t>कृषक परिवार प्रश्नावलीको  मोक अन्तर्वार्ता सञ्चालन</a:t>
            </a:r>
            <a:r>
              <a:rPr lang="ne-NP" sz="2800" b="1" dirty="0">
                <a:solidFill>
                  <a:srgbClr val="002060"/>
                </a:solidFill>
                <a:latin typeface="Ganesh" pitchFamily="2" charset="0"/>
                <a:cs typeface="Kalimati" panose="00000400000000000000" pitchFamily="2"/>
              </a:rPr>
              <a:t> गर्नका लागि मार्गनिर्देशन</a:t>
            </a:r>
            <a:endParaRPr lang="en-US" sz="2800" b="1" dirty="0">
              <a:solidFill>
                <a:srgbClr val="002060"/>
              </a:solidFill>
              <a:latin typeface="Ganesh" pitchFamily="2" charset="0"/>
              <a:cs typeface="Kalimati" panose="00000400000000000000" pitchFamily="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68764" y="1522979"/>
            <a:ext cx="937668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i-IN" sz="2400" dirty="0">
                <a:latin typeface="Preeti"/>
                <a:cs typeface="Kalimati" panose="00000400000000000000" pitchFamily="2"/>
              </a:rPr>
              <a:t>अन्त</a:t>
            </a:r>
            <a:r>
              <a:rPr lang="ne-NP" sz="2400" dirty="0">
                <a:latin typeface="Preeti"/>
                <a:cs typeface="Kalimati" panose="00000400000000000000" pitchFamily="2"/>
              </a:rPr>
              <a:t>र्</a:t>
            </a:r>
            <a:r>
              <a:rPr lang="hi-IN" sz="2400" dirty="0">
                <a:latin typeface="Preeti"/>
                <a:cs typeface="Kalimati" panose="00000400000000000000" pitchFamily="2"/>
              </a:rPr>
              <a:t>वार्ता स</a:t>
            </a:r>
            <a:r>
              <a:rPr lang="ne-NP" sz="2400" dirty="0">
                <a:latin typeface="Preeti"/>
                <a:cs typeface="Kalimati" panose="00000400000000000000" pitchFamily="2"/>
              </a:rPr>
              <a:t>ञ्</a:t>
            </a:r>
            <a:r>
              <a:rPr lang="hi-IN" sz="2400" dirty="0">
                <a:latin typeface="Preeti"/>
                <a:cs typeface="Kalimati" panose="00000400000000000000" pitchFamily="2"/>
              </a:rPr>
              <a:t>चालन गर्दा </a:t>
            </a:r>
            <a:r>
              <a:rPr lang="ne-NP" sz="2400" dirty="0">
                <a:latin typeface="Preeti"/>
                <a:cs typeface="Kalimati" panose="00000400000000000000" pitchFamily="2"/>
              </a:rPr>
              <a:t>निर्वाह गर्</a:t>
            </a:r>
            <a:r>
              <a:rPr lang="hi-IN" sz="2400" dirty="0">
                <a:latin typeface="Preeti"/>
                <a:cs typeface="Kalimati" panose="00000400000000000000" pitchFamily="2"/>
              </a:rPr>
              <a:t>नुपर्ने </a:t>
            </a:r>
            <a:r>
              <a:rPr lang="ne-NP" sz="2400" dirty="0">
                <a:latin typeface="Preeti"/>
                <a:cs typeface="Kalimati" panose="00000400000000000000" pitchFamily="2"/>
              </a:rPr>
              <a:t>निर्देशन</a:t>
            </a:r>
            <a:r>
              <a:rPr lang="hi-IN" sz="2400" dirty="0">
                <a:latin typeface="Preeti"/>
                <a:cs typeface="Kalimati" panose="00000400000000000000" pitchFamily="2"/>
              </a:rPr>
              <a:t>अनुसार अन्तर्वार्ता </a:t>
            </a:r>
            <a:r>
              <a:rPr lang="ne-NP" sz="2400" dirty="0">
                <a:latin typeface="Preeti"/>
                <a:cs typeface="Kalimati" panose="00000400000000000000" pitchFamily="2"/>
              </a:rPr>
              <a:t>लिने र उत्तर दिने </a:t>
            </a:r>
            <a:r>
              <a:rPr lang="hi-IN" sz="2400" dirty="0">
                <a:latin typeface="Preeti"/>
                <a:cs typeface="Kalimati" panose="00000400000000000000" pitchFamily="2"/>
              </a:rPr>
              <a:t>शुरु गर्नुहोस</a:t>
            </a:r>
            <a:r>
              <a:rPr lang="ne-NP" sz="2400" dirty="0">
                <a:latin typeface="Preeti"/>
                <a:cs typeface="Kalimati" panose="00000400000000000000" pitchFamily="2"/>
              </a:rPr>
              <a:t>् ।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i-IN" sz="2400" dirty="0">
                <a:latin typeface="Preeti"/>
                <a:cs typeface="Kalimati" panose="00000400000000000000" pitchFamily="2"/>
              </a:rPr>
              <a:t>अन्तर्वार्ता गर्दा देखिएका समस्याहरु कपिमा टिपोट ग</a:t>
            </a:r>
            <a:r>
              <a:rPr lang="ne-NP" sz="2400" dirty="0">
                <a:latin typeface="Preeti"/>
                <a:cs typeface="Kalimati" panose="00000400000000000000" pitchFamily="2"/>
              </a:rPr>
              <a:t>र्दै</a:t>
            </a:r>
            <a:r>
              <a:rPr lang="hi-IN" sz="2400" dirty="0">
                <a:latin typeface="Preeti"/>
                <a:cs typeface="Kalimati" panose="00000400000000000000" pitchFamily="2"/>
              </a:rPr>
              <a:t> जानुहोस्</a:t>
            </a:r>
            <a:r>
              <a:rPr lang="ne-NP" sz="2400" dirty="0">
                <a:latin typeface="Preeti"/>
                <a:cs typeface="Kalimati" panose="00000400000000000000" pitchFamily="2"/>
              </a:rPr>
              <a:t> ।</a:t>
            </a:r>
            <a:endParaRPr lang="en-US" sz="2400" dirty="0">
              <a:latin typeface="Preeti"/>
              <a:cs typeface="Kalimati" panose="00000400000000000000" pitchFamily="2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i-IN" sz="2400" dirty="0">
                <a:latin typeface="Preeti"/>
                <a:cs typeface="Kalimati" panose="00000400000000000000" pitchFamily="2"/>
              </a:rPr>
              <a:t>उत्तरदाताले उत्तर दि</a:t>
            </a:r>
            <a:r>
              <a:rPr lang="ne-NP" sz="2400" dirty="0">
                <a:latin typeface="Preeti"/>
                <a:cs typeface="Kalimati" panose="00000400000000000000" pitchFamily="2"/>
              </a:rPr>
              <a:t>ं</a:t>
            </a:r>
            <a:r>
              <a:rPr lang="hi-IN" sz="2400" dirty="0">
                <a:latin typeface="Preeti"/>
                <a:cs typeface="Kalimati" panose="00000400000000000000" pitchFamily="2"/>
              </a:rPr>
              <a:t>दा असजिलो भएको कुरा टिप्दै जानुहोस्</a:t>
            </a:r>
            <a:r>
              <a:rPr lang="ne-NP" sz="2400" dirty="0">
                <a:latin typeface="Preeti"/>
                <a:cs typeface="Kalimati" panose="00000400000000000000" pitchFamily="2"/>
              </a:rPr>
              <a:t> ।</a:t>
            </a:r>
            <a:endParaRPr lang="en-US" sz="2400" dirty="0">
              <a:latin typeface="Preeti"/>
              <a:cs typeface="Kalimati" panose="00000400000000000000" pitchFamily="2"/>
            </a:endParaRPr>
          </a:p>
        </p:txBody>
      </p:sp>
      <p:pic>
        <p:nvPicPr>
          <p:cNvPr id="5" name="Picture 2" descr="Top 10 census worker interview questions and answers">
            <a:extLst>
              <a:ext uri="{FF2B5EF4-FFF2-40B4-BE49-F238E27FC236}">
                <a16:creationId xmlns:a16="http://schemas.microsoft.com/office/drawing/2014/main" id="{B8F3A69D-E978-4969-8607-87598A0B570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877" r="64447" b="23641"/>
          <a:stretch/>
        </p:blipFill>
        <p:spPr bwMode="auto">
          <a:xfrm>
            <a:off x="9645445" y="1692998"/>
            <a:ext cx="2160518" cy="29419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222239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3" name="Text Placeholder 1">
            <a:extLst>
              <a:ext uri="{FF2B5EF4-FFF2-40B4-BE49-F238E27FC236}">
                <a16:creationId xmlns:a16="http://schemas.microsoft.com/office/drawing/2014/main" id="{796629E8-45E5-4BC2-BBBE-556F8085B950}"/>
              </a:ext>
            </a:extLst>
          </p:cNvPr>
          <p:cNvSpPr txBox="1">
            <a:spLocks/>
          </p:cNvSpPr>
          <p:nvPr/>
        </p:nvSpPr>
        <p:spPr>
          <a:xfrm>
            <a:off x="244371" y="1041953"/>
            <a:ext cx="11328930" cy="819504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hi-IN" sz="2800" b="1" dirty="0">
                <a:solidFill>
                  <a:srgbClr val="002060"/>
                </a:solidFill>
                <a:latin typeface="Ganesh" pitchFamily="2" charset="0"/>
                <a:cs typeface="Kalimati" panose="00000400000000000000" pitchFamily="2"/>
              </a:rPr>
              <a:t>कृषक परिवार प्रश्नावलीको मोक अन्तर्वार्ता सञ्चालन</a:t>
            </a:r>
            <a:r>
              <a:rPr lang="ne-NP" sz="2800" b="1" dirty="0">
                <a:solidFill>
                  <a:srgbClr val="002060"/>
                </a:solidFill>
                <a:latin typeface="Ganesh" pitchFamily="2" charset="0"/>
                <a:cs typeface="Kalimati" panose="00000400000000000000" pitchFamily="2"/>
              </a:rPr>
              <a:t> गर्नका लागि थप मार्गनिर्देशन</a:t>
            </a:r>
            <a:endParaRPr lang="en-US" sz="2800" b="1" dirty="0">
              <a:solidFill>
                <a:srgbClr val="002060"/>
              </a:solidFill>
              <a:latin typeface="Ganesh" pitchFamily="2" charset="0"/>
              <a:cs typeface="Kalimati" panose="00000400000000000000" pitchFamily="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3239" y="2111828"/>
            <a:ext cx="11946193" cy="45243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400" b="1" dirty="0">
                <a:latin typeface="Preeti"/>
                <a:cs typeface="Kalimati" panose="00000400000000000000" pitchFamily="2"/>
              </a:rPr>
              <a:t>२०</a:t>
            </a:r>
            <a:r>
              <a:rPr lang="hi-IN" sz="2400" b="1" dirty="0">
                <a:latin typeface="Preeti"/>
                <a:cs typeface="Kalimati" panose="00000400000000000000" pitchFamily="2"/>
              </a:rPr>
              <a:t> मिन</a:t>
            </a:r>
            <a:r>
              <a:rPr lang="ne-NP" sz="2400" b="1" dirty="0">
                <a:latin typeface="Preeti"/>
                <a:cs typeface="Kalimati" panose="00000400000000000000" pitchFamily="2"/>
              </a:rPr>
              <a:t>े</a:t>
            </a:r>
            <a:r>
              <a:rPr lang="hi-IN" sz="2400" b="1" dirty="0">
                <a:latin typeface="Preeti"/>
                <a:cs typeface="Kalimati" panose="00000400000000000000" pitchFamily="2"/>
              </a:rPr>
              <a:t>ट</a:t>
            </a:r>
            <a:r>
              <a:rPr lang="hi-IN" sz="2400" dirty="0">
                <a:latin typeface="Preeti"/>
                <a:cs typeface="Kalimati" panose="00000400000000000000" pitchFamily="2"/>
              </a:rPr>
              <a:t> भित्र </a:t>
            </a:r>
            <a:r>
              <a:rPr lang="ne-NP" sz="2400" dirty="0">
                <a:latin typeface="Preeti"/>
                <a:cs typeface="Kalimati" panose="00000400000000000000" pitchFamily="2"/>
              </a:rPr>
              <a:t>एउटा </a:t>
            </a:r>
            <a:r>
              <a:rPr lang="hi-IN" sz="2400" dirty="0">
                <a:latin typeface="Preeti"/>
                <a:cs typeface="Kalimati" panose="00000400000000000000" pitchFamily="2"/>
              </a:rPr>
              <a:t>अन्तर्वार्ता सम्पन्न गर्नेगर</a:t>
            </a:r>
            <a:r>
              <a:rPr lang="ne-NP" sz="2400" dirty="0">
                <a:latin typeface="Preeti"/>
                <a:cs typeface="Kalimati" panose="00000400000000000000" pitchFamily="2"/>
              </a:rPr>
              <a:t>ी</a:t>
            </a:r>
            <a:r>
              <a:rPr lang="hi-IN" sz="2400" dirty="0">
                <a:latin typeface="Preeti"/>
                <a:cs typeface="Kalimati" panose="00000400000000000000" pitchFamily="2"/>
              </a:rPr>
              <a:t> कार्य गर्नुहोस्</a:t>
            </a:r>
            <a:r>
              <a:rPr lang="ne-NP" sz="2400" dirty="0">
                <a:latin typeface="Preeti"/>
                <a:cs typeface="Kalimati" panose="00000400000000000000" pitchFamily="2"/>
              </a:rPr>
              <a:t> ।</a:t>
            </a:r>
            <a:endParaRPr lang="en-US" sz="2400" dirty="0">
              <a:latin typeface="Preeti"/>
              <a:cs typeface="Kalimati" panose="00000400000000000000" pitchFamily="2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i-IN" sz="2400" dirty="0">
                <a:latin typeface="Preeti"/>
                <a:cs typeface="Kalimati" panose="00000400000000000000" pitchFamily="2"/>
              </a:rPr>
              <a:t>आफुले भरेको कृषक परिवार प्रश्नावली फार</a:t>
            </a:r>
            <a:r>
              <a:rPr lang="ne-NP" sz="2400" dirty="0">
                <a:latin typeface="Preeti"/>
                <a:cs typeface="Kalimati" panose="00000400000000000000" pitchFamily="2"/>
              </a:rPr>
              <a:t>ा</a:t>
            </a:r>
            <a:r>
              <a:rPr lang="hi-IN" sz="2400" dirty="0">
                <a:latin typeface="Preeti"/>
                <a:cs typeface="Kalimati" panose="00000400000000000000" pitchFamily="2"/>
              </a:rPr>
              <a:t>म रुजु गर्नुहोस् र अन्तर्वार्ता समापन</a:t>
            </a:r>
            <a:r>
              <a:rPr lang="ne-NP" sz="2400" dirty="0">
                <a:latin typeface="Preeti"/>
                <a:cs typeface="Kalimati" panose="00000400000000000000" pitchFamily="2"/>
              </a:rPr>
              <a:t> </a:t>
            </a:r>
            <a:r>
              <a:rPr lang="hi-IN" sz="2400" dirty="0">
                <a:latin typeface="Preeti"/>
                <a:cs typeface="Kalimati" panose="00000400000000000000" pitchFamily="2"/>
              </a:rPr>
              <a:t>गर्नुहोस्</a:t>
            </a:r>
            <a:r>
              <a:rPr lang="ne-NP" sz="2400" dirty="0">
                <a:latin typeface="Preeti"/>
                <a:cs typeface="Kalimati" panose="00000400000000000000" pitchFamily="2"/>
              </a:rPr>
              <a:t> ।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i-IN" sz="2400" dirty="0">
                <a:latin typeface="Preeti"/>
                <a:cs typeface="Kalimati" panose="00000400000000000000" pitchFamily="2"/>
              </a:rPr>
              <a:t>पहि</a:t>
            </a:r>
            <a:r>
              <a:rPr lang="ne-NP" sz="2400" dirty="0">
                <a:latin typeface="Preeti"/>
                <a:cs typeface="Kalimati" panose="00000400000000000000" pitchFamily="2"/>
              </a:rPr>
              <a:t>ले</a:t>
            </a:r>
            <a:r>
              <a:rPr lang="en-US" sz="2400" dirty="0">
                <a:latin typeface="Preeti"/>
                <a:cs typeface="Kalimati" panose="00000400000000000000" pitchFamily="2"/>
              </a:rPr>
              <a:t>]</a:t>
            </a:r>
            <a:r>
              <a:rPr lang="hi-IN" sz="2400" dirty="0">
                <a:latin typeface="Preeti"/>
                <a:cs typeface="Kalimati" panose="00000400000000000000" pitchFamily="2"/>
              </a:rPr>
              <a:t> अन्तर्वार्ताकर्ता भएको व्यक्ति उत्तरदाता र पहिले उत्तरदाता भएको व्यक्ति अन्तर्वार्ताकर्ता भई माथि भनिए जस्तै </a:t>
            </a:r>
            <a:r>
              <a:rPr lang="ne-NP" sz="2400" dirty="0">
                <a:latin typeface="Preeti"/>
                <a:cs typeface="Kalimati" panose="00000400000000000000" pitchFamily="2"/>
              </a:rPr>
              <a:t>अर्को </a:t>
            </a:r>
            <a:r>
              <a:rPr lang="ne-NP" sz="2400" b="1" dirty="0">
                <a:latin typeface="Preeti"/>
                <a:cs typeface="Kalimati" panose="00000400000000000000" pitchFamily="2"/>
              </a:rPr>
              <a:t>२० मिनेट</a:t>
            </a:r>
            <a:r>
              <a:rPr lang="ne-NP" sz="2400" dirty="0">
                <a:latin typeface="Preeti"/>
                <a:cs typeface="Kalimati" panose="00000400000000000000" pitchFamily="2"/>
              </a:rPr>
              <a:t>मा दोस्रो </a:t>
            </a:r>
            <a:r>
              <a:rPr lang="hi-IN" sz="2400" dirty="0">
                <a:latin typeface="Preeti"/>
                <a:cs typeface="Kalimati" panose="00000400000000000000" pitchFamily="2"/>
              </a:rPr>
              <a:t>अन्तर्वार्ता</a:t>
            </a:r>
            <a:r>
              <a:rPr lang="ne-NP" sz="2400" dirty="0">
                <a:latin typeface="Preeti"/>
                <a:cs typeface="Kalimati" panose="00000400000000000000" pitchFamily="2"/>
              </a:rPr>
              <a:t> सम्पन्न </a:t>
            </a:r>
            <a:r>
              <a:rPr lang="hi-IN" sz="2400" dirty="0">
                <a:latin typeface="Preeti"/>
                <a:cs typeface="Kalimati" panose="00000400000000000000" pitchFamily="2"/>
              </a:rPr>
              <a:t>गर्नुहोस्</a:t>
            </a:r>
            <a:r>
              <a:rPr lang="ne-NP" sz="2400" b="1" dirty="0">
                <a:latin typeface="Preeti"/>
                <a:cs typeface="Kalimati" panose="00000400000000000000" pitchFamily="2"/>
              </a:rPr>
              <a:t> </a:t>
            </a:r>
            <a:r>
              <a:rPr lang="ne-NP" sz="2400" dirty="0">
                <a:latin typeface="Preeti"/>
                <a:cs typeface="Kalimati" panose="00000400000000000000" pitchFamily="2"/>
              </a:rPr>
              <a:t>।</a:t>
            </a:r>
            <a:endParaRPr lang="en-US" sz="2400" dirty="0">
              <a:latin typeface="Preeti"/>
              <a:cs typeface="Kalimati" panose="00000400000000000000" pitchFamily="2"/>
            </a:endParaRP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i-IN" sz="2400" dirty="0">
                <a:latin typeface="Preeti"/>
                <a:cs typeface="Kalimati" panose="00000400000000000000" pitchFamily="2"/>
              </a:rPr>
              <a:t>दुवै </a:t>
            </a:r>
            <a:r>
              <a:rPr lang="ne-NP" sz="2400" dirty="0">
                <a:latin typeface="Preeti"/>
                <a:cs typeface="Kalimati" panose="00000400000000000000" pitchFamily="2"/>
              </a:rPr>
              <a:t>अन्तर्वार्ता </a:t>
            </a:r>
            <a:r>
              <a:rPr lang="hi-IN" sz="2400" dirty="0">
                <a:latin typeface="Preeti"/>
                <a:cs typeface="Kalimati" panose="00000400000000000000" pitchFamily="2"/>
              </a:rPr>
              <a:t>सम्पन्न </a:t>
            </a:r>
            <a:r>
              <a:rPr lang="ne-NP" sz="2400" dirty="0">
                <a:latin typeface="Preeti"/>
                <a:cs typeface="Kalimati" panose="00000400000000000000" pitchFamily="2"/>
              </a:rPr>
              <a:t>भए</a:t>
            </a:r>
            <a:r>
              <a:rPr lang="hi-IN" sz="2400" dirty="0">
                <a:latin typeface="Preeti"/>
                <a:cs typeface="Kalimati" panose="00000400000000000000" pitchFamily="2"/>
              </a:rPr>
              <a:t>पछि </a:t>
            </a:r>
            <a:r>
              <a:rPr lang="ne-NP" sz="2400" dirty="0">
                <a:latin typeface="Preeti"/>
                <a:cs typeface="Kalimati" panose="00000400000000000000" pitchFamily="2"/>
              </a:rPr>
              <a:t>आफुले भरेको फाराम रुजु गर्नुहोस् र आफ्नो समुहमा फर्किनुहोस् ।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400" dirty="0">
                <a:latin typeface="Preeti"/>
                <a:cs typeface="Kalimati" panose="00000400000000000000" pitchFamily="2"/>
              </a:rPr>
              <a:t>अन्तर्वार्ताका क्रममा </a:t>
            </a:r>
            <a:r>
              <a:rPr lang="hi-IN" sz="2400" dirty="0">
                <a:latin typeface="Preeti"/>
                <a:cs typeface="Kalimati" panose="00000400000000000000" pitchFamily="2"/>
              </a:rPr>
              <a:t>आएका समस्याहरुको </a:t>
            </a:r>
            <a:r>
              <a:rPr lang="ne-NP" sz="2400" dirty="0">
                <a:latin typeface="Preeti"/>
                <a:cs typeface="Kalimati" panose="00000400000000000000" pitchFamily="2"/>
              </a:rPr>
              <a:t>बा</a:t>
            </a:r>
            <a:r>
              <a:rPr lang="hi-IN" sz="2400" dirty="0">
                <a:latin typeface="Preeti"/>
                <a:cs typeface="Kalimati" panose="00000400000000000000" pitchFamily="2"/>
              </a:rPr>
              <a:t>रेमा </a:t>
            </a:r>
            <a:r>
              <a:rPr lang="ne-NP" sz="2400" dirty="0">
                <a:latin typeface="Preeti"/>
                <a:cs typeface="Kalimati" panose="00000400000000000000" pitchFamily="2"/>
              </a:rPr>
              <a:t>समुहमा</a:t>
            </a:r>
            <a:r>
              <a:rPr lang="hi-IN" sz="2400" dirty="0">
                <a:latin typeface="Preeti"/>
                <a:cs typeface="Kalimati" panose="00000400000000000000" pitchFamily="2"/>
              </a:rPr>
              <a:t> छलफल</a:t>
            </a:r>
            <a:r>
              <a:rPr lang="en-US" sz="2400" dirty="0">
                <a:latin typeface="Preeti"/>
                <a:cs typeface="Kalimati" panose="00000400000000000000" pitchFamily="2"/>
              </a:rPr>
              <a:t> </a:t>
            </a:r>
            <a:r>
              <a:rPr lang="ne-NP" sz="2400" dirty="0">
                <a:latin typeface="Preeti"/>
                <a:cs typeface="Kalimati" panose="00000400000000000000" pitchFamily="2"/>
              </a:rPr>
              <a:t>गरी प्रस्तुतीकरण</a:t>
            </a:r>
            <a:r>
              <a:rPr lang="hi-IN" sz="2400" dirty="0">
                <a:latin typeface="Preeti"/>
                <a:cs typeface="Kalimati" panose="00000400000000000000" pitchFamily="2"/>
              </a:rPr>
              <a:t>को लागि टिपोट तयार गर्नुहोस</a:t>
            </a:r>
            <a:r>
              <a:rPr lang="ne-NP" sz="2400" dirty="0">
                <a:latin typeface="Preeti"/>
                <a:cs typeface="Kalimati" panose="00000400000000000000" pitchFamily="2"/>
              </a:rPr>
              <a:t>्</a:t>
            </a:r>
            <a:r>
              <a:rPr lang="hi-IN" sz="2400" dirty="0">
                <a:latin typeface="Preeti"/>
                <a:cs typeface="Kalimati" panose="00000400000000000000" pitchFamily="2"/>
              </a:rPr>
              <a:t> </a:t>
            </a:r>
            <a:r>
              <a:rPr lang="ne-NP" sz="2400" dirty="0">
                <a:latin typeface="Preeti"/>
                <a:cs typeface="Kalimati" panose="00000400000000000000" pitchFamily="2"/>
              </a:rPr>
              <a:t>। </a:t>
            </a:r>
            <a:r>
              <a:rPr lang="ne-NP" sz="2400" b="1" dirty="0">
                <a:latin typeface="Preeti"/>
                <a:cs typeface="Kalimati" panose="00000400000000000000" pitchFamily="2"/>
              </a:rPr>
              <a:t>१० मिनेट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8236402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57C1D31-D7B8-4E4C-B66A-DC0DE1F33787}"/>
              </a:ext>
            </a:extLst>
          </p:cNvPr>
          <p:cNvSpPr txBox="1"/>
          <p:nvPr/>
        </p:nvSpPr>
        <p:spPr>
          <a:xfrm>
            <a:off x="2188853" y="773431"/>
            <a:ext cx="7215809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Aft>
                <a:spcPts val="400"/>
              </a:spcAft>
            </a:pPr>
            <a:r>
              <a:rPr lang="ne-NP" sz="2800" b="1" dirty="0">
                <a:solidFill>
                  <a:srgbClr val="0070C0"/>
                </a:solidFill>
                <a:latin typeface="खआ॥"/>
                <a:cs typeface="Kalimati" panose="00000400000000000000" pitchFamily="2"/>
              </a:rPr>
              <a:t>प्रस्तुतिकरणमा प्रस्तुत गर्ने विषयको नमूना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5433" y="1267798"/>
            <a:ext cx="11288084" cy="2482541"/>
          </a:xfrm>
          <a:prstGeom prst="rect">
            <a:avLst/>
          </a:prstGeom>
        </p:spPr>
      </p:pic>
      <p:sp>
        <p:nvSpPr>
          <p:cNvPr id="5" name="Text Placeholder 2"/>
          <p:cNvSpPr txBox="1">
            <a:spLocks/>
          </p:cNvSpPr>
          <p:nvPr/>
        </p:nvSpPr>
        <p:spPr>
          <a:xfrm>
            <a:off x="235492" y="3747975"/>
            <a:ext cx="11695953" cy="305103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ts val="3600"/>
              </a:lnSpc>
            </a:pPr>
            <a:r>
              <a:rPr lang="ne-NP" sz="240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अन्तर्वार्ताका क्रममा भोगेका कुराहरु समुहको तर्फबाट एक जनाले प्रस्तुति गर्नुहोस् ।</a:t>
            </a:r>
          </a:p>
          <a:p>
            <a:pPr algn="just">
              <a:lnSpc>
                <a:spcPts val="3600"/>
              </a:lnSpc>
            </a:pPr>
            <a:r>
              <a:rPr lang="ne-NP" sz="240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प्रत्येक समुहका लागि प्रस्तुति गर्न </a:t>
            </a:r>
            <a:r>
              <a:rPr lang="ne-NP" sz="2400" b="1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५ मिनेट समय </a:t>
            </a:r>
            <a:r>
              <a:rPr lang="ne-NP" sz="240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निर्धारण गरिएको छ ।</a:t>
            </a:r>
          </a:p>
          <a:p>
            <a:pPr algn="just">
              <a:lnSpc>
                <a:spcPts val="3600"/>
              </a:lnSpc>
            </a:pPr>
            <a:r>
              <a:rPr lang="ne-NP" sz="240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प्रस्तुतकर्ताले अन्तर्वार्ता सञ्चालन गर्दा भोगेका सबल पक्ष र समस्याहरू तथा समस्याको समाधानका उपायहरु समेट्नु पर्नेछ ।</a:t>
            </a:r>
          </a:p>
          <a:p>
            <a:pPr algn="just">
              <a:lnSpc>
                <a:spcPts val="3600"/>
              </a:lnSpc>
            </a:pPr>
            <a:r>
              <a:rPr lang="ne-NP" sz="2400">
                <a:solidFill>
                  <a:schemeClr val="tx1">
                    <a:lumMod val="95000"/>
                    <a:lumOff val="5000"/>
                  </a:schemeClr>
                </a:solidFill>
                <a:latin typeface="Preeti" pitchFamily="2" charset="0"/>
                <a:cs typeface="Kalimati" panose="00000400000000000000" pitchFamily="2"/>
              </a:rPr>
              <a:t>प्रस्तुतकर्ताले अन्तर्वार्ता सञ्चालन गर्दा अपनाएका राम्रा कुराहरू र सुधार गर्नुपर्ने विषय समेट्नु पर्नेछ ।</a:t>
            </a:r>
            <a:endParaRPr lang="ne-NP" sz="2400" dirty="0">
              <a:solidFill>
                <a:schemeClr val="tx1">
                  <a:lumMod val="95000"/>
                  <a:lumOff val="5000"/>
                </a:schemeClr>
              </a:solidFill>
              <a:latin typeface="Preeti" pitchFamily="2" charset="0"/>
              <a:cs typeface="Kalimati" panose="00000400000000000000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33223079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3893</TotalTime>
  <Words>781</Words>
  <Application>Microsoft Office PowerPoint</Application>
  <PresentationFormat>Widescreen</PresentationFormat>
  <Paragraphs>97</Paragraphs>
  <Slides>16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6" baseType="lpstr">
      <vt:lpstr>Arial</vt:lpstr>
      <vt:lpstr>Calibri</vt:lpstr>
      <vt:lpstr>Fontasy Himali</vt:lpstr>
      <vt:lpstr>Ganesh</vt:lpstr>
      <vt:lpstr>Kokila</vt:lpstr>
      <vt:lpstr>Nirmala UI</vt:lpstr>
      <vt:lpstr>Preeti</vt:lpstr>
      <vt:lpstr>Wingdings</vt:lpstr>
      <vt:lpstr>खआ॥</vt:lpstr>
      <vt:lpstr>Office Theme</vt:lpstr>
      <vt:lpstr>राष्ट्रिय कृषिगणना २०७८ कृषिगणना अधिकृत/सहायक कृषिगणना अधिकृत तालिम मितिः फागुन २१, २०७८ ललितपुर, काठमाडौँ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tsbastola</dc:creator>
  <cp:lastModifiedBy>Rishi Ram Sigdel</cp:lastModifiedBy>
  <cp:revision>450</cp:revision>
  <dcterms:created xsi:type="dcterms:W3CDTF">2006-08-16T00:00:00Z</dcterms:created>
  <dcterms:modified xsi:type="dcterms:W3CDTF">2022-03-04T00:32:13Z</dcterms:modified>
</cp:coreProperties>
</file>