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547" r:id="rId2"/>
    <p:sldId id="536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8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2" r:id="rId39"/>
    <p:sldId id="5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52E12-28A5-438C-8315-F15DE9EE16FD}">
          <p14:sldIdLst>
            <p14:sldId id="547"/>
            <p14:sldId id="536"/>
            <p14:sldId id="548"/>
            <p14:sldId id="549"/>
            <p14:sldId id="550"/>
            <p14:sldId id="551"/>
            <p14:sldId id="552"/>
            <p14:sldId id="553"/>
            <p14:sldId id="554"/>
            <p14:sldId id="58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</p14:sldIdLst>
        </p14:section>
        <p14:section name="Untitled Section" id="{F5275AD6-9CFD-4745-9082-45C46268C33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66CCFF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7429" autoAdjust="0"/>
  </p:normalViewPr>
  <p:slideViewPr>
    <p:cSldViewPr>
      <p:cViewPr>
        <p:scale>
          <a:sx n="62" d="100"/>
          <a:sy n="62" d="100"/>
        </p:scale>
        <p:origin x="-7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अधिकृत/सहायक कृषिगणना अधिकृत </a:t>
            </a:r>
            <a:r>
              <a:rPr lang="ne-NP" sz="28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तालिम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२४,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A6E71-2ED7-4E78-9BD9-383B3C7F7960}"/>
              </a:ext>
            </a:extLst>
          </p:cNvPr>
          <p:cNvSpPr txBox="1"/>
          <p:nvPr/>
        </p:nvSpPr>
        <p:spPr>
          <a:xfrm>
            <a:off x="57403" y="5029200"/>
            <a:ext cx="927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सामुदायिक </a:t>
            </a: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(खण्ड १ र खण्ड २)</a:t>
            </a:r>
            <a:endParaRPr lang="ne-NP" sz="2400" dirty="0">
              <a:solidFill>
                <a:srgbClr val="002060"/>
              </a:solidFill>
              <a:latin typeface="Preeti"/>
              <a:cs typeface="Kalimati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सातौं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दिनको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पहिलो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7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914400"/>
            <a:ext cx="10277475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9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भू–उपयोग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211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 smtClean="0">
                <a:cs typeface="Kalimati" pitchFamily="2"/>
              </a:rPr>
              <a:t>यहाँ </a:t>
            </a:r>
            <a:r>
              <a:rPr lang="ne-NP" sz="2400" b="1" dirty="0">
                <a:cs typeface="Kalimati" pitchFamily="2"/>
              </a:rPr>
              <a:t>भू–उपयोग भन्नाले सम्बन्धित वडामा भएको जग्गाको विभिन्न प्रकारको उपयोग जस्तै सार्वजनिक चौरचरन÷खर्क, सामुदायिक वन, सार्वजनिक पोखरी÷ताल, सार्वजनिक उद्यान पार्क, सार्वजनिक खाली जग्गाको संख्या र सोअनुसारको अनुमानित क्षेत्रफल लिन खोजिएको छ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C8D885-DF2F-4D06-9ED6-799BB014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7102"/>
            <a:ext cx="10287000" cy="142469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1"/>
            <a:ext cx="12192000" cy="762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क्षेत्रफलको एकाइ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2115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क्षेत्रफल लिँदा पालिकाअनुसार प्रचलित मापन एकाइ बिघा वा रोपनीको लिनु पर्दछ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सामान्यतया तराई र भित्री मधेशका जिल्लामा पर्ने पालिकाका वडाहरूका लागि बिघा र अन्य पहाडी तथा हिमाली जिल्लाहरूमा पर्ने पालिकाका वडाका लागि रोपनीको एकाइ प्रयोग भएको पाईन्छ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एउटा वडा भित्रका सबै प्रकारका जग्गाको क्षेत्रफल एउटै एकाइ (बिघा वा रोपनी मध्ये) एकमा मात्र लिनु पर्दछ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एकाइको कोड रहेको लहरमा बिघा भए कोड १ र रोपनी भए कोड २ मा गोलो घेरा लगाउनु पर्दछ ।</a:t>
            </a:r>
            <a:endParaRPr lang="ne-NP" sz="2400" dirty="0">
              <a:cs typeface="Kalimat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C8D885-DF2F-4D06-9ED6-799BB014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5708"/>
            <a:ext cx="10820400" cy="1295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1811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भू–उपयोग अनुसार जग्गाको जम्मा सङ्ख्या र क्षेत्रफल लेख्नका लागि छुट्याइएको कोठाहरू फरकफरक छन् । जुन प्रकारको भू–उपयोग हो सोहीअनुसार छुट्याइएको कोठाहरूमा यिनीहरुको जम्मा सङ्ख्या र क्षेत्रफल एकमुष्ट विघा वा रोपनीमा लेख्नुपर्दछ ।वडाको भू–उपयोग अन्तर्गत सङ्कलन गर्नुपर्ने विवरणहरू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चौरचरन÷खर्क,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सामुदायिक वन,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पोखरी÷ताल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उद्यान पार्क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खाली जग्गाहरु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b="1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3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१ सार्वजनिक चौरचरन÷खर्क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568440"/>
            <a:ext cx="11887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वडाका बासिन्दाले आवश्यकता अनुसार साझा रूपमा पशुचरनका लागि प्रयोग गर्ने गरेका सबै सार्वजनिक चौरचरन÷खर्कका जग्गा यसमा पर्दछन्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वडाभित्र रहेको यस प्रकारको सबै जग्गाको जम्मा सङ्ख्या र एकमुष्ट क्षेत्रफल यहाँ लेख्नुपर्दछ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9AA1C5-0F31-4819-9D55-DF71DCE19F59}"/>
              </a:ext>
            </a:extLst>
          </p:cNvPr>
          <p:cNvGrpSpPr/>
          <p:nvPr/>
        </p:nvGrpSpPr>
        <p:grpSpPr>
          <a:xfrm>
            <a:off x="152400" y="3657600"/>
            <a:ext cx="11658600" cy="3124200"/>
            <a:chOff x="0" y="4191000"/>
            <a:chExt cx="9144000" cy="2667000"/>
          </a:xfrm>
        </p:grpSpPr>
        <p:pic>
          <p:nvPicPr>
            <p:cNvPr id="5" name="Picture 3" descr="C:\Users\hp\Desktop\download (1).jpg">
              <a:extLst>
                <a:ext uri="{FF2B5EF4-FFF2-40B4-BE49-F238E27FC236}">
                  <a16:creationId xmlns:a16="http://schemas.microsoft.com/office/drawing/2014/main" xmlns="" id="{99E9AC2E-D20A-4226-8D1A-4E2B04FAE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91000"/>
              <a:ext cx="52578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Users\hp\Desktop\download.jpg">
              <a:extLst>
                <a:ext uri="{FF2B5EF4-FFF2-40B4-BE49-F238E27FC236}">
                  <a16:creationId xmlns:a16="http://schemas.microsoft.com/office/drawing/2014/main" xmlns="" id="{0A44B0C2-F628-4144-B5B6-C2E266E12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191000"/>
              <a:ext cx="3886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3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२ सामुदायिक वन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444853"/>
            <a:ext cx="8001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२ सामुदायिक वन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स्थानीय बासिन्दाले आफ्नो समुदायको प्रयोगका लागि आवश्यकताअनुसारको उपभोक्ता समूह गठन गरेर वडा भित्र संरक्षित रूपमा ब्यवस्थापन गरेको वन यसमा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यसमा सरकारले समुदायलाई हस्तान्तरण गर्न बाँकी रहेको सामुदायिक वन पनि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सामुदायिक वनले एकभन्दा बढी वडा ढाकेको भए यहाँ सम्बन्धित वडाभित्र मात्र पर्ने सामुदायिक वनको सङ्ख्या र क्षेत्रफलमात्र लिनु पर्दछ । </a:t>
            </a:r>
          </a:p>
        </p:txBody>
      </p:sp>
      <p:pic>
        <p:nvPicPr>
          <p:cNvPr id="8" name="Picture 3" descr="C:\Users\hp\Desktop\download (2).jpg">
            <a:extLst>
              <a:ext uri="{FF2B5EF4-FFF2-40B4-BE49-F238E27FC236}">
                <a16:creationId xmlns:a16="http://schemas.microsoft.com/office/drawing/2014/main" xmlns="" id="{852D8DCB-66F1-4541-A1C2-70B50E18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1447801"/>
            <a:ext cx="388619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hp\Desktop\download (3).jpg">
            <a:extLst>
              <a:ext uri="{FF2B5EF4-FFF2-40B4-BE49-F238E27FC236}">
                <a16:creationId xmlns:a16="http://schemas.microsoft.com/office/drawing/2014/main" xmlns="" id="{62264873-0AB3-4E29-89EF-1515FE09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386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३ सार्वजनिक पोखरी÷ताल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741438"/>
            <a:ext cx="11506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चौरचरन÷खर्क जस्तै साझा रुपमा प्रयोग हुने वडाभित्र भएका सार्वजनिक पोखरी÷तालहरूको जम्मा सङ्ख्या र एकमुष्ट अनुमानित क्षेत्रफल यहाँ लेख्नु पर्दछ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05AB8C5-53DF-4E5D-91EA-55771C3C3C5B}"/>
              </a:ext>
            </a:extLst>
          </p:cNvPr>
          <p:cNvGrpSpPr/>
          <p:nvPr/>
        </p:nvGrpSpPr>
        <p:grpSpPr>
          <a:xfrm>
            <a:off x="533399" y="3505200"/>
            <a:ext cx="11277601" cy="3276600"/>
            <a:chOff x="533399" y="3505200"/>
            <a:chExt cx="11277601" cy="3276600"/>
          </a:xfrm>
        </p:grpSpPr>
        <p:pic>
          <p:nvPicPr>
            <p:cNvPr id="10" name="Picture 3" descr="C:\Users\hp\Desktop\download (1).jpg">
              <a:extLst>
                <a:ext uri="{FF2B5EF4-FFF2-40B4-BE49-F238E27FC236}">
                  <a16:creationId xmlns:a16="http://schemas.microsoft.com/office/drawing/2014/main" xmlns="" id="{67CB0402-FDE6-4043-B971-B8E9DE7B1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505200"/>
              <a:ext cx="60960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Users\hp\Desktop\images.jpg">
              <a:extLst>
                <a:ext uri="{FF2B5EF4-FFF2-40B4-BE49-F238E27FC236}">
                  <a16:creationId xmlns:a16="http://schemas.microsoft.com/office/drawing/2014/main" xmlns="" id="{CD841BA0-87C0-436E-96A7-CEB2C3709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3505200"/>
              <a:ext cx="6163583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2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४ सार्वजनिक उद्यान पार्क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43249"/>
            <a:ext cx="6781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वडामा मनोरञ्जनको लागि सार्वजनिक उद्यान÷पार्क रहेको भए उक्त उद्यान पार्कले चर्चेको जग्गा यसमा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उदाहरणका लागि बाल उद्यान, सहिद पार्क जस्ता वडाभित्र रहेका सार्वजनिक उद्यान पार्क आदिको जम्मा सङ्ख्या र यिनीहरुले ओगटेको जग्गाको एकमुष्ट क्षेत्रफल यसमा जोडेर लेख्नु पर्दछ  ।</a:t>
            </a:r>
          </a:p>
        </p:txBody>
      </p:sp>
      <p:pic>
        <p:nvPicPr>
          <p:cNvPr id="8" name="Picture 3" descr="C:\Users\hp\Desktop\download (2).jpg">
            <a:extLst>
              <a:ext uri="{FF2B5EF4-FFF2-40B4-BE49-F238E27FC236}">
                <a16:creationId xmlns:a16="http://schemas.microsoft.com/office/drawing/2014/main" xmlns="" id="{910969FD-F7F1-4C09-B7FC-DC3986E9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78776"/>
            <a:ext cx="4038600" cy="27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hp\Desktop\download (3).jpg">
            <a:extLst>
              <a:ext uri="{FF2B5EF4-FFF2-40B4-BE49-F238E27FC236}">
                <a16:creationId xmlns:a16="http://schemas.microsoft.com/office/drawing/2014/main" xmlns="" id="{C7B86380-BD75-4069-BE43-02144970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3962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५ सार्वजनिक खाली जग्गा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43249"/>
            <a:ext cx="11811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वडाभित्र कुनै प्रयोग नभइ खाली रहेका सार्वजनिक खाली जग्गा यस अन्तर्गत पर्दछन्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प्रकारका सार्वजनिक खाली जग्गाको जम्मा सङ्ख्या र यिनीहरुले ओगटेको जग्गाको एकमुष्ट क्षेत्रफल यहाँ लेख्नु पर्दछ ।</a:t>
            </a:r>
          </a:p>
        </p:txBody>
      </p:sp>
      <p:pic>
        <p:nvPicPr>
          <p:cNvPr id="10" name="Picture 3" descr="C:\Users\hp\Desktop\download (5).jpg">
            <a:extLst>
              <a:ext uri="{FF2B5EF4-FFF2-40B4-BE49-F238E27FC236}">
                <a16:creationId xmlns:a16="http://schemas.microsoft.com/office/drawing/2014/main" xmlns="" id="{B7E10D7B-300D-4EC9-A815-1C441529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72578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hp\Desktop\download (4).jpg">
            <a:extLst>
              <a:ext uri="{FF2B5EF4-FFF2-40B4-BE49-F238E27FC236}">
                <a16:creationId xmlns:a16="http://schemas.microsoft.com/office/drawing/2014/main" xmlns="" id="{F007BC6A-F057-4733-9C0F-A3E6698A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701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1"/>
            <a:ext cx="12192000" cy="685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99848"/>
            <a:ext cx="1181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प्रश्नमा, वडामा गत ५ वर्षमा कुनै विपदका घटनाले असर पुर्याएको नपुर्याएको जानकारी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समुदायमा बाढी, पहिरो, खडेरी, हावाहुरी, असिना, शीतलहर÷तुषारो जस्ता प्राकृतिक विपदका एक वा एकभन्दा बढी घटना भएको हुन 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यस्ता कुनै घटनाहरु घटेको भए  </a:t>
            </a:r>
            <a:r>
              <a:rPr lang="ne-NP" sz="2400" b="1" dirty="0" smtClean="0">
                <a:cs typeface="Kalimati" pitchFamily="2"/>
              </a:rPr>
              <a:t>दिइएको कोठामा प्राथमिकता </a:t>
            </a:r>
            <a:r>
              <a:rPr lang="ne-NP" sz="2400" b="1" dirty="0">
                <a:cs typeface="Kalimati" pitchFamily="2"/>
              </a:rPr>
              <a:t>क्रमअनुसार </a:t>
            </a:r>
            <a:r>
              <a:rPr lang="ne-NP" sz="2400" b="1" dirty="0" smtClean="0">
                <a:cs typeface="Kalimati" pitchFamily="2"/>
              </a:rPr>
              <a:t>विपदका कोडहरु लेख्दै </a:t>
            </a:r>
            <a:r>
              <a:rPr lang="ne-NP" sz="2400" b="1" dirty="0">
                <a:cs typeface="Kalimati" pitchFamily="2"/>
              </a:rPr>
              <a:t>जानुपर्छ  ।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6CA04F-33D7-4195-855C-0D5342D5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6" y="1666874"/>
            <a:ext cx="11359580" cy="1838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69" y="9144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6670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</a:t>
            </a:r>
            <a:r>
              <a:rPr lang="ne-NP" sz="2800" b="1" dirty="0" smtClean="0">
                <a:cs typeface="Kalimati" pitchFamily="2"/>
              </a:rPr>
              <a:t>विषय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सामुदायिक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(खण्ड १ र खण्ड २)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8460769" y="2590800"/>
            <a:ext cx="3733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</a:t>
            </a:r>
            <a:r>
              <a:rPr lang="ne-NP" sz="2800" b="1" dirty="0" smtClean="0">
                <a:cs typeface="Kalimati" pitchFamily="2"/>
              </a:rPr>
              <a:t>सामाग्री</a:t>
            </a:r>
            <a:endParaRPr lang="ne-NP" sz="2400" dirty="0">
              <a:cs typeface="Kalimati" pitchFamily="2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096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12115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वडामा गत ५ वर्ष भित्र बाढी, पहिरो, खडेरी जस्ता प्राकृतिक विपद्का घटनाहरू भएर कृषि कार्यमा उल्लेख्य नकारात्मक असर  परेको थियो थिएन सोधी उपयुक्त कोडमा गोलो घेरा लगाउनुपर्दछ ।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09CD3E8-F429-4A8D-9044-12AE3D40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11658601" cy="1295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0A0132E-4572-4C80-A5FF-025979AD7B2B}"/>
              </a:ext>
            </a:extLst>
          </p:cNvPr>
          <p:cNvGrpSpPr/>
          <p:nvPr/>
        </p:nvGrpSpPr>
        <p:grpSpPr>
          <a:xfrm>
            <a:off x="250257" y="3733800"/>
            <a:ext cx="11506200" cy="2286000"/>
            <a:chOff x="0" y="4038600"/>
            <a:chExt cx="9067800" cy="2286000"/>
          </a:xfrm>
        </p:grpSpPr>
        <p:pic>
          <p:nvPicPr>
            <p:cNvPr id="9" name="Picture 3" descr="C:\Users\hp\Desktop\download (8).jpg">
              <a:extLst>
                <a:ext uri="{FF2B5EF4-FFF2-40B4-BE49-F238E27FC236}">
                  <a16:creationId xmlns:a16="http://schemas.microsoft.com/office/drawing/2014/main" xmlns="" id="{AA794CB8-1809-453B-817D-5D8735761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067175"/>
              <a:ext cx="304800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hp\Desktop\download (6).jpg">
              <a:extLst>
                <a:ext uri="{FF2B5EF4-FFF2-40B4-BE49-F238E27FC236}">
                  <a16:creationId xmlns:a16="http://schemas.microsoft.com/office/drawing/2014/main" xmlns="" id="{E6FF8959-B9FD-413B-8473-687FD1D9B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038600"/>
              <a:ext cx="2838450" cy="225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C:\Users\hp\Desktop\download (7).jpg">
              <a:extLst>
                <a:ext uri="{FF2B5EF4-FFF2-40B4-BE49-F238E27FC236}">
                  <a16:creationId xmlns:a16="http://schemas.microsoft.com/office/drawing/2014/main" xmlns="" id="{7BECBACD-1619-4574-8E3D-8AFD23A59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30734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C5318A-E57E-4586-8664-B04E120FDB9A}"/>
              </a:ext>
            </a:extLst>
          </p:cNvPr>
          <p:cNvSpPr txBox="1"/>
          <p:nvPr/>
        </p:nvSpPr>
        <p:spPr>
          <a:xfrm>
            <a:off x="609600" y="6167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पहिरो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A16B80-9C6F-427A-946D-DAFE46E9DFF8}"/>
              </a:ext>
            </a:extLst>
          </p:cNvPr>
          <p:cNvSpPr txBox="1"/>
          <p:nvPr/>
        </p:nvSpPr>
        <p:spPr>
          <a:xfrm>
            <a:off x="4572000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सुख्खा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6AF607-9ED0-42A2-8F61-F8F54CBEBFB7}"/>
              </a:ext>
            </a:extLst>
          </p:cNvPr>
          <p:cNvSpPr txBox="1"/>
          <p:nvPr/>
        </p:nvSpPr>
        <p:spPr>
          <a:xfrm>
            <a:off x="8763000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बाढी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5494BE-FBC7-4469-9076-5DE57C421DBF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02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86200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माटोको प्रकृति र स्थान बिशेषका कारण वडामा फरक फरक कृषि उपजहरुको उत्पादन हुनसक्दछ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वडाका बासिन्दाहरुले उत्पादन गर्ने खाद्यान्न, तरकारी , फलफूल, मसला, तेल, कोसे÷दाल बालीहरु </a:t>
            </a:r>
            <a:r>
              <a:rPr lang="ne-NP" sz="2400" b="1">
                <a:cs typeface="Kalimati" pitchFamily="2"/>
              </a:rPr>
              <a:t>प्रत्येक </a:t>
            </a:r>
            <a:r>
              <a:rPr lang="ne-NP" sz="2400" b="1" smtClean="0">
                <a:cs typeface="Kalimati" pitchFamily="2"/>
              </a:rPr>
              <a:t>समूहबाट  </a:t>
            </a:r>
            <a:r>
              <a:rPr lang="ne-NP" sz="2400" b="1" dirty="0">
                <a:cs typeface="Kalimati" pitchFamily="2"/>
              </a:rPr>
              <a:t>उत्पादन परिमाणको आधारमा बढीमा तीन प्रमुख बालीहरुको नाम र कोड आवश्यक महलमा उल्लेख गर्नुपर्दछ ।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49EB7FC1-6C07-4A28-96EB-CCA3FBB4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9990"/>
            <a:ext cx="10210800" cy="26024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87566-7D50-4F24-A1A5-D7912BEB0D99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2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505255"/>
            <a:ext cx="11936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प्रमुख तीन खाद्यान्न बालीहरुमा धान, मकै र कोदो र प्रमुख तीन तरकारी बालीहरुमा काउली, बन्दा र करेलो आदि हुनसक्दछ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बालीहरुको कोड कृषक परिवार प्रश्नावलीमा दिईएअनुसार लेख्नुपर्दछ । </a:t>
            </a:r>
          </a:p>
        </p:txBody>
      </p:sp>
      <p:pic>
        <p:nvPicPr>
          <p:cNvPr id="8" name="Picture 2" descr="C:\Users\hp\Desktop\download (1).jpg">
            <a:extLst>
              <a:ext uri="{FF2B5EF4-FFF2-40B4-BE49-F238E27FC236}">
                <a16:creationId xmlns:a16="http://schemas.microsoft.com/office/drawing/2014/main" xmlns="" id="{11D2D07E-63CB-48B2-A4BC-0C492D76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" y="3276600"/>
            <a:ext cx="701069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hp\Desktop\download (2).jpg">
            <a:extLst>
              <a:ext uri="{FF2B5EF4-FFF2-40B4-BE49-F238E27FC236}">
                <a16:creationId xmlns:a16="http://schemas.microsoft.com/office/drawing/2014/main" xmlns="" id="{57455CB3-1740-4E69-B7AE-7FF459E2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2" y="5181600"/>
            <a:ext cx="686153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hp\Desktop\download (3).jpg">
            <a:extLst>
              <a:ext uri="{FF2B5EF4-FFF2-40B4-BE49-F238E27FC236}">
                <a16:creationId xmlns:a16="http://schemas.microsoft.com/office/drawing/2014/main" xmlns="" id="{7177AAE4-3C18-4466-B401-1DAE4B9D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98" y="3276600"/>
            <a:ext cx="4829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hp\Desktop\download.jpg">
            <a:extLst>
              <a:ext uri="{FF2B5EF4-FFF2-40B4-BE49-F238E27FC236}">
                <a16:creationId xmlns:a16="http://schemas.microsoft.com/office/drawing/2014/main" xmlns="" id="{C58AAC50-5565-43E6-87DA-806CDEB8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73" y="3276600"/>
            <a:ext cx="557499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hp\Desktop\download (4).jpg">
            <a:extLst>
              <a:ext uri="{FF2B5EF4-FFF2-40B4-BE49-F238E27FC236}">
                <a16:creationId xmlns:a16="http://schemas.microsoft.com/office/drawing/2014/main" xmlns="" id="{38B441DF-1453-49D1-8F49-1A2D9326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73" y="5486400"/>
            <a:ext cx="561228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hp\Desktop\download (5).jpg">
            <a:extLst>
              <a:ext uri="{FF2B5EF4-FFF2-40B4-BE49-F238E27FC236}">
                <a16:creationId xmlns:a16="http://schemas.microsoft.com/office/drawing/2014/main" xmlns="" id="{9249B099-4E40-4DC5-A7A4-B23D0A78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98" y="5562600"/>
            <a:ext cx="51275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B87F6783-A303-4837-94F5-8526570D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ds}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7412264E-DE9D-410B-B82E-3DD56DD6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764088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wfg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8C291DB1-C5E7-4158-8CC4-E5272782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876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s/]nf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AB126830-080E-479D-8861-40C9B5F5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Kmm'nuf]eL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A9E305E4-CB67-4447-BDE2-9837E21A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49975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cfFk</a:t>
            </a:r>
          </a:p>
        </p:txBody>
      </p:sp>
    </p:spTree>
    <p:extLst>
      <p:ext uri="{BB962C8B-B14F-4D97-AF65-F5344CB8AC3E}">
        <p14:creationId xmlns:p14="http://schemas.microsoft.com/office/powerpoint/2010/main" val="22505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625" y="504534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97" y="3594744"/>
            <a:ext cx="12192000" cy="323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यस प्रश्न मार्फत वडामा हुने प्रमुख पशुजन्य उत्पादन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उत्पादन परिमाणको आधारमा दूधको हकमा गाई, भैंसी र </a:t>
            </a:r>
            <a:r>
              <a:rPr lang="ne-NP" sz="2300" b="1" dirty="0" smtClean="0">
                <a:cs typeface="Kalimati" pitchFamily="2"/>
              </a:rPr>
              <a:t>चौरीको दुध, </a:t>
            </a:r>
            <a:r>
              <a:rPr lang="ne-NP" sz="2300" b="1" dirty="0">
                <a:cs typeface="Kalimati" pitchFamily="2"/>
              </a:rPr>
              <a:t>मासुको हकमा खसी, सुंगुर÷बंगुर, राँगा, च्याङ्ग्रा, भेडा, </a:t>
            </a:r>
            <a:r>
              <a:rPr lang="ne-NP" sz="2300" b="1" dirty="0" smtClean="0">
                <a:cs typeface="Kalimati" pitchFamily="2"/>
              </a:rPr>
              <a:t>कुखुराको मासु </a:t>
            </a:r>
            <a:r>
              <a:rPr lang="ne-NP" sz="2300" b="1" dirty="0">
                <a:cs typeface="Kalimati" pitchFamily="2"/>
              </a:rPr>
              <a:t>र माछा; र अण्डाको हकमा कुखुरा, हाँस र </a:t>
            </a:r>
            <a:r>
              <a:rPr lang="ne-NP" sz="2300" b="1" dirty="0" smtClean="0">
                <a:cs typeface="Kalimati" pitchFamily="2"/>
              </a:rPr>
              <a:t>बट्टाईको अण्डा मध्ये </a:t>
            </a:r>
            <a:r>
              <a:rPr lang="ne-NP" sz="2300" b="1" dirty="0">
                <a:cs typeface="Kalimati" pitchFamily="2"/>
              </a:rPr>
              <a:t>प्रमुख उत्पादन सोधी सम्बन्धित उत्पादन समुह प्रत्येकको कुनै एक एक विकल्पमा गोलो घेरा लगाउनु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सम्बन्धित वडामा कुनै समुहमा उत्पादन नै नहुने भए लागु नहुने कोडमा गोलो घेरा लगाउनुपर्छ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C32C043-8FC6-43B4-91C0-CC832B7E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9144000" cy="237992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1D2634-AB42-4593-9601-B904A6B176BA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80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2D44F8F-F785-479B-A6EF-AD0CE1E75DDE}"/>
              </a:ext>
            </a:extLst>
          </p:cNvPr>
          <p:cNvGrpSpPr/>
          <p:nvPr/>
        </p:nvGrpSpPr>
        <p:grpSpPr>
          <a:xfrm>
            <a:off x="1143000" y="1371599"/>
            <a:ext cx="9829800" cy="5486401"/>
            <a:chOff x="2044216" y="1091609"/>
            <a:chExt cx="8341525" cy="5670698"/>
          </a:xfrm>
        </p:grpSpPr>
        <p:pic>
          <p:nvPicPr>
            <p:cNvPr id="8" name="Picture 2" descr="C:\Users\hp\Desktop\download (12).jpg">
              <a:extLst>
                <a:ext uri="{FF2B5EF4-FFF2-40B4-BE49-F238E27FC236}">
                  <a16:creationId xmlns:a16="http://schemas.microsoft.com/office/drawing/2014/main" xmlns="" id="{BA64B9CD-63BF-47E1-A1EF-E7664F1F6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216" y="1125311"/>
              <a:ext cx="402924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hp\Desktop\download (13).jpg">
              <a:extLst>
                <a:ext uri="{FF2B5EF4-FFF2-40B4-BE49-F238E27FC236}">
                  <a16:creationId xmlns:a16="http://schemas.microsoft.com/office/drawing/2014/main" xmlns="" id="{82D846CA-4509-4514-A898-62ACD2A77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541" y="1091609"/>
              <a:ext cx="4267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hp\Desktop\download (14).jpg">
              <a:extLst>
                <a:ext uri="{FF2B5EF4-FFF2-40B4-BE49-F238E27FC236}">
                  <a16:creationId xmlns:a16="http://schemas.microsoft.com/office/drawing/2014/main" xmlns="" id="{9D2E7C45-B767-47A8-BDF2-13B8FB55D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802911"/>
              <a:ext cx="6400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D14BEAE5-5CE1-49D5-A055-F18AC22C9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306" y="2160647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१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F974E9AC-D060-4D5F-AFAE-F63D5C230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8209" y="1447412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२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895142DC-2AEB-4327-9B75-31B5DDD7F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0634" y="6239087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३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9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667" y="685801"/>
            <a:ext cx="12192000" cy="685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0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१.६ सन्दर्भ अविधिमा वडाको प्रमुख कृषि उत्पादन, मूल्य र उत्पादकत्व सम्बन्धी विवरण उल्लेख गर्नुहोस् ।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8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48236"/>
            <a:ext cx="1219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प्रश्नमार्फत वडामा उत्पादन हुनसक्ने २६ ओटा बिभित्र कृषि तथा पशुपन्छीजन्य उत्पादनहरुको उत्पादनस्थलको प्रति एकाइ औषत मूल्य र उत्पादकत्व लिन खोजिएको छ ।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2397F383-7C99-4C9A-81C3-8D787E19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0972800" cy="42004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3E4943-8FA1-484B-A549-ADA3A231801F}"/>
              </a:ext>
            </a:extLst>
          </p:cNvPr>
          <p:cNvGrpSpPr/>
          <p:nvPr/>
        </p:nvGrpSpPr>
        <p:grpSpPr>
          <a:xfrm>
            <a:off x="1676400" y="952499"/>
            <a:ext cx="10134600" cy="5829301"/>
            <a:chOff x="0" y="838199"/>
            <a:chExt cx="9212004" cy="5638801"/>
          </a:xfrm>
        </p:grpSpPr>
        <p:pic>
          <p:nvPicPr>
            <p:cNvPr id="8" name="Picture 3" descr="C:\Users\hp\Desktop\download (6).jpg">
              <a:extLst>
                <a:ext uri="{FF2B5EF4-FFF2-40B4-BE49-F238E27FC236}">
                  <a16:creationId xmlns:a16="http://schemas.microsoft.com/office/drawing/2014/main" xmlns="" id="{6B021443-A174-42DE-B1C0-3075488B1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838200"/>
              <a:ext cx="2971800" cy="251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Users\hp\Desktop\download (7).jpg">
              <a:extLst>
                <a:ext uri="{FF2B5EF4-FFF2-40B4-BE49-F238E27FC236}">
                  <a16:creationId xmlns:a16="http://schemas.microsoft.com/office/drawing/2014/main" xmlns="" id="{C58DB9B7-498C-4A75-B10F-EFBFCE919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25" y="838199"/>
              <a:ext cx="2809875" cy="251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hp\Desktop\download (8).jpg">
              <a:extLst>
                <a:ext uri="{FF2B5EF4-FFF2-40B4-BE49-F238E27FC236}">
                  <a16:creationId xmlns:a16="http://schemas.microsoft.com/office/drawing/2014/main" xmlns="" id="{405FCC91-B5D8-4BFE-992C-8E35C2835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3314700" cy="251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xmlns="" id="{649F230E-6D98-4125-8F70-7FD2FB9A1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2533650"/>
              <a:ext cx="1257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दुध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xmlns="" id="{86503076-284A-4DCD-9973-C6BD24D9D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</a:rPr>
                <a:t>मासु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xmlns="" id="{24972858-2FB3-46D8-A968-773B0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079" y="1911202"/>
              <a:ext cx="1304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अण्डा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pic>
          <p:nvPicPr>
            <p:cNvPr id="16" name="Picture 7" descr="C:\Users\hp\Desktop\download (11).jpg">
              <a:extLst>
                <a:ext uri="{FF2B5EF4-FFF2-40B4-BE49-F238E27FC236}">
                  <a16:creationId xmlns:a16="http://schemas.microsoft.com/office/drawing/2014/main" xmlns="" id="{F6D4563B-67FA-45AA-A9A2-9CA35D0B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505200"/>
              <a:ext cx="2771775" cy="291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C:\Users\hp\Desktop\download (9).jpg">
              <a:extLst>
                <a:ext uri="{FF2B5EF4-FFF2-40B4-BE49-F238E27FC236}">
                  <a16:creationId xmlns:a16="http://schemas.microsoft.com/office/drawing/2014/main" xmlns="" id="{4E965E04-F879-4577-911E-4F6A8F45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05200"/>
              <a:ext cx="3200400" cy="289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C:\Users\hp\Desktop\download (10).jpg">
              <a:extLst>
                <a:ext uri="{FF2B5EF4-FFF2-40B4-BE49-F238E27FC236}">
                  <a16:creationId xmlns:a16="http://schemas.microsoft.com/office/drawing/2014/main" xmlns="" id="{B9C53A70-03B0-416A-B7AB-A19BD8BB1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5200"/>
              <a:ext cx="30480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xmlns="" id="{331E08B3-CF25-4C79-84D3-60658E5B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042" y="3743326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कोदो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xmlns="" id="{01918272-C815-4516-8322-20FAB4C0E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119" y="5810250"/>
              <a:ext cx="139488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जुनार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xmlns="" id="{66412C9C-3C4F-4B16-8C48-7CE47477E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764414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तोरी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5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97921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२. वडाको सामाजिक तथा आर्थिक स्थिति</a:t>
            </a:r>
          </a:p>
        </p:txBody>
      </p:sp>
    </p:spTree>
    <p:extLst>
      <p:ext uri="{BB962C8B-B14F-4D97-AF65-F5344CB8AC3E}">
        <p14:creationId xmlns:p14="http://schemas.microsoft.com/office/powerpoint/2010/main" val="14427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97921"/>
            <a:ext cx="11734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यो प्रश्न समुदायमा भएको बसोबासको घनत्वसँग सम्बन्धित रहेको 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सम्बन्धित वडामा जम्माजम्मी घरपरिवार (कृषक र गैह्कृषक परिवार दुबै) कति छन् सो सङ्ख्या यहाँ लेख्नु 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उत्तरदातालाई यकिन सङ्ख्या थाहा नभए अनुमानित सङ्ख्या सोधेर लेख्नु 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घरपरिवार सङ्ख्या लेख्दा चार अङ्कमा लेख्नु पर्दछ, जस्तैः </a:t>
            </a:r>
            <a:r>
              <a:rPr lang="en-US" sz="2400" b="1" dirty="0">
                <a:latin typeface="Times New Roman" panose="02020603050405020304" pitchFamily="18" charset="0"/>
                <a:cs typeface="Kalimati" pitchFamily="2"/>
              </a:rPr>
              <a:t>0124, 1240</a:t>
            </a:r>
            <a:r>
              <a:rPr lang="ne-NP" sz="2400" b="1" dirty="0">
                <a:cs typeface="Kalimati" pitchFamily="2"/>
              </a:rPr>
              <a:t> ।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D05C6C58-D3EB-4CB8-9D9F-24B78246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658600" cy="113356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544" y="570383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वडामा बसोबास गरेका घरपरिवारहरुको प्रमुख रुपमा संलग्न </a:t>
            </a:r>
            <a:r>
              <a:rPr lang="ne-NP" sz="2400" b="1" dirty="0" smtClean="0">
                <a:cs typeface="Kalimati" pitchFamily="2"/>
              </a:rPr>
              <a:t>रहेको </a:t>
            </a:r>
            <a:r>
              <a:rPr lang="ne-NP" sz="2400" b="1" dirty="0">
                <a:cs typeface="Kalimati" pitchFamily="2"/>
              </a:rPr>
              <a:t>पेसाका बारे यस प्रश्न मार्फत विवरण लिन खोजिएको छ ।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7874338-E3B6-4931-9B54-D8B4525C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1658600" cy="48656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उद्देश्य </a:t>
            </a: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कृषिगणनाको लागि छनौटमा परेका प्रत्येक गणना–क्षेत्र (वडा) को भौगोलिक अवस्थिति र सामाजिक–आर्थिक अवस्था,सो क्षेत्रमा भएका पूर्वाधार एवं सेवासुविधाहरु र त्यस क्षेत्रमा सञ्चालित विकास कार्यक्रमहरूबारे जानकारी लिनु वडास्तरिय सामुदायिक प्रश्नावली (लगत ३) को प्रमुख उद्देश्य हो 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4CA259-5336-4935-98EF-1E5DBAC1BE78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76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7649"/>
            <a:ext cx="12192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 वडाका बासिन्दाहरुलाई कुनै मौसममा खाद्यान्न अभाव भए–नभएको जानकारी लिनुका साथै दिगो विकासको लक्ष्य अन्तर्गत खाद्य सुरक्षाको अवस्था यस वडामा कस्तो छ भनि जान्न पनि खोजिएको 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यहाँ मौसमी खाद्यान्न अभाव भन्नाले वर्षभरी खाद्यान्नको अभाव नभइ कुनै निश्चित महिनाहरूमा मात्र हुने खाद्यान्न अभावलाई बुझनुपर्दछ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वडामा मौसमी खाद्यान्न अभाव हुने गरेको भए कोड १ छ मा र अभाव हुने नगरेको भए कोड २ छैन मा गोलो घेरा लगाउनुपर्दछ ।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E8ED0E1-C591-4B94-9B10-B55BEEB7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1734800" cy="198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83047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 smtClean="0">
                <a:cs typeface="Kalimati" pitchFamily="2"/>
              </a:rPr>
              <a:t>यस प्रश्नबाट वडामा </a:t>
            </a:r>
            <a:r>
              <a:rPr lang="ne-NP" sz="2400" dirty="0">
                <a:cs typeface="Kalimati" pitchFamily="2"/>
              </a:rPr>
              <a:t>विगत ३ वर्षमा कृषिकार्यका लागि कामदारको अभाव महशुस गरिएको थियो–थिएन भन्ने विवरण लिन खोजिएको छ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यदि खेतीपाती, पशुपन्छी, मत्स्यपालन जस्ता कृषिकार्यमा कामदारको अभाव हुने गरेको भए कोड १ </a:t>
            </a:r>
            <a:r>
              <a:rPr lang="ne-NP" sz="2400" b="1" dirty="0">
                <a:cs typeface="Kalimati" pitchFamily="2"/>
              </a:rPr>
              <a:t>थियो</a:t>
            </a:r>
            <a:r>
              <a:rPr lang="ne-NP" sz="2400" dirty="0">
                <a:cs typeface="Kalimati" pitchFamily="2"/>
              </a:rPr>
              <a:t>मा र अभाव नहुने गरेको भए कोड २ </a:t>
            </a:r>
            <a:r>
              <a:rPr lang="ne-NP" sz="2400" b="1" dirty="0">
                <a:cs typeface="Kalimati" pitchFamily="2"/>
              </a:rPr>
              <a:t>थिएन</a:t>
            </a:r>
            <a:r>
              <a:rPr lang="ne-NP" sz="2400" dirty="0">
                <a:cs typeface="Kalimati" pitchFamily="2"/>
              </a:rPr>
              <a:t>मा गोलो घेरा लगाउनुपर्दछ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कोड २ मा गोलो घेरा लागेको अवस्थामा प्रश्न नं. २.६ नसोधि प्रश्न नं. २.७ देखि सोध्नु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dirty="0">
              <a:cs typeface="Kalimati" pitchFamily="2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3B2BAFA-3D04-4DB5-822D-460E4FBD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1811000" cy="213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87847"/>
            <a:ext cx="12192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वडामा कृषि कामदारको अभाव भएको समयमा कामदार अभावको पूर्ति विभिन्न तरिकाहरुबाट जस्तैः ठेक्का÷अधियाँमा दिएर, कृषि कार्य घटाएर, कम कामदार चाहिने कृषि कार्य गरेर, मेसिनको प्रयोग गरेर र वडा बाहिरका मजदुर प्रयोग गरेर पूर्ति गर्न सक्दछन्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यी उपायहरु मध्ये वडामा कृषि कामदार अभावको व्यवस्थापन कसरी भयो सोधी तत् तत् विकल्पका कोडहरुमा गोलो घेरा लगाउनुपर्दछ ।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b="1" dirty="0">
              <a:cs typeface="Kalimati" pitchFamily="2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2573653-757B-4AD2-A5EE-8A2C5464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81100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38642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यस वडामा कृषि तथा </a:t>
            </a:r>
            <a:r>
              <a:rPr lang="ne-NP" sz="2400" dirty="0" smtClean="0">
                <a:cs typeface="Kalimati" pitchFamily="2"/>
              </a:rPr>
              <a:t>पशुपालनसम्बन्धी </a:t>
            </a:r>
            <a:r>
              <a:rPr lang="ne-NP" sz="2400" dirty="0">
                <a:cs typeface="Kalimati" pitchFamily="2"/>
              </a:rPr>
              <a:t>अस्थायी कामदारले दैनिक औसत पारिश्रमिक÷ज्याला रकम कति </a:t>
            </a:r>
            <a:r>
              <a:rPr lang="ne-NP" sz="2400" dirty="0" smtClean="0">
                <a:cs typeface="Kalimati" pitchFamily="2"/>
              </a:rPr>
              <a:t>रुपैयाँ प्राप्त </a:t>
            </a:r>
            <a:r>
              <a:rPr lang="ne-NP" sz="2400" dirty="0">
                <a:cs typeface="Kalimati" pitchFamily="2"/>
              </a:rPr>
              <a:t>गर्दछन् सोधि महिला र पुरुषको महलमा अलग—अलग  ज्यालादर उल्लेख गर्नुपर्दछ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C190B4E8-0E48-4458-9C91-60A727B2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770"/>
            <a:ext cx="11887200" cy="30360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p\Desktop\download (4).jpg">
            <a:extLst>
              <a:ext uri="{FF2B5EF4-FFF2-40B4-BE49-F238E27FC236}">
                <a16:creationId xmlns:a16="http://schemas.microsoft.com/office/drawing/2014/main" xmlns="" id="{442FAA82-9381-4C17-8E73-6D82D309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9562"/>
            <a:ext cx="4201633" cy="26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hp\Desktop\images.jpg">
            <a:extLst>
              <a:ext uri="{FF2B5EF4-FFF2-40B4-BE49-F238E27FC236}">
                <a16:creationId xmlns:a16="http://schemas.microsoft.com/office/drawing/2014/main" xmlns="" id="{106B194F-34BC-4726-BB85-A281590F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79819"/>
            <a:ext cx="4191000" cy="25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670244"/>
            <a:ext cx="119634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विश्वव्यापी महामारीको रुपमा रहेको कोभिड—१९ ले यस वडाको कृषि क्षेत्रमा असर पुर्याए नपुर्याएको विवरण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कोभिड—१९ ले वडाको कृषि क्षेत्रमा असर पुर्याएको भए कोड १ मा गोलो घेरा लगार्इ क्रमशः अन्य प्रश्न सोध्दै जानुपर्दछ । कुनै असर नपुर्याएको भए कोड २ मा गोलो घेरा लगार्इ प्रश्न नं. ३.१ देखि सोध्नु पर्दछ ।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1BF7028-45C4-4128-A380-888601F6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039600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6" y="3995678"/>
            <a:ext cx="1196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साधारणतया कृषि–चलनमा खाद्यान्न, तरकारी, फलफूल र अन्य विभिन्न बालीहरूका साथै पशुपन्छीपालन, माछापालन, मौरीपालन र च्याउखेतीजस्ता कृषि क्रियाकलाप गरिएको पाइन्छ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यी विभिन्न क्रियाकलापहरुमा कोभिड—१९ ले असर गरेको भए कुन कुन कृषि क्षेत्रमा यसले असर गर्यो सोधी प्राथमिकता क्रमअनुसार </a:t>
            </a:r>
            <a:r>
              <a:rPr lang="ne-NP" sz="2400" b="1" dirty="0" smtClean="0">
                <a:cs typeface="Kalimati" pitchFamily="2"/>
              </a:rPr>
              <a:t>असरलाई जनाउने अधिकतम </a:t>
            </a:r>
            <a:r>
              <a:rPr lang="ne-NP" sz="2400" b="1" dirty="0">
                <a:cs typeface="Kalimati" pitchFamily="2"/>
              </a:rPr>
              <a:t>तीन कोडहरु खाली कोठामा उल्लेख गर्नुपर्दछ ।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6152CDC-57F2-4051-AC01-1A2AE057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15062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" y="5627638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कोभिड–१९ ले कृषि तथा पशुपालनको क्षेत्रमा पुर्याएको बिभिन्न १२ वटा असरहरुमा  प्राथमिकता क्रमअनुसार प्रमुख तीनवटा असरको कोड पहिलो, दोस्रो र </a:t>
            </a:r>
            <a:r>
              <a:rPr lang="ne-NP" sz="2400" b="1" dirty="0" smtClean="0">
                <a:cs typeface="Kalimati" pitchFamily="2"/>
              </a:rPr>
              <a:t>तेस्रो गरी उल्लेख </a:t>
            </a:r>
            <a:r>
              <a:rPr lang="ne-NP" sz="2400" b="1" dirty="0">
                <a:cs typeface="Kalimati" pitchFamily="2"/>
              </a:rPr>
              <a:t>गर्नुपर्दछ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0923C78-C1BA-4BEA-9E29-99D66B77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1963400" cy="4713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977656"/>
            <a:ext cx="69723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बजारिकरणमा समस्या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मलखादको अभाव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बीउबीजनको अभाव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औजार तथा सामग्रीको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ढुवानीमा कठिनाई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तथा पशुपक्षी उपचार र रोग नियन्त्रणमा कठिनाइ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C5395A-FF4F-42A4-98AC-5ECB91E047EF}"/>
              </a:ext>
            </a:extLst>
          </p:cNvPr>
          <p:cNvSpPr txBox="1"/>
          <p:nvPr/>
        </p:nvSpPr>
        <p:spPr>
          <a:xfrm>
            <a:off x="228600" y="787695"/>
            <a:ext cx="118491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 smtClean="0">
                <a:solidFill>
                  <a:srgbClr val="002060"/>
                </a:solidFill>
                <a:cs typeface="Kalimati" pitchFamily="2"/>
              </a:rPr>
              <a:t>कृषि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तथा पशुपालनको क्षेत्रमा कोभिड—१९ बाट पर्न सक्ने असरहरु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E9391F-5898-42AF-8BF1-FDDE2730BECA}"/>
              </a:ext>
            </a:extLst>
          </p:cNvPr>
          <p:cNvSpPr txBox="1"/>
          <p:nvPr/>
        </p:nvSpPr>
        <p:spPr>
          <a:xfrm>
            <a:off x="8382000" y="1981200"/>
            <a:ext cx="357431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पशुआहारको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कामदार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बिक्री मूल्यमा कमी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पूँजीको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ऋण तिर्नमा कठिनाई र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लगानीमा जोखिम </a:t>
            </a:r>
          </a:p>
        </p:txBody>
      </p:sp>
    </p:spTree>
    <p:extLst>
      <p:ext uri="{BB962C8B-B14F-4D97-AF65-F5344CB8AC3E}">
        <p14:creationId xmlns:p14="http://schemas.microsoft.com/office/powerpoint/2010/main" val="30470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38347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6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6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18784" y="6477616"/>
            <a:ext cx="616275" cy="304184"/>
          </a:xfrm>
        </p:spPr>
        <p:txBody>
          <a:bodyPr/>
          <a:lstStyle/>
          <a:p>
            <a:pPr algn="ctr"/>
            <a:fld id="{26402401-4522-4C0F-A737-197EB07E49FF}" type="slidenum">
              <a:rPr lang="en-US" sz="1350">
                <a:latin typeface="Fontasy Himali" panose="04020500000000000000" pitchFamily="82" charset="0"/>
              </a:rPr>
              <a:pPr algn="ctr"/>
              <a:t>38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1" y="2938579"/>
            <a:ext cx="5985188" cy="26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940489"/>
            <a:ext cx="5521252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1492222"/>
            <a:ext cx="4397269" cy="145964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63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14300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6000" dirty="0">
                <a:solidFill>
                  <a:srgbClr val="4708C4"/>
                </a:solidFill>
                <a:cs typeface="Kalimati" pitchFamily="2"/>
              </a:rPr>
              <a:t>धन्यवाद </a:t>
            </a:r>
            <a:r>
              <a:rPr lang="ne-NP" sz="6000" dirty="0" smtClean="0">
                <a:solidFill>
                  <a:srgbClr val="4708C4"/>
                </a:solidFill>
                <a:cs typeface="Kalimati" pitchFamily="2"/>
              </a:rPr>
              <a:t>!</a:t>
            </a:r>
            <a:endParaRPr lang="en-US" sz="12450" dirty="0"/>
          </a:p>
          <a:p>
            <a:pPr marL="0" indent="0" algn="ctr">
              <a:buNone/>
            </a:pPr>
            <a:endParaRPr lang="en-US" sz="1245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96050"/>
            <a:ext cx="941071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135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39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72465" y="990600"/>
            <a:ext cx="11049000" cy="590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सुपरिवेक्षक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पुस्तिकाको पेज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६६</a:t>
            </a:r>
            <a:r>
              <a:rPr lang="en-US" sz="2400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७७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सम्म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अध्यायन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8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199" y="792479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2800" b="1" dirty="0">
                <a:cs typeface="Kalimati" pitchFamily="2"/>
              </a:rPr>
              <a:t>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क्षेत्र</a:t>
            </a:r>
            <a:endParaRPr lang="en-US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19199"/>
            <a:ext cx="1188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itchFamily="2"/>
              </a:rPr>
              <a:t>कृषिगणनामा </a:t>
            </a:r>
            <a:r>
              <a:rPr lang="ne-NP" sz="2400" dirty="0">
                <a:cs typeface="Kalimati" pitchFamily="2"/>
              </a:rPr>
              <a:t>वडा वा वडाखण्डलाई गणना क्षेत्र </a:t>
            </a:r>
            <a:r>
              <a:rPr lang="ne-NP" sz="2400" dirty="0" smtClean="0">
                <a:cs typeface="Kalimati" pitchFamily="2"/>
              </a:rPr>
              <a:t>मानिएको छ </a:t>
            </a:r>
            <a:r>
              <a:rPr lang="ne-NP" sz="2400" dirty="0">
                <a:cs typeface="Kalimati" pitchFamily="2"/>
              </a:rPr>
              <a:t>। </a:t>
            </a:r>
            <a:endParaRPr lang="ne-NP" sz="2400" dirty="0" smtClean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itchFamily="2"/>
              </a:rPr>
              <a:t>सामान्यतया</a:t>
            </a:r>
            <a:r>
              <a:rPr lang="ne-NP" sz="2400" dirty="0">
                <a:cs typeface="Kalimati" pitchFamily="2"/>
              </a:rPr>
              <a:t>, एउटा गणना क्षेत्रमा एउटा मात्र </a:t>
            </a:r>
            <a:r>
              <a:rPr lang="ne-NP" sz="2400" dirty="0" smtClean="0">
                <a:cs typeface="Kalimati" pitchFamily="2"/>
              </a:rPr>
              <a:t>वडा पर्दछ </a:t>
            </a:r>
            <a:r>
              <a:rPr lang="ne-NP" sz="2400" dirty="0">
                <a:cs typeface="Kalimati" pitchFamily="2"/>
              </a:rPr>
              <a:t>। </a:t>
            </a:r>
            <a:endParaRPr lang="ne-NP" sz="2400" dirty="0" smtClean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itchFamily="2"/>
              </a:rPr>
              <a:t>गणना </a:t>
            </a:r>
            <a:r>
              <a:rPr lang="ne-NP" sz="2400" dirty="0">
                <a:cs typeface="Kalimati" pitchFamily="2"/>
              </a:rPr>
              <a:t>क्षेत्र छनोट तथा गणना प्रयोजनका लागि धेरै परिवार सङ्ख्या भएको वडालाई एक भन्दा बढी वडाखण्ड (गणना क्षेत्र) हरूमा विभाजन गरिएको छ । </a:t>
            </a:r>
            <a:endParaRPr lang="ne-NP" sz="2400" dirty="0" smtClean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itchFamily="2"/>
              </a:rPr>
              <a:t>यस </a:t>
            </a:r>
            <a:r>
              <a:rPr lang="ne-NP" sz="2400" dirty="0">
                <a:cs typeface="Kalimati" pitchFamily="2"/>
              </a:rPr>
              <a:t>प्रश्नावलीको उद्देश्यका लागि सम्बन्धित गणना क्षेत्र रहेको वडालाई नै समुदाय कायम गरिएको छ 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सुपरिवेक्षकले छनोटमा परेको गणना क्षेत्र रहेको प्रत्येक वडामा यो प्रश्नावली भर्नुपर्दछ । </a:t>
            </a:r>
            <a:endParaRPr lang="ne-NP" sz="2400" dirty="0" smtClean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itchFamily="2"/>
              </a:rPr>
              <a:t>एक </a:t>
            </a:r>
            <a:r>
              <a:rPr lang="ne-NP" sz="2400" dirty="0">
                <a:cs typeface="Kalimati" pitchFamily="2"/>
              </a:rPr>
              <a:t>भन्दा बढी गणना क्षेत्र छनौटमा परेको वडाको सन्दर्भमा वडा कार्यालय रहेको गणना क्षेत्र वा  वडा कार्यालयबाट सबै भन्दा नजिकको गणना क्षेत्र जुन सुपरिवेक्षकको जिम्मेवारीमा हुन्छ उसैले यो प्रश्नावली भर्नु पर्दछ ।</a:t>
            </a:r>
            <a:endParaRPr lang="en-US" sz="2400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05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उत्तरदाता – </a:t>
            </a: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सम्बन्धित वडाको वडा अध्यक्ष वा वडा सदस्य नै यो प्रश्नावलीको प्रमुख उत्तरदाता हुनेछन् । सुपरिवेक्षकले यो प्रश्नावली भर्नका लागि वडाका अन्य जानकार व्यक्तिसँग पनि सहयोग लिनुपर्ने हुनसक्छ । 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उत्तरदाता – </a:t>
            </a: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सम्बन्धित वडाको वडा अध्यक्ष वा वडा सदस्य नै यो प्रश्नावलीको प्रमुख उत्तरदाता हुनेछन् । सुपरिवेक्षकले यो प्रश्नावली भर्नका लागि वडाका अन्य जानकार व्यक्तिसँग पनि सहयोग लिनुपर्ने हुनसक्छ । 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परिचयः वडास्तरीय सामुदायिक प्रश्नावली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6D892A-45F7-413C-8F26-586DBB26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4823"/>
            <a:ext cx="10210800" cy="50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52600"/>
            <a:ext cx="1165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2800" b="1" dirty="0">
                <a:cs typeface="Kalimati" pitchFamily="2"/>
              </a:rPr>
              <a:t> 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विवरण</a:t>
            </a:r>
          </a:p>
          <a:p>
            <a:pPr algn="just">
              <a:lnSpc>
                <a:spcPct val="150000"/>
              </a:lnSpc>
            </a:pPr>
            <a:r>
              <a:rPr lang="ne-NP" sz="2400" b="1" dirty="0" smtClean="0">
                <a:latin typeface="Ganesh" pitchFamily="2" charset="0"/>
                <a:cs typeface="Kalimati" panose="00000400000000000000" pitchFamily="2"/>
              </a:rPr>
              <a:t>प्रश्नावलीको </a:t>
            </a:r>
            <a:r>
              <a:rPr lang="ne-NP" sz="2400" b="1" dirty="0">
                <a:latin typeface="Ganesh" pitchFamily="2" charset="0"/>
                <a:cs typeface="Kalimati" panose="00000400000000000000" pitchFamily="2"/>
              </a:rPr>
              <a:t>सुरुमा रहेको यो खण्डमा निम्न विवरणहरू भर्नु </a:t>
            </a:r>
            <a:r>
              <a:rPr lang="ne-NP" sz="2400" b="1" dirty="0" smtClean="0">
                <a:latin typeface="Ganesh" pitchFamily="2" charset="0"/>
                <a:cs typeface="Kalimati" panose="00000400000000000000" pitchFamily="2"/>
              </a:rPr>
              <a:t>पर्दछः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latin typeface="Ganesh" pitchFamily="2" charset="0"/>
                <a:cs typeface="Kalimati" panose="00000400000000000000" pitchFamily="2"/>
              </a:rPr>
              <a:t>गणना </a:t>
            </a: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गर्न लागिएको वडा रहेको प्रदेश, </a:t>
            </a:r>
            <a:endParaRPr lang="ne-NP" sz="2400" dirty="0" smtClean="0">
              <a:latin typeface="Ganes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latin typeface="Ganesh" pitchFamily="2" charset="0"/>
                <a:cs typeface="Kalimati" panose="00000400000000000000" pitchFamily="2"/>
              </a:rPr>
              <a:t>जिल्ला,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latin typeface="Ganesh" pitchFamily="2" charset="0"/>
                <a:cs typeface="Kalimati" panose="00000400000000000000" pitchFamily="2"/>
              </a:rPr>
              <a:t>गा.पा</a:t>
            </a: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.÷न.पाको नाम, </a:t>
            </a:r>
            <a:endParaRPr lang="ne-NP" sz="2400" dirty="0" smtClean="0">
              <a:latin typeface="Ganes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latin typeface="Ganesh" pitchFamily="2" charset="0"/>
                <a:cs typeface="Kalimati" panose="00000400000000000000" pitchFamily="2"/>
              </a:rPr>
              <a:t>वडा </a:t>
            </a: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नम्बर, </a:t>
            </a:r>
            <a:endParaRPr lang="ne-NP" sz="2400" dirty="0" smtClean="0">
              <a:latin typeface="Ganes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latin typeface="Ganesh" pitchFamily="2" charset="0"/>
                <a:cs typeface="Kalimati" panose="00000400000000000000" pitchFamily="2"/>
              </a:rPr>
              <a:t>उत्तरदाताको </a:t>
            </a: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नाम, पद र सम्पर्क नम्बर, </a:t>
            </a:r>
            <a:endParaRPr lang="ne-NP" sz="2400" dirty="0" smtClean="0">
              <a:latin typeface="Ganes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latin typeface="Ganesh" pitchFamily="2" charset="0"/>
                <a:cs typeface="Kalimati" panose="00000400000000000000" pitchFamily="2"/>
              </a:rPr>
              <a:t>सुपरिवेक्षकको </a:t>
            </a: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नाम र गणना मितिसम्बन्धी विवरण ।</a:t>
            </a:r>
            <a:endParaRPr lang="en-US" sz="2400" dirty="0"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56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7DE8F7E6-16C3-48D6-BE4B-7DED82C45CEA}"/>
              </a:ext>
            </a:extLst>
          </p:cNvPr>
          <p:cNvSpPr txBox="1">
            <a:spLocks/>
          </p:cNvSpPr>
          <p:nvPr/>
        </p:nvSpPr>
        <p:spPr>
          <a:xfrm>
            <a:off x="-228600" y="268377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१. 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1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</TotalTime>
  <Words>1556</Words>
  <Application>Microsoft Office PowerPoint</Application>
  <PresentationFormat>Custom</PresentationFormat>
  <Paragraphs>213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राष्ट्रिय कृषिगणना २०७८ कृषिगणना अधिकृत/सहायक कृषिगणना अधिकृत तालिम मितिः फागुन २४, २०७८ ललितपुर, काठमाडौँ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541</cp:revision>
  <dcterms:created xsi:type="dcterms:W3CDTF">2006-08-16T00:00:00Z</dcterms:created>
  <dcterms:modified xsi:type="dcterms:W3CDTF">2022-03-07T05:06:32Z</dcterms:modified>
</cp:coreProperties>
</file>