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5"/>
  </p:notesMasterIdLst>
  <p:sldIdLst>
    <p:sldId id="649" r:id="rId2"/>
    <p:sldId id="650" r:id="rId3"/>
    <p:sldId id="642" r:id="rId4"/>
    <p:sldId id="611" r:id="rId5"/>
    <p:sldId id="640" r:id="rId6"/>
    <p:sldId id="612" r:id="rId7"/>
    <p:sldId id="641" r:id="rId8"/>
    <p:sldId id="613" r:id="rId9"/>
    <p:sldId id="614" r:id="rId10"/>
    <p:sldId id="615" r:id="rId11"/>
    <p:sldId id="616" r:id="rId12"/>
    <p:sldId id="643" r:id="rId13"/>
    <p:sldId id="618" r:id="rId14"/>
    <p:sldId id="619" r:id="rId15"/>
    <p:sldId id="644" r:id="rId16"/>
    <p:sldId id="620" r:id="rId17"/>
    <p:sldId id="621" r:id="rId18"/>
    <p:sldId id="645" r:id="rId19"/>
    <p:sldId id="622" r:id="rId20"/>
    <p:sldId id="646" r:id="rId21"/>
    <p:sldId id="623" r:id="rId22"/>
    <p:sldId id="624" r:id="rId23"/>
    <p:sldId id="647" r:id="rId24"/>
    <p:sldId id="625" r:id="rId25"/>
    <p:sldId id="626" r:id="rId26"/>
    <p:sldId id="627" r:id="rId27"/>
    <p:sldId id="628" r:id="rId28"/>
    <p:sldId id="629" r:id="rId29"/>
    <p:sldId id="630" r:id="rId30"/>
    <p:sldId id="648" r:id="rId31"/>
    <p:sldId id="631" r:id="rId32"/>
    <p:sldId id="609" r:id="rId33"/>
    <p:sldId id="540"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66CCFF"/>
    <a:srgbClr val="4708C4"/>
    <a:srgbClr val="FF0000"/>
    <a:srgbClr val="C6466B"/>
    <a:srgbClr val="FF9900"/>
    <a:srgbClr val="9966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29" autoAdjust="0"/>
    <p:restoredTop sz="95630" autoAdjust="0"/>
  </p:normalViewPr>
  <p:slideViewPr>
    <p:cSldViewPr>
      <p:cViewPr>
        <p:scale>
          <a:sx n="52" d="100"/>
          <a:sy n="52" d="100"/>
        </p:scale>
        <p:origin x="-1148" y="-364"/>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2664" y="-6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91B9EE-D541-46EB-AF9F-DD9ACAB7AFE7}" type="datetimeFigureOut">
              <a:rPr lang="en-US" smtClean="0"/>
              <a:pPr/>
              <a:t>3/7/2022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802A28-D55D-4DEE-A5AD-28137AD9A422}" type="slidenum">
              <a:rPr lang="en-US" smtClean="0"/>
              <a:pPr/>
              <a:t>‹#›</a:t>
            </a:fld>
            <a:endParaRPr lang="en-US"/>
          </a:p>
        </p:txBody>
      </p:sp>
    </p:spTree>
    <p:extLst>
      <p:ext uri="{BB962C8B-B14F-4D97-AF65-F5344CB8AC3E}">
        <p14:creationId xmlns:p14="http://schemas.microsoft.com/office/powerpoint/2010/main" val="278012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44036" name="Slide Number Placeholder 3"/>
          <p:cNvSpPr>
            <a:spLocks noGrp="1"/>
          </p:cNvSpPr>
          <p:nvPr>
            <p:ph type="sldNum" sz="quarter" idx="5"/>
          </p:nvPr>
        </p:nvSpPr>
        <p:spPr bwMode="auto">
          <a:ln>
            <a:miter lim="800000"/>
            <a:headEnd/>
            <a:tailEnd/>
          </a:ln>
        </p:spPr>
        <p:txBody>
          <a:bodyPr/>
          <a:lstStyle/>
          <a:p>
            <a:pPr>
              <a:defRPr/>
            </a:pPr>
            <a:fld id="{F48539E1-2BAF-4A87-8C12-5B3F4886C701}"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5957FC-DD2E-47F6-9E6E-343222EB5B2E}" type="slidenum">
              <a:rPr lang="en-US"/>
              <a:pPr/>
              <a:t>4</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5957FC-DD2E-47F6-9E6E-343222EB5B2E}" type="slidenum">
              <a:rPr lang="en-US"/>
              <a:pPr/>
              <a:t>8</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D86F7D5-D43C-494F-8742-43B3AF33B8D7}" type="datetime1">
              <a:rPr lang="en-US" smtClean="0"/>
              <a:t>3/7/2022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A6C767-D6E3-45C3-88CB-9C343E1E0D02}" type="datetime1">
              <a:rPr lang="en-US" smtClean="0"/>
              <a:t>3/7/2022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6A9E74-4895-4749-B79C-F5735D045D0E}" type="datetime1">
              <a:rPr lang="en-US" smtClean="0"/>
              <a:t>3/7/2022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Text Placeholder 3"/>
          <p:cNvSpPr>
            <a:spLocks noGrp="1"/>
          </p:cNvSpPr>
          <p:nvPr>
            <p:ph type="body" sz="quarter" idx="17"/>
          </p:nvPr>
        </p:nvSpPr>
        <p:spPr>
          <a:xfrm>
            <a:off x="615811" y="2533504"/>
            <a:ext cx="4872039" cy="3097212"/>
          </a:xfrm>
          <a:prstGeom prst="rect">
            <a:avLst/>
          </a:prstGeom>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p:cNvSpPr>
            <a:spLocks noGrp="1"/>
          </p:cNvSpPr>
          <p:nvPr>
            <p:ph sz="quarter" idx="19"/>
          </p:nvPr>
        </p:nvSpPr>
        <p:spPr>
          <a:xfrm>
            <a:off x="7042151" y="2347915"/>
            <a:ext cx="3289300" cy="2770187"/>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53959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54973"/>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37B67E-DC26-4C1A-826B-AAB65733631C}" type="datetime1">
              <a:rPr lang="en-US" smtClean="0"/>
              <a:t>3/7/2022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37B9C5-DAE9-4864-AC5A-394237965B41}" type="datetime1">
              <a:rPr lang="en-US" smtClean="0"/>
              <a:t>3/7/2022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44E197B-5B9D-452C-BCBA-A295B6D7DE61}" type="datetime1">
              <a:rPr lang="en-US" smtClean="0"/>
              <a:t>3/7/2022</a:t>
            </a:fld>
            <a:endParaRPr lang="en-US"/>
          </a:p>
        </p:txBody>
      </p:sp>
      <p:sp>
        <p:nvSpPr>
          <p:cNvPr id="6" name="Footer Placeholder 5"/>
          <p:cNvSpPr>
            <a:spLocks noGrp="1"/>
          </p:cNvSpPr>
          <p:nvPr>
            <p:ph type="ftr" sz="quarter" idx="11"/>
          </p:nvPr>
        </p:nvSpPr>
        <p:spPr/>
        <p:txBody>
          <a:bodyPr/>
          <a:lstStyle/>
          <a:p>
            <a:r>
              <a:rPr lang="en-US"/>
              <a:t>Schedule 2</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9EEB2E-F045-4CD4-BBB9-6D53F50ED05B}" type="datetime1">
              <a:rPr lang="en-US" smtClean="0"/>
              <a:t>3/7/2022</a:t>
            </a:fld>
            <a:endParaRPr lang="en-US"/>
          </a:p>
        </p:txBody>
      </p:sp>
      <p:sp>
        <p:nvSpPr>
          <p:cNvPr id="8" name="Footer Placeholder 7"/>
          <p:cNvSpPr>
            <a:spLocks noGrp="1"/>
          </p:cNvSpPr>
          <p:nvPr>
            <p:ph type="ftr" sz="quarter" idx="11"/>
          </p:nvPr>
        </p:nvSpPr>
        <p:spPr/>
        <p:txBody>
          <a:bodyPr/>
          <a:lstStyle/>
          <a:p>
            <a:r>
              <a:rPr lang="en-US"/>
              <a:t>Schedule 2</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fld id="{EE23482D-2D81-4F15-8CAE-146A72B71DBF}" type="datetime1">
              <a:rPr lang="en-US" smtClean="0"/>
              <a:t>3/7/2022</a:t>
            </a:fld>
            <a:endParaRPr lang="en-US"/>
          </a:p>
        </p:txBody>
      </p:sp>
      <p:sp>
        <p:nvSpPr>
          <p:cNvPr id="4" name="Footer Placeholder 3"/>
          <p:cNvSpPr>
            <a:spLocks noGrp="1"/>
          </p:cNvSpPr>
          <p:nvPr>
            <p:ph type="ftr" sz="quarter" idx="11"/>
          </p:nvPr>
        </p:nvSpPr>
        <p:spPr/>
        <p:txBody>
          <a:bodyPr/>
          <a:lstStyle/>
          <a:p>
            <a:r>
              <a:rPr lang="en-US"/>
              <a:t>Schedule 2</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A01269-9003-408F-83A3-5BB5DC530D50}" type="datetime1">
              <a:rPr lang="en-US" smtClean="0"/>
              <a:t>3/7/2022</a:t>
            </a:fld>
            <a:endParaRPr lang="en-US"/>
          </a:p>
        </p:txBody>
      </p:sp>
      <p:sp>
        <p:nvSpPr>
          <p:cNvPr id="3" name="Footer Placeholder 2"/>
          <p:cNvSpPr>
            <a:spLocks noGrp="1"/>
          </p:cNvSpPr>
          <p:nvPr>
            <p:ph type="ftr" sz="quarter" idx="11"/>
          </p:nvPr>
        </p:nvSpPr>
        <p:spPr/>
        <p:txBody>
          <a:bodyPr/>
          <a:lstStyle/>
          <a:p>
            <a:r>
              <a:rPr lang="en-US"/>
              <a:t>Schedule 2</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522035-A608-4B5F-A170-1AB44C18E7EB}" type="datetime1">
              <a:rPr lang="en-US" smtClean="0"/>
              <a:t>3/7/2022</a:t>
            </a:fld>
            <a:endParaRPr lang="en-US"/>
          </a:p>
        </p:txBody>
      </p:sp>
      <p:sp>
        <p:nvSpPr>
          <p:cNvPr id="6" name="Footer Placeholder 5"/>
          <p:cNvSpPr>
            <a:spLocks noGrp="1"/>
          </p:cNvSpPr>
          <p:nvPr>
            <p:ph type="ftr" sz="quarter" idx="11"/>
          </p:nvPr>
        </p:nvSpPr>
        <p:spPr/>
        <p:txBody>
          <a:bodyPr/>
          <a:lstStyle/>
          <a:p>
            <a:r>
              <a:rPr lang="en-US"/>
              <a:t>Schedule 2</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246F9F-3A4C-490E-94CD-A9C92308FAE6}" type="datetime1">
              <a:rPr lang="en-US" smtClean="0"/>
              <a:t>3/7/2022</a:t>
            </a:fld>
            <a:endParaRPr lang="en-US"/>
          </a:p>
        </p:txBody>
      </p:sp>
      <p:sp>
        <p:nvSpPr>
          <p:cNvPr id="6" name="Footer Placeholder 5"/>
          <p:cNvSpPr>
            <a:spLocks noGrp="1"/>
          </p:cNvSpPr>
          <p:nvPr>
            <p:ph type="ftr" sz="quarter" idx="11"/>
          </p:nvPr>
        </p:nvSpPr>
        <p:spPr/>
        <p:txBody>
          <a:bodyPr/>
          <a:lstStyle/>
          <a:p>
            <a:r>
              <a:rPr lang="en-US"/>
              <a:t>Schedule 2</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061A1A-C69D-423B-9765-4DC62BA7D855}" type="datetime1">
              <a:rPr lang="en-US" smtClean="0"/>
              <a:t>3/7/2022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Schedule 2</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pic>
        <p:nvPicPr>
          <p:cNvPr id="7" name="Picture 2" descr="Image result for logo of nepal government">
            <a:extLst>
              <a:ext uri="{FF2B5EF4-FFF2-40B4-BE49-F238E27FC236}">
                <a16:creationId xmlns="" xmlns:a16="http://schemas.microsoft.com/office/drawing/2014/main" id="{AECE32EE-7286-4044-BC1A-53241950AB2F}"/>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5853" y="-32425"/>
            <a:ext cx="792347" cy="58432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 xmlns:a16="http://schemas.microsoft.com/office/drawing/2014/main" id="{78050077-E24D-4246-BE7C-71E98F9A160F}"/>
              </a:ext>
            </a:extLst>
          </p:cNvPr>
          <p:cNvPicPr>
            <a:picLocks noChangeAspect="1"/>
          </p:cNvPicPr>
          <p:nvPr/>
        </p:nvPicPr>
        <p:blipFill>
          <a:blip r:embed="rId15"/>
          <a:stretch>
            <a:fillRect/>
          </a:stretch>
        </p:blipFill>
        <p:spPr>
          <a:xfrm>
            <a:off x="11506199" y="27166"/>
            <a:ext cx="639948" cy="639830"/>
          </a:xfrm>
          <a:prstGeom prst="rect">
            <a:avLst/>
          </a:prstGeom>
        </p:spPr>
      </p:pic>
      <p:sp>
        <p:nvSpPr>
          <p:cNvPr id="9" name="TextBox 8">
            <a:extLst>
              <a:ext uri="{FF2B5EF4-FFF2-40B4-BE49-F238E27FC236}">
                <a16:creationId xmlns="" xmlns:a16="http://schemas.microsoft.com/office/drawing/2014/main" id="{80FFC769-2FF5-4255-956E-2C23E2C5F376}"/>
              </a:ext>
            </a:extLst>
          </p:cNvPr>
          <p:cNvSpPr txBox="1"/>
          <p:nvPr/>
        </p:nvSpPr>
        <p:spPr>
          <a:xfrm>
            <a:off x="1097179" y="27166"/>
            <a:ext cx="10150041" cy="584775"/>
          </a:xfrm>
          <a:prstGeom prst="rect">
            <a:avLst/>
          </a:prstGeom>
          <a:noFill/>
        </p:spPr>
        <p:txBody>
          <a:bodyPr wrap="square" rtlCol="0">
            <a:spAutoFit/>
          </a:bodyPr>
          <a:lstStyle/>
          <a:p>
            <a:pPr algn="ctr"/>
            <a:r>
              <a:rPr lang="ne-NP" sz="1400" b="0" dirty="0">
                <a:solidFill>
                  <a:srgbClr val="FF0000"/>
                </a:solidFill>
                <a:cs typeface="Kalimati" panose="00000400000000000000" pitchFamily="2"/>
              </a:rPr>
              <a:t>केन्द्रीय तथ्याङ्क विभाग</a:t>
            </a:r>
            <a:endParaRPr lang="en-US" sz="1400" b="0" dirty="0">
              <a:solidFill>
                <a:srgbClr val="FF0000"/>
              </a:solidFill>
              <a:cs typeface="Kalimati" panose="00000400000000000000" pitchFamily="2"/>
            </a:endParaRPr>
          </a:p>
          <a:p>
            <a:pPr algn="ctr"/>
            <a:r>
              <a:rPr lang="ne-NP" sz="1800" b="0" dirty="0">
                <a:solidFill>
                  <a:srgbClr val="FF0000"/>
                </a:solidFill>
                <a:cs typeface="Kalimati" panose="00000400000000000000" pitchFamily="2"/>
              </a:rPr>
              <a:t>राष्ट्रिय कृषिगणना २०७८</a:t>
            </a:r>
          </a:p>
        </p:txBody>
      </p:sp>
      <p:cxnSp>
        <p:nvCxnSpPr>
          <p:cNvPr id="11" name="Straight Connector 10">
            <a:extLst>
              <a:ext uri="{FF2B5EF4-FFF2-40B4-BE49-F238E27FC236}">
                <a16:creationId xmlns="" xmlns:a16="http://schemas.microsoft.com/office/drawing/2014/main" id="{04C7B003-50A9-471B-8DC3-F129A3E60B43}"/>
              </a:ext>
            </a:extLst>
          </p:cNvPr>
          <p:cNvCxnSpPr/>
          <p:nvPr/>
        </p:nvCxnSpPr>
        <p:spPr>
          <a:xfrm>
            <a:off x="0" y="686661"/>
            <a:ext cx="12192000" cy="0"/>
          </a:xfrm>
          <a:prstGeom prst="line">
            <a:avLst/>
          </a:prstGeom>
          <a:ln w="19050">
            <a:solidFill>
              <a:srgbClr val="0070C0"/>
            </a:solidFill>
          </a:ln>
        </p:spPr>
        <p:style>
          <a:lnRef idx="1">
            <a:schemeClr val="dk1"/>
          </a:lnRef>
          <a:fillRef idx="0">
            <a:schemeClr val="dk1"/>
          </a:fillRef>
          <a:effectRef idx="0">
            <a:schemeClr val="dk1"/>
          </a:effectRef>
          <a:fontRef idx="minor">
            <a:schemeClr val="tx1"/>
          </a:fontRef>
        </p:style>
      </p:cxn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1828800"/>
            <a:ext cx="12192000" cy="2114550"/>
          </a:xfrm>
          <a:noFill/>
        </p:spPr>
        <p:txBody>
          <a:bodyPr wrap="square" numCol="1" anchorCtr="0" compatLnSpc="1">
            <a:prstTxWarp prst="textNoShape">
              <a:avLst/>
            </a:prstTxWarp>
            <a:noAutofit/>
          </a:bodyPr>
          <a:lstStyle/>
          <a:p>
            <a:pPr>
              <a:spcBef>
                <a:spcPts val="450"/>
              </a:spcBef>
              <a:spcAft>
                <a:spcPts val="450"/>
              </a:spcAft>
              <a:defRPr/>
            </a:pPr>
            <a:r>
              <a:rPr lang="ne-NP" sz="2800" dirty="0">
                <a:solidFill>
                  <a:srgbClr val="4708C4"/>
                </a:solidFill>
                <a:latin typeface="Preeti"/>
                <a:cs typeface="Kalimati" pitchFamily="2"/>
              </a:rPr>
              <a:t>राष्ट्रिय कृषिगणना २०७८</a:t>
            </a:r>
            <a:br>
              <a:rPr lang="ne-NP" sz="2800" dirty="0">
                <a:solidFill>
                  <a:srgbClr val="4708C4"/>
                </a:solidFill>
                <a:latin typeface="Preeti"/>
                <a:cs typeface="Kalimati" pitchFamily="2"/>
              </a:rPr>
            </a:br>
            <a:r>
              <a:rPr lang="ne-NP" sz="2800" dirty="0">
                <a:solidFill>
                  <a:srgbClr val="4708C4"/>
                </a:solidFill>
                <a:latin typeface="Preeti"/>
                <a:cs typeface="Kalimati" pitchFamily="2"/>
              </a:rPr>
              <a:t>कृषिगणना अधिकृत/सहायक कृषिगणना अधिकृत तालिम</a:t>
            </a:r>
            <a:r>
              <a:rPr lang="ne-NP" sz="2800" dirty="0">
                <a:solidFill>
                  <a:srgbClr val="000000"/>
                </a:solidFill>
                <a:latin typeface="Preeti"/>
                <a:cs typeface="Kalimati" pitchFamily="2"/>
              </a:rPr>
              <a:t/>
            </a:r>
            <a:br>
              <a:rPr lang="ne-NP" sz="2800" dirty="0">
                <a:solidFill>
                  <a:srgbClr val="000000"/>
                </a:solidFill>
                <a:latin typeface="Preeti"/>
                <a:cs typeface="Kalimati" pitchFamily="2"/>
              </a:rPr>
            </a:br>
            <a:r>
              <a:rPr lang="ne-NP" sz="2800" dirty="0">
                <a:solidFill>
                  <a:srgbClr val="000000"/>
                </a:solidFill>
                <a:latin typeface="Preeti"/>
                <a:cs typeface="Kalimati" pitchFamily="2"/>
              </a:rPr>
              <a:t>मितिः फागुन </a:t>
            </a:r>
            <a:r>
              <a:rPr lang="ne-NP" sz="2800" dirty="0" smtClean="0">
                <a:solidFill>
                  <a:srgbClr val="000000"/>
                </a:solidFill>
                <a:latin typeface="Preeti"/>
                <a:cs typeface="Kalimati" pitchFamily="2"/>
              </a:rPr>
              <a:t>२३,</a:t>
            </a:r>
            <a:r>
              <a:rPr lang="en-US" sz="2800" dirty="0" smtClean="0">
                <a:solidFill>
                  <a:srgbClr val="000000"/>
                </a:solidFill>
                <a:latin typeface="Preeti"/>
                <a:cs typeface="Kalimati" pitchFamily="2"/>
              </a:rPr>
              <a:t> </a:t>
            </a:r>
            <a:r>
              <a:rPr lang="ne-NP" sz="2800" dirty="0">
                <a:solidFill>
                  <a:srgbClr val="000000"/>
                </a:solidFill>
                <a:latin typeface="Preeti"/>
                <a:cs typeface="Kalimati" pitchFamily="2"/>
              </a:rPr>
              <a:t>२०७८</a:t>
            </a:r>
            <a:br>
              <a:rPr lang="ne-NP" sz="2800" dirty="0">
                <a:solidFill>
                  <a:srgbClr val="000000"/>
                </a:solidFill>
                <a:latin typeface="Preeti"/>
                <a:cs typeface="Kalimati" pitchFamily="2"/>
              </a:rPr>
            </a:br>
            <a:r>
              <a:rPr lang="ne-NP" sz="2000" dirty="0">
                <a:solidFill>
                  <a:srgbClr val="000000"/>
                </a:solidFill>
                <a:latin typeface="Preeti"/>
                <a:cs typeface="Kalimati" pitchFamily="2"/>
              </a:rPr>
              <a:t>ललितपुर, काठमाडौँ</a:t>
            </a:r>
            <a:r>
              <a:rPr lang="en-US" sz="3600" dirty="0">
                <a:solidFill>
                  <a:srgbClr val="000000"/>
                </a:solidFill>
                <a:latin typeface="Preeti"/>
                <a:cs typeface="Kalimati" pitchFamily="2"/>
              </a:rPr>
              <a:t/>
            </a:r>
            <a:br>
              <a:rPr lang="en-US" sz="3600" dirty="0">
                <a:solidFill>
                  <a:srgbClr val="000000"/>
                </a:solidFill>
                <a:latin typeface="Preeti"/>
                <a:cs typeface="Kalimati" pitchFamily="2"/>
              </a:rPr>
            </a:br>
            <a:r>
              <a:rPr lang="en-US" sz="2700" dirty="0">
                <a:latin typeface="Preeti"/>
                <a:cs typeface="Kalimati" pitchFamily="2"/>
              </a:rPr>
              <a:t/>
            </a:r>
            <a:br>
              <a:rPr lang="en-US" sz="2700" dirty="0">
                <a:latin typeface="Preeti"/>
                <a:cs typeface="Kalimati" pitchFamily="2"/>
              </a:rPr>
            </a:br>
            <a:endParaRPr lang="en-US" sz="5400" dirty="0">
              <a:latin typeface="Preeti" pitchFamily="2" charset="0"/>
              <a:cs typeface="Times New Roman" panose="02020603050405020304" pitchFamily="18" charset="0"/>
            </a:endParaRPr>
          </a:p>
        </p:txBody>
      </p:sp>
      <p:sp>
        <p:nvSpPr>
          <p:cNvPr id="5" name="TextBox 4">
            <a:extLst>
              <a:ext uri="{FF2B5EF4-FFF2-40B4-BE49-F238E27FC236}">
                <a16:creationId xmlns="" xmlns:a16="http://schemas.microsoft.com/office/drawing/2014/main" id="{B3BA6E71-2ED7-4E78-9BD9-383B3C7F7960}"/>
              </a:ext>
            </a:extLst>
          </p:cNvPr>
          <p:cNvSpPr txBox="1"/>
          <p:nvPr/>
        </p:nvSpPr>
        <p:spPr>
          <a:xfrm>
            <a:off x="0" y="4800600"/>
            <a:ext cx="9271000" cy="954107"/>
          </a:xfrm>
          <a:prstGeom prst="rect">
            <a:avLst/>
          </a:prstGeom>
          <a:noFill/>
        </p:spPr>
        <p:txBody>
          <a:bodyPr wrap="square">
            <a:spAutoFit/>
          </a:bodyPr>
          <a:lstStyle/>
          <a:p>
            <a:pPr algn="ctr">
              <a:spcBef>
                <a:spcPct val="10000"/>
              </a:spcBef>
              <a:spcAft>
                <a:spcPct val="10000"/>
              </a:spcAft>
            </a:pPr>
            <a:r>
              <a:rPr lang="ne-NP" sz="2800" dirty="0">
                <a:solidFill>
                  <a:srgbClr val="002060"/>
                </a:solidFill>
                <a:latin typeface="Preeti"/>
                <a:cs typeface="Kalimati" pitchFamily="2"/>
              </a:rPr>
              <a:t>उत्तरहरुको असंगति </a:t>
            </a:r>
            <a:r>
              <a:rPr lang="en-US" sz="2800" dirty="0" smtClean="0">
                <a:solidFill>
                  <a:srgbClr val="002060"/>
                </a:solidFill>
                <a:latin typeface="Times New Roman" pitchFamily="18" charset="0"/>
                <a:cs typeface="Kalimati" pitchFamily="2"/>
              </a:rPr>
              <a:t>(</a:t>
            </a:r>
            <a:r>
              <a:rPr lang="en-US" sz="2800" dirty="0" smtClean="0">
                <a:solidFill>
                  <a:srgbClr val="002060"/>
                </a:solidFill>
                <a:latin typeface="Times New Roman" pitchFamily="18" charset="0"/>
                <a:cs typeface="Times New Roman" pitchFamily="18" charset="0"/>
              </a:rPr>
              <a:t>Inconsistency</a:t>
            </a:r>
            <a:r>
              <a:rPr lang="en-US" sz="2800" dirty="0">
                <a:solidFill>
                  <a:srgbClr val="002060"/>
                </a:solidFill>
                <a:latin typeface="Times New Roman" pitchFamily="18" charset="0"/>
                <a:cs typeface="Times New Roman" pitchFamily="18" charset="0"/>
              </a:rPr>
              <a:t>)</a:t>
            </a:r>
            <a:r>
              <a:rPr lang="en-US" sz="2800" dirty="0">
                <a:solidFill>
                  <a:srgbClr val="002060"/>
                </a:solidFill>
                <a:latin typeface="Preeti"/>
                <a:cs typeface="Kalimati" pitchFamily="2"/>
              </a:rPr>
              <a:t> </a:t>
            </a:r>
            <a:r>
              <a:rPr lang="ne-NP" sz="2800" dirty="0">
                <a:solidFill>
                  <a:srgbClr val="002060"/>
                </a:solidFill>
                <a:latin typeface="Preeti"/>
                <a:cs typeface="Kalimati" pitchFamily="2"/>
              </a:rPr>
              <a:t>परीक्षण र प्रश्नावलीको पूर्णता </a:t>
            </a:r>
            <a:r>
              <a:rPr lang="en-US" sz="2800" dirty="0">
                <a:solidFill>
                  <a:srgbClr val="002060"/>
                </a:solidFill>
                <a:latin typeface="Times New Roman" pitchFamily="18" charset="0"/>
                <a:cs typeface="Kalimati" pitchFamily="2"/>
              </a:rPr>
              <a:t>(</a:t>
            </a:r>
            <a:r>
              <a:rPr lang="en-US" sz="2800" dirty="0" smtClean="0">
                <a:solidFill>
                  <a:srgbClr val="002060"/>
                </a:solidFill>
                <a:latin typeface="Times New Roman" pitchFamily="18" charset="0"/>
                <a:cs typeface="Times New Roman" pitchFamily="18" charset="0"/>
              </a:rPr>
              <a:t>Completeness</a:t>
            </a:r>
            <a:r>
              <a:rPr lang="en-US" sz="2800" dirty="0">
                <a:solidFill>
                  <a:srgbClr val="002060"/>
                </a:solidFill>
                <a:latin typeface="Times New Roman" pitchFamily="18" charset="0"/>
                <a:cs typeface="Times New Roman" pitchFamily="18" charset="0"/>
              </a:rPr>
              <a:t>) </a:t>
            </a:r>
            <a:r>
              <a:rPr lang="ne-NP" sz="2800" dirty="0" smtClean="0">
                <a:solidFill>
                  <a:srgbClr val="002060"/>
                </a:solidFill>
                <a:latin typeface="Preeti"/>
                <a:cs typeface="Kalimati" pitchFamily="2"/>
              </a:rPr>
              <a:t>जाँच</a:t>
            </a:r>
            <a:endParaRPr lang="ne-NP" sz="2800" dirty="0">
              <a:solidFill>
                <a:srgbClr val="002060"/>
              </a:solidFill>
              <a:latin typeface="Preeti"/>
              <a:cs typeface="Kalimati" pitchFamily="2"/>
            </a:endParaRPr>
          </a:p>
        </p:txBody>
      </p:sp>
      <p:sp>
        <p:nvSpPr>
          <p:cNvPr id="4" name="Slide Number Placeholder 3">
            <a:extLst>
              <a:ext uri="{FF2B5EF4-FFF2-40B4-BE49-F238E27FC236}">
                <a16:creationId xmlns="" xmlns:a16="http://schemas.microsoft.com/office/drawing/2014/main" id="{CE1F62E6-14E3-49F6-AA95-4AFBC68681EE}"/>
              </a:ext>
            </a:extLst>
          </p:cNvPr>
          <p:cNvSpPr>
            <a:spLocks noGrp="1"/>
          </p:cNvSpPr>
          <p:nvPr>
            <p:ph type="sldNum" sz="quarter" idx="12"/>
          </p:nvPr>
        </p:nvSpPr>
        <p:spPr>
          <a:xfrm>
            <a:off x="9347200" y="6515100"/>
            <a:ext cx="2844800" cy="342900"/>
          </a:xfrm>
        </p:spPr>
        <p:txBody>
          <a:bodyPr/>
          <a:lstStyle/>
          <a:p>
            <a:fld id="{B6F15528-21DE-4FAA-801E-634DDDAF4B2B}" type="slidenum">
              <a:rPr lang="en-US" sz="1600">
                <a:latin typeface="Fontasy Himali" panose="04020500000000000000" pitchFamily="82" charset="0"/>
              </a:rPr>
              <a:pPr/>
              <a:t>1</a:t>
            </a:fld>
            <a:endParaRPr lang="en-US" sz="1600" dirty="0">
              <a:latin typeface="Fontasy Himali" panose="04020500000000000000" pitchFamily="82" charset="0"/>
            </a:endParaRPr>
          </a:p>
        </p:txBody>
      </p:sp>
      <p:sp>
        <p:nvSpPr>
          <p:cNvPr id="7" name="TextBox 6">
            <a:extLst>
              <a:ext uri="{FF2B5EF4-FFF2-40B4-BE49-F238E27FC236}">
                <a16:creationId xmlns="" xmlns:a16="http://schemas.microsoft.com/office/drawing/2014/main" id="{601A41DD-702D-4F97-A023-C767D3F565F0}"/>
              </a:ext>
            </a:extLst>
          </p:cNvPr>
          <p:cNvSpPr txBox="1"/>
          <p:nvPr/>
        </p:nvSpPr>
        <p:spPr>
          <a:xfrm>
            <a:off x="7823200" y="4166798"/>
            <a:ext cx="4165600" cy="461665"/>
          </a:xfrm>
          <a:prstGeom prst="rect">
            <a:avLst/>
          </a:prstGeom>
          <a:noFill/>
        </p:spPr>
        <p:txBody>
          <a:bodyPr wrap="square" rtlCol="0">
            <a:spAutoFit/>
          </a:bodyPr>
          <a:lstStyle/>
          <a:p>
            <a:pPr algn="ctr"/>
            <a:r>
              <a:rPr lang="ne-NP" sz="2400" b="1" dirty="0" smtClean="0">
                <a:solidFill>
                  <a:srgbClr val="0070C0"/>
                </a:solidFill>
                <a:cs typeface="Kalimati" panose="00000400000000000000" pitchFamily="2"/>
              </a:rPr>
              <a:t>छैठौं </a:t>
            </a:r>
            <a:r>
              <a:rPr lang="ne-NP" sz="2400" b="1" dirty="0">
                <a:solidFill>
                  <a:srgbClr val="0070C0"/>
                </a:solidFill>
                <a:cs typeface="Kalimati" panose="00000400000000000000" pitchFamily="2"/>
              </a:rPr>
              <a:t>दिनको </a:t>
            </a:r>
            <a:r>
              <a:rPr lang="ne-NP" sz="2400" b="1" dirty="0" smtClean="0">
                <a:solidFill>
                  <a:srgbClr val="0070C0"/>
                </a:solidFill>
                <a:cs typeface="Kalimati" panose="00000400000000000000" pitchFamily="2"/>
              </a:rPr>
              <a:t>तेस्रो सत्र</a:t>
            </a:r>
            <a:endParaRPr lang="en-US" sz="2400" b="1" dirty="0">
              <a:solidFill>
                <a:srgbClr val="0070C0"/>
              </a:solidFill>
              <a:cs typeface="Kalimati" panose="00000400000000000000" pitchFamily="2"/>
            </a:endParaRPr>
          </a:p>
        </p:txBody>
      </p:sp>
    </p:spTree>
    <p:extLst>
      <p:ext uri="{BB962C8B-B14F-4D97-AF65-F5344CB8AC3E}">
        <p14:creationId xmlns:p14="http://schemas.microsoft.com/office/powerpoint/2010/main" val="14014229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808" y="1143000"/>
            <a:ext cx="11543792" cy="5562599"/>
          </a:xfrm>
          <a:solidFill>
            <a:schemeClr val="bg1"/>
          </a:solidFill>
          <a:ln w="38100">
            <a:solidFill>
              <a:schemeClr val="tx1">
                <a:lumMod val="50000"/>
                <a:lumOff val="50000"/>
              </a:schemeClr>
            </a:solidFill>
          </a:ln>
        </p:spPr>
        <p:txBody>
          <a:bodyPr/>
          <a:lstStyle/>
          <a:p>
            <a:pPr marL="0" indent="0">
              <a:lnSpc>
                <a:spcPct val="150000"/>
              </a:lnSpc>
              <a:buNone/>
            </a:pPr>
            <a:endParaRPr lang="ne-NP" sz="2400" b="1" dirty="0" smtClean="0">
              <a:solidFill>
                <a:schemeClr val="dk1"/>
              </a:solidFill>
              <a:cs typeface="Kalimati" pitchFamily="2"/>
            </a:endParaRPr>
          </a:p>
          <a:p>
            <a:pPr marL="0" indent="0">
              <a:lnSpc>
                <a:spcPct val="150000"/>
              </a:lnSpc>
              <a:buNone/>
            </a:pPr>
            <a:r>
              <a:rPr lang="ne-NP" sz="2800" b="1" dirty="0" smtClean="0">
                <a:solidFill>
                  <a:schemeClr val="dk1"/>
                </a:solidFill>
                <a:cs typeface="Kalimati" pitchFamily="2"/>
              </a:rPr>
              <a:t>भाग </a:t>
            </a:r>
            <a:r>
              <a:rPr lang="ne-NP" sz="2800" b="1" dirty="0">
                <a:solidFill>
                  <a:schemeClr val="dk1"/>
                </a:solidFill>
                <a:cs typeface="Kalimati" pitchFamily="2"/>
              </a:rPr>
              <a:t>२ सामान्य </a:t>
            </a:r>
            <a:r>
              <a:rPr lang="ne-NP" sz="2800" b="1" dirty="0" smtClean="0">
                <a:solidFill>
                  <a:schemeClr val="dk1"/>
                </a:solidFill>
                <a:cs typeface="Kalimati" pitchFamily="2"/>
              </a:rPr>
              <a:t>विवरण</a:t>
            </a:r>
            <a:endParaRPr lang="en-US" sz="2800" b="1" dirty="0" smtClean="0">
              <a:solidFill>
                <a:schemeClr val="dk1"/>
              </a:solidFill>
              <a:cs typeface="Kalimati" pitchFamily="2"/>
            </a:endParaRPr>
          </a:p>
          <a:p>
            <a:pPr algn="just">
              <a:lnSpc>
                <a:spcPct val="150000"/>
              </a:lnSpc>
              <a:buFont typeface="Wingdings" pitchFamily="2" charset="2"/>
              <a:buChar char="ü"/>
            </a:pPr>
            <a:r>
              <a:rPr lang="ne-NP" sz="2800" dirty="0" smtClean="0">
                <a:solidFill>
                  <a:schemeClr val="dk1"/>
                </a:solidFill>
                <a:cs typeface="Kalimati" pitchFamily="2"/>
              </a:rPr>
              <a:t>प्रत्येक </a:t>
            </a:r>
            <a:r>
              <a:rPr lang="ne-NP" sz="2800" dirty="0">
                <a:solidFill>
                  <a:schemeClr val="dk1"/>
                </a:solidFill>
                <a:cs typeface="Kalimati" pitchFamily="2"/>
              </a:rPr>
              <a:t>प्रश्नको सही उत्तर लेखिएको अङ्कमा गोलोघेरा लगाए–नलगाएको र फड्को मार्नुपर्ने प्रश्नहरूमा सोअनुसार गरे–नगरेको  हेर्नुपर्दछ । </a:t>
            </a:r>
          </a:p>
          <a:p>
            <a:pPr algn="just">
              <a:lnSpc>
                <a:spcPct val="150000"/>
              </a:lnSpc>
              <a:buFont typeface="Wingdings" pitchFamily="2" charset="2"/>
              <a:buChar char="ü"/>
            </a:pPr>
            <a:r>
              <a:rPr lang="ne-NP" sz="2800" dirty="0" smtClean="0">
                <a:solidFill>
                  <a:schemeClr val="dk1"/>
                </a:solidFill>
                <a:cs typeface="Kalimati" pitchFamily="2"/>
              </a:rPr>
              <a:t>प्रश्न </a:t>
            </a:r>
            <a:r>
              <a:rPr lang="ne-NP" sz="2800" dirty="0">
                <a:solidFill>
                  <a:schemeClr val="dk1"/>
                </a:solidFill>
                <a:cs typeface="Kalimati" pitchFamily="2"/>
              </a:rPr>
              <a:t>नं. २.४ को कोड १ मा गोलोघेरा लगाएको भए प्रश्न नं. २.५ पनि सोधे–नसोधेको हेर्नुपर्दछ </a:t>
            </a:r>
            <a:r>
              <a:rPr lang="ne-NP" sz="2800" dirty="0" smtClean="0">
                <a:solidFill>
                  <a:schemeClr val="dk1"/>
                </a:solidFill>
                <a:cs typeface="Kalimati" pitchFamily="2"/>
              </a:rPr>
              <a:t>।</a:t>
            </a:r>
            <a:endParaRPr lang="ne-NP" sz="2800" dirty="0">
              <a:solidFill>
                <a:schemeClr val="dk1"/>
              </a:solidFill>
              <a:cs typeface="Kalimati" pitchFamily="2"/>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12776178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58" y="762000"/>
            <a:ext cx="12121958" cy="5791200"/>
          </a:xfrm>
          <a:solidFill>
            <a:schemeClr val="bg1"/>
          </a:solidFill>
          <a:ln w="38100">
            <a:solidFill>
              <a:schemeClr val="tx1">
                <a:lumMod val="50000"/>
                <a:lumOff val="50000"/>
              </a:schemeClr>
            </a:solidFill>
          </a:ln>
        </p:spPr>
        <p:txBody>
          <a:bodyPr>
            <a:noAutofit/>
          </a:bodyPr>
          <a:lstStyle/>
          <a:p>
            <a:pPr marL="0" indent="0">
              <a:lnSpc>
                <a:spcPct val="150000"/>
              </a:lnSpc>
              <a:buNone/>
            </a:pPr>
            <a:r>
              <a:rPr lang="ne-NP" sz="2400" b="1" dirty="0">
                <a:solidFill>
                  <a:schemeClr val="dk1"/>
                </a:solidFill>
                <a:cs typeface="Kalimati" pitchFamily="2"/>
              </a:rPr>
              <a:t>भाग ३ जग्गा र सिँचाईसम्बन्धी विवरण</a:t>
            </a:r>
          </a:p>
          <a:p>
            <a:pPr algn="just">
              <a:lnSpc>
                <a:spcPct val="150000"/>
              </a:lnSpc>
            </a:pPr>
            <a:r>
              <a:rPr lang="ne-NP" sz="2400" dirty="0">
                <a:solidFill>
                  <a:schemeClr val="dk1"/>
                </a:solidFill>
                <a:cs typeface="Kalimati" pitchFamily="2"/>
              </a:rPr>
              <a:t>प्रश्न नं. ३.१ मा जग्गाको क्षेत्रफलको एकाइमा गोलो घेरा लगाए नलगाएको निश्चित गर्नुपर्दछ । </a:t>
            </a:r>
            <a:endParaRPr lang="en-US" sz="2400" dirty="0" smtClean="0">
              <a:solidFill>
                <a:schemeClr val="dk1"/>
              </a:solidFill>
              <a:cs typeface="Kalimati" pitchFamily="2"/>
            </a:endParaRPr>
          </a:p>
          <a:p>
            <a:pPr algn="just">
              <a:lnSpc>
                <a:spcPct val="150000"/>
              </a:lnSpc>
            </a:pPr>
            <a:r>
              <a:rPr lang="ne-NP" sz="2400" dirty="0" smtClean="0">
                <a:solidFill>
                  <a:schemeClr val="dk1"/>
                </a:solidFill>
                <a:cs typeface="Kalimati" pitchFamily="2"/>
              </a:rPr>
              <a:t>यहाँ </a:t>
            </a:r>
            <a:r>
              <a:rPr lang="ne-NP" sz="2400" dirty="0">
                <a:solidFill>
                  <a:schemeClr val="dk1"/>
                </a:solidFill>
                <a:cs typeface="Kalimati" pitchFamily="2"/>
              </a:rPr>
              <a:t>छनौट गरिएको क्षेत्रफल एकाई अनुसार अन्य क्षेत्रफल उल्लेख गर्ने प्रश्नहरुमा क्षेत्रफल उल्लेख भए नभएको जाँच गर्नुपर्दछ ।</a:t>
            </a:r>
          </a:p>
          <a:p>
            <a:pPr algn="just">
              <a:lnSpc>
                <a:spcPct val="150000"/>
              </a:lnSpc>
            </a:pPr>
            <a:r>
              <a:rPr lang="ne-NP" sz="2400" dirty="0">
                <a:solidFill>
                  <a:schemeClr val="dk1"/>
                </a:solidFill>
                <a:cs typeface="Kalimati" pitchFamily="2"/>
              </a:rPr>
              <a:t>प्रश्न नं. ३.२ को कोड १ मा गोला घेरा लगाएको भए प्रश्न नं. ३.३ मा क्षेत्रफल उल्लेख भए नभएको हेर्नुपर्दछ ।</a:t>
            </a:r>
          </a:p>
          <a:p>
            <a:pPr algn="just">
              <a:lnSpc>
                <a:spcPct val="150000"/>
              </a:lnSpc>
            </a:pPr>
            <a:r>
              <a:rPr lang="ne-NP" sz="2400" dirty="0">
                <a:solidFill>
                  <a:schemeClr val="dk1"/>
                </a:solidFill>
                <a:cs typeface="Kalimati" pitchFamily="2"/>
              </a:rPr>
              <a:t>प्रश्न नं. ३.४ मा उल्लेख गरिएका जम्मा कित्ता सङ्ख्या प्रश्न नं. ३.५ मा लेखिएका कित्ता सङ्ख्यासँग बराबर हुनुपर्दछ, सोअनुसार भए–नभएको  यकिन गर्नुपर्दछ । </a:t>
            </a:r>
          </a:p>
        </p:txBody>
      </p:sp>
      <p:sp>
        <p:nvSpPr>
          <p:cNvPr id="6" name="Slide Number Placeholder 5"/>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39934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1"/>
            <a:ext cx="11277600" cy="4525963"/>
          </a:xfrm>
          <a:ln w="38100">
            <a:solidFill>
              <a:schemeClr val="tx1">
                <a:lumMod val="50000"/>
                <a:lumOff val="50000"/>
              </a:schemeClr>
            </a:solidFill>
          </a:ln>
        </p:spPr>
        <p:txBody>
          <a:bodyPr/>
          <a:lstStyle/>
          <a:p>
            <a:pPr marL="0" indent="0" algn="just">
              <a:lnSpc>
                <a:spcPct val="150000"/>
              </a:lnSpc>
              <a:buNone/>
            </a:pPr>
            <a:r>
              <a:rPr lang="ne-NP" sz="2400" b="1" dirty="0">
                <a:cs typeface="Kalimati" pitchFamily="2"/>
              </a:rPr>
              <a:t>भाग ३ जग्गा र सिँचाईसम्बन्धी विवरण</a:t>
            </a:r>
            <a:r>
              <a:rPr lang="ne-NP" sz="2400" b="1" dirty="0" smtClean="0">
                <a:cs typeface="Kalimati" pitchFamily="2"/>
              </a:rPr>
              <a:t>……….</a:t>
            </a:r>
            <a:endParaRPr lang="en-US" sz="2400" b="1" dirty="0" smtClean="0">
              <a:cs typeface="Kalimati" pitchFamily="2"/>
            </a:endParaRPr>
          </a:p>
          <a:p>
            <a:pPr algn="just">
              <a:lnSpc>
                <a:spcPct val="150000"/>
              </a:lnSpc>
            </a:pPr>
            <a:r>
              <a:rPr lang="ne-NP" sz="2400" dirty="0" smtClean="0">
                <a:cs typeface="Kalimati" pitchFamily="2"/>
              </a:rPr>
              <a:t>प्रश्न </a:t>
            </a:r>
            <a:r>
              <a:rPr lang="ne-NP" sz="2400" dirty="0">
                <a:cs typeface="Kalimati" pitchFamily="2"/>
              </a:rPr>
              <a:t>नं. ३.५ मा क्षेत्रफलको एकाइ अनिवार्य रूपमा प्रश्न नं. ३.१ मा उल्लेख भए अनुसार हुनुपर्दछ, सोअनुसार भए–नभएको यकिन  गर्नुपर्दछ । </a:t>
            </a:r>
          </a:p>
          <a:p>
            <a:pPr algn="just">
              <a:lnSpc>
                <a:spcPct val="150000"/>
              </a:lnSpc>
            </a:pPr>
            <a:r>
              <a:rPr lang="ne-NP" sz="2400" dirty="0">
                <a:cs typeface="Kalimati" pitchFamily="2"/>
              </a:rPr>
              <a:t>प्रश्न </a:t>
            </a:r>
            <a:r>
              <a:rPr lang="ne-NP" sz="2400" dirty="0" smtClean="0">
                <a:cs typeface="Kalimati" pitchFamily="2"/>
              </a:rPr>
              <a:t>नं</a:t>
            </a:r>
            <a:r>
              <a:rPr lang="en-US" sz="2400" dirty="0" smtClean="0">
                <a:cs typeface="Kalimati" pitchFamily="2"/>
              </a:rPr>
              <a:t>.</a:t>
            </a:r>
            <a:r>
              <a:rPr lang="ne-NP" sz="2400" dirty="0" smtClean="0">
                <a:cs typeface="Kalimati" pitchFamily="2"/>
              </a:rPr>
              <a:t> </a:t>
            </a:r>
            <a:r>
              <a:rPr lang="ne-NP" sz="2400" dirty="0">
                <a:cs typeface="Kalimati" pitchFamily="2"/>
              </a:rPr>
              <a:t>३.५ को प्रत्येक कित्ताअनुसारको सिञ्चित </a:t>
            </a:r>
            <a:r>
              <a:rPr lang="ne-NP" sz="2400" dirty="0" smtClean="0">
                <a:cs typeface="Kalimati" pitchFamily="2"/>
              </a:rPr>
              <a:t>क्षेत्रफल (महल ७) </a:t>
            </a:r>
            <a:r>
              <a:rPr lang="ne-NP" sz="2400" dirty="0">
                <a:cs typeface="Kalimati" pitchFamily="2"/>
              </a:rPr>
              <a:t>सोही कित्ताको जम्मा </a:t>
            </a:r>
            <a:r>
              <a:rPr lang="ne-NP" sz="2400" dirty="0" smtClean="0">
                <a:cs typeface="Kalimati" pitchFamily="2"/>
              </a:rPr>
              <a:t>क्षेत्रफल (महल ६) भन्दा </a:t>
            </a:r>
            <a:r>
              <a:rPr lang="ne-NP" sz="2400" dirty="0">
                <a:cs typeface="Kalimati" pitchFamily="2"/>
              </a:rPr>
              <a:t>बढी हुनुहुँदैन, सोअनुसार छ–छैन जाँच गर्नुपर्दछ । </a:t>
            </a:r>
            <a:endParaRPr lang="en-US" sz="2400" dirty="0" smtClean="0">
              <a:cs typeface="Kalimati" pitchFamily="2"/>
            </a:endParaRPr>
          </a:p>
          <a:p>
            <a:pPr algn="just">
              <a:lnSpc>
                <a:spcPct val="150000"/>
              </a:lnSpc>
            </a:pPr>
            <a:r>
              <a:rPr lang="ne-NP" sz="2400" dirty="0">
                <a:cs typeface="Kalimati" pitchFamily="2"/>
              </a:rPr>
              <a:t>प्रश्न नं. ३.६ मा प्रत्येक कित्ताको महल २ देखि ९ सम्मको जोड प्रश्न नं. ३.५ को महल ६ को जम्मा क्षेत्रफलसँग बराबर हुनुपर्दछ, सो बराबर छ–छैन हेर्नुपर्दछ । </a:t>
            </a:r>
          </a:p>
          <a:p>
            <a:pPr marL="0" indent="0" algn="just">
              <a:lnSpc>
                <a:spcPct val="150000"/>
              </a:lnSpc>
              <a:buNone/>
            </a:pPr>
            <a:endParaRPr lang="ne-NP" sz="2400" dirty="0">
              <a:cs typeface="Kalimati" pitchFamily="2"/>
            </a:endParaRPr>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15130091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3989" y="1066800"/>
            <a:ext cx="11754812" cy="5562600"/>
          </a:xfrm>
          <a:solidFill>
            <a:schemeClr val="bg1"/>
          </a:solidFill>
          <a:ln w="38100">
            <a:solidFill>
              <a:schemeClr val="tx1">
                <a:lumMod val="50000"/>
                <a:lumOff val="50000"/>
              </a:schemeClr>
            </a:solidFill>
          </a:ln>
        </p:spPr>
        <p:txBody>
          <a:bodyPr>
            <a:normAutofit/>
          </a:bodyPr>
          <a:lstStyle/>
          <a:p>
            <a:pPr marL="0" indent="0">
              <a:lnSpc>
                <a:spcPct val="160000"/>
              </a:lnSpc>
              <a:buNone/>
            </a:pPr>
            <a:r>
              <a:rPr lang="ne-NP" sz="2400" b="1" dirty="0">
                <a:solidFill>
                  <a:schemeClr val="dk1"/>
                </a:solidFill>
                <a:cs typeface="Kalimati" pitchFamily="2"/>
              </a:rPr>
              <a:t>भाग ४ अस्थायी तथा स्थायी बालीहरू</a:t>
            </a:r>
          </a:p>
          <a:p>
            <a:pPr algn="just">
              <a:lnSpc>
                <a:spcPct val="160000"/>
              </a:lnSpc>
            </a:pPr>
            <a:r>
              <a:rPr lang="ne-NP" sz="2400" dirty="0">
                <a:solidFill>
                  <a:schemeClr val="dk1"/>
                </a:solidFill>
                <a:cs typeface="Kalimati" pitchFamily="2"/>
              </a:rPr>
              <a:t>प्रश्न नं. ४.३ मा प्रत्येक कित्ताअनुसार महल </a:t>
            </a:r>
            <a:r>
              <a:rPr lang="ne-NP" sz="2400" dirty="0" smtClean="0">
                <a:solidFill>
                  <a:schemeClr val="dk1"/>
                </a:solidFill>
                <a:cs typeface="Kalimati" pitchFamily="2"/>
              </a:rPr>
              <a:t>नं. </a:t>
            </a:r>
            <a:r>
              <a:rPr lang="ne-NP" sz="2400" dirty="0">
                <a:solidFill>
                  <a:schemeClr val="dk1"/>
                </a:solidFill>
                <a:cs typeface="Kalimati" pitchFamily="2"/>
              </a:rPr>
              <a:t>२, ३, ४, ५ र ६ मा लेखिएको क्षेत्रफलको जोड प्रश्न नं. ४.१ (कित्ता अनुसार अस्थायी बालीको क्षेत्रफल) र प्रश्न नं. ४.२ (कित्ताअनुसार स्थायी बालीको क्षेत्रफल) को जोडसँग मिलेको हुनुपर्दछ । </a:t>
            </a:r>
            <a:endParaRPr lang="ne-NP" sz="2400" dirty="0" smtClean="0">
              <a:solidFill>
                <a:schemeClr val="dk1"/>
              </a:solidFill>
              <a:cs typeface="Kalimati" pitchFamily="2"/>
            </a:endParaRPr>
          </a:p>
          <a:p>
            <a:pPr algn="just">
              <a:lnSpc>
                <a:spcPct val="160000"/>
              </a:lnSpc>
            </a:pPr>
            <a:r>
              <a:rPr lang="ne-NP" sz="2400" dirty="0" smtClean="0">
                <a:solidFill>
                  <a:schemeClr val="dk1"/>
                </a:solidFill>
                <a:cs typeface="Kalimati" pitchFamily="2"/>
              </a:rPr>
              <a:t>यसलाई </a:t>
            </a:r>
            <a:r>
              <a:rPr lang="ne-NP" sz="2400" dirty="0">
                <a:solidFill>
                  <a:schemeClr val="dk1"/>
                </a:solidFill>
                <a:cs typeface="Kalimati" pitchFamily="2"/>
              </a:rPr>
              <a:t>प्रष्ट पार्न निम्न उदाहरणहरू दिइएको </a:t>
            </a:r>
            <a:r>
              <a:rPr lang="ne-NP" sz="2400" dirty="0" smtClean="0">
                <a:solidFill>
                  <a:schemeClr val="dk1"/>
                </a:solidFill>
                <a:cs typeface="Kalimati" pitchFamily="2"/>
              </a:rPr>
              <a:t>छः </a:t>
            </a:r>
            <a:endParaRPr lang="ne-NP" sz="2400" dirty="0">
              <a:solidFill>
                <a:schemeClr val="dk1"/>
              </a:solidFill>
              <a:cs typeface="Kalimati" pitchFamily="2"/>
            </a:endParaRPr>
          </a:p>
          <a:p>
            <a:pPr algn="just">
              <a:lnSpc>
                <a:spcPct val="160000"/>
              </a:lnSpc>
            </a:pPr>
            <a:r>
              <a:rPr lang="ne-NP" sz="2400" dirty="0" smtClean="0">
                <a:solidFill>
                  <a:schemeClr val="dk1"/>
                </a:solidFill>
                <a:cs typeface="Kalimati" pitchFamily="2"/>
              </a:rPr>
              <a:t>यदि </a:t>
            </a:r>
            <a:r>
              <a:rPr lang="ne-NP" sz="2400" dirty="0">
                <a:solidFill>
                  <a:schemeClr val="dk1"/>
                </a:solidFill>
                <a:cs typeface="Kalimati" pitchFamily="2"/>
              </a:rPr>
              <a:t>प्रश्न नं. ४.३ को कुनै कित्ताको महल नं. ६ (संयुक्त बाली) मा कुनै क्षेत्रफल लेखिएको छैन भने महल नं. २ र ४ को जोड प्रश्न नं. ४.१ (अस्थायी बाली) मा उक्त कित्ताअन्तर्गत लगाइएका सबै अस्थायी बालीहरूको क्षेत्रफलको जोडसँग  बराबर हुनुपर्दछ । </a:t>
            </a:r>
          </a:p>
          <a:p>
            <a:pPr marL="0" indent="0">
              <a:buNone/>
            </a:pP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15596442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762000"/>
            <a:ext cx="11684000" cy="5943600"/>
          </a:xfrm>
          <a:solidFill>
            <a:schemeClr val="bg1"/>
          </a:solidFill>
          <a:ln w="38100">
            <a:solidFill>
              <a:schemeClr val="tx1">
                <a:lumMod val="50000"/>
                <a:lumOff val="50000"/>
              </a:schemeClr>
            </a:solidFill>
          </a:ln>
        </p:spPr>
        <p:txBody>
          <a:bodyPr>
            <a:normAutofit fontScale="40000" lnSpcReduction="20000"/>
          </a:bodyPr>
          <a:lstStyle/>
          <a:p>
            <a:pPr marL="0" indent="0">
              <a:lnSpc>
                <a:spcPct val="210000"/>
              </a:lnSpc>
              <a:buNone/>
            </a:pPr>
            <a:r>
              <a:rPr lang="ne-NP" sz="6000" b="1" dirty="0">
                <a:solidFill>
                  <a:schemeClr val="dk1"/>
                </a:solidFill>
                <a:cs typeface="Kalimati" pitchFamily="2"/>
              </a:rPr>
              <a:t>भाग ४ अस्थायी तथा स्थायी </a:t>
            </a:r>
            <a:r>
              <a:rPr lang="ne-NP" sz="6000" b="1" dirty="0" smtClean="0">
                <a:solidFill>
                  <a:schemeClr val="dk1"/>
                </a:solidFill>
                <a:cs typeface="Kalimati" pitchFamily="2"/>
              </a:rPr>
              <a:t>बालीहरू.....</a:t>
            </a:r>
          </a:p>
          <a:p>
            <a:pPr algn="just">
              <a:lnSpc>
                <a:spcPct val="210000"/>
              </a:lnSpc>
            </a:pPr>
            <a:r>
              <a:rPr lang="ne-NP" sz="6000" dirty="0" smtClean="0">
                <a:solidFill>
                  <a:schemeClr val="dk1"/>
                </a:solidFill>
                <a:cs typeface="Kalimati" pitchFamily="2"/>
              </a:rPr>
              <a:t>यदि </a:t>
            </a:r>
            <a:r>
              <a:rPr lang="ne-NP" sz="6000" dirty="0">
                <a:solidFill>
                  <a:schemeClr val="dk1"/>
                </a:solidFill>
                <a:cs typeface="Kalimati" pitchFamily="2"/>
              </a:rPr>
              <a:t>प्रश्न नं. ४.३ को कुनै कित्ताको महल नं. ६ (संयुक्त बाली) मा कुनै क्षेत्रफल लेखिएको छैन भने महल नं. ३ र ५ को जोड प्रश्न नं. ४.२ (स्थायी बाली) मा उक्त कित्ताअन्तर्गत लगाइएका सबै बालीहरूको क्षेत्रफलको जोडसँग बराबर हुनुपर्दछ । </a:t>
            </a:r>
          </a:p>
          <a:p>
            <a:pPr algn="just">
              <a:lnSpc>
                <a:spcPct val="210000"/>
              </a:lnSpc>
            </a:pPr>
            <a:r>
              <a:rPr lang="ne-NP" sz="6000" dirty="0" smtClean="0">
                <a:solidFill>
                  <a:schemeClr val="dk1"/>
                </a:solidFill>
                <a:cs typeface="Kalimati" pitchFamily="2"/>
              </a:rPr>
              <a:t>यदि </a:t>
            </a:r>
            <a:r>
              <a:rPr lang="ne-NP" sz="6000" dirty="0">
                <a:solidFill>
                  <a:schemeClr val="dk1"/>
                </a:solidFill>
                <a:cs typeface="Kalimati" pitchFamily="2"/>
              </a:rPr>
              <a:t>प्रश्न नं. ४.३ को कुनै कित्तामा महल नं. ६ मा मात्र क्षेत्रफल उल्लेख भएको छ भने प्रश्न नं. ४.१ र ४.२ को सोही कित्तामा क्रमशः अस्थायी तथा स्थायी बालीको क्षेत्रफल उल्लेख भएको हुनैपर्दछ र दुवै बालीको क्षेत्रफलको जोड प्रश्न </a:t>
            </a:r>
            <a:r>
              <a:rPr lang="ne-NP" sz="6000" dirty="0" smtClean="0">
                <a:solidFill>
                  <a:schemeClr val="dk1"/>
                </a:solidFill>
                <a:cs typeface="Kalimati" pitchFamily="2"/>
              </a:rPr>
              <a:t>नं. </a:t>
            </a:r>
            <a:r>
              <a:rPr lang="ne-NP" sz="6000" dirty="0">
                <a:solidFill>
                  <a:schemeClr val="dk1"/>
                </a:solidFill>
                <a:cs typeface="Kalimati" pitchFamily="2"/>
              </a:rPr>
              <a:t>४.३ को महल ६ मा उल्लेखभएको क्षेत्रफलसँग बराबर हुनुपर्दछ । </a:t>
            </a:r>
          </a:p>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1789780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1"/>
            <a:ext cx="11201400" cy="4525963"/>
          </a:xfrm>
          <a:ln w="38100">
            <a:solidFill>
              <a:schemeClr val="tx1">
                <a:lumMod val="50000"/>
                <a:lumOff val="50000"/>
              </a:schemeClr>
            </a:solidFill>
          </a:ln>
        </p:spPr>
        <p:txBody>
          <a:bodyPr>
            <a:normAutofit lnSpcReduction="10000"/>
          </a:bodyPr>
          <a:lstStyle/>
          <a:p>
            <a:pPr marL="0" indent="0" algn="just">
              <a:lnSpc>
                <a:spcPct val="150000"/>
              </a:lnSpc>
              <a:buNone/>
            </a:pPr>
            <a:r>
              <a:rPr lang="ne-NP" sz="2400" b="1" dirty="0">
                <a:cs typeface="Kalimati" pitchFamily="2"/>
              </a:rPr>
              <a:t>भाग ४ अस्थायी तथा स्थायी बालीहरू</a:t>
            </a:r>
            <a:r>
              <a:rPr lang="ne-NP" sz="2400" b="1" dirty="0" smtClean="0">
                <a:cs typeface="Kalimati" pitchFamily="2"/>
              </a:rPr>
              <a:t>.....</a:t>
            </a:r>
          </a:p>
          <a:p>
            <a:pPr algn="just">
              <a:lnSpc>
                <a:spcPct val="150000"/>
              </a:lnSpc>
            </a:pPr>
            <a:r>
              <a:rPr lang="ne-NP" sz="2400" dirty="0" smtClean="0">
                <a:cs typeface="Kalimati" pitchFamily="2"/>
              </a:rPr>
              <a:t>प्रश्न </a:t>
            </a:r>
            <a:r>
              <a:rPr lang="ne-NP" sz="2400" dirty="0">
                <a:cs typeface="Kalimati" pitchFamily="2"/>
              </a:rPr>
              <a:t>नं. ४.१ (अस्थायी बाली) मा उल्लेख गरिएको कित्ताको नाम र कोड प्रश्न नं. ३.५ मा  भए बमोजिमकै नाम र कोड उल्लेख भएकै हुनुपर्दछ । सो भए–नभएको जाँच गर्नुपर्दछ । </a:t>
            </a:r>
          </a:p>
          <a:p>
            <a:pPr algn="just">
              <a:lnSpc>
                <a:spcPct val="150000"/>
              </a:lnSpc>
            </a:pPr>
            <a:r>
              <a:rPr lang="ne-NP" sz="2400" dirty="0">
                <a:cs typeface="Kalimati" pitchFamily="2"/>
              </a:rPr>
              <a:t>प्रश्न नः ४.२ (स्थायी बाली) मा उल्लेख गरिएको कित्ताको नाम र कोड प्रश्न नं. ३.५ मा  भए बमोजिमकै नाम र कोड उल्लेख भएकै हुनुपर्दछ सो भए नभएको जाँच गर्नुपर्दछ </a:t>
            </a:r>
            <a:r>
              <a:rPr lang="ne-NP" sz="2400" dirty="0" smtClean="0">
                <a:cs typeface="Kalimati" pitchFamily="2"/>
              </a:rPr>
              <a:t>।</a:t>
            </a:r>
          </a:p>
          <a:p>
            <a:pPr algn="just">
              <a:lnSpc>
                <a:spcPct val="150000"/>
              </a:lnSpc>
            </a:pPr>
            <a:r>
              <a:rPr lang="ne-NP" sz="2400" dirty="0" smtClean="0">
                <a:cs typeface="Kalimati" pitchFamily="2"/>
              </a:rPr>
              <a:t>प्रश्न </a:t>
            </a:r>
            <a:r>
              <a:rPr lang="ne-NP" sz="2400" dirty="0">
                <a:cs typeface="Kalimati" pitchFamily="2"/>
              </a:rPr>
              <a:t>नं. ४.३ मा कित्ताअनुसार विभिन्न बाली लगाएको क्षेत्रफल प्रश्न नं. ३.५ मा  भए बमोजिमकै नाम र कोडअनुसार हुनुपर्दछ  सो भए नभएको जाँच गर्नुपर्दछ । </a:t>
            </a:r>
          </a:p>
          <a:p>
            <a:pPr algn="just">
              <a:lnSpc>
                <a:spcPct val="150000"/>
              </a:lnSpc>
            </a:pPr>
            <a:endParaRPr lang="ne-NP" sz="2400" dirty="0">
              <a:cs typeface="Kalimati" pitchFamily="2"/>
            </a:endParaRPr>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1002691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816" y="1143000"/>
            <a:ext cx="11784584" cy="5181600"/>
          </a:xfrm>
          <a:solidFill>
            <a:schemeClr val="bg1"/>
          </a:solidFill>
          <a:ln w="38100">
            <a:solidFill>
              <a:schemeClr val="tx1">
                <a:lumMod val="50000"/>
                <a:lumOff val="50000"/>
              </a:schemeClr>
            </a:solidFill>
          </a:ln>
        </p:spPr>
        <p:txBody>
          <a:bodyPr>
            <a:noAutofit/>
          </a:bodyPr>
          <a:lstStyle/>
          <a:p>
            <a:pPr marL="0" indent="0" algn="just">
              <a:lnSpc>
                <a:spcPct val="210000"/>
              </a:lnSpc>
              <a:buNone/>
            </a:pPr>
            <a:r>
              <a:rPr lang="ne-NP" sz="2400" b="1" dirty="0">
                <a:solidFill>
                  <a:schemeClr val="dk1"/>
                </a:solidFill>
                <a:cs typeface="Kalimati" pitchFamily="2"/>
              </a:rPr>
              <a:t>भाग ४ अस्थायी तथा स्थायी बालीहरू</a:t>
            </a:r>
            <a:r>
              <a:rPr lang="ne-NP" sz="2400" b="1" dirty="0" smtClean="0">
                <a:solidFill>
                  <a:schemeClr val="dk1"/>
                </a:solidFill>
                <a:cs typeface="Kalimati" pitchFamily="2"/>
              </a:rPr>
              <a:t>.....</a:t>
            </a:r>
          </a:p>
          <a:p>
            <a:pPr algn="just">
              <a:lnSpc>
                <a:spcPct val="150000"/>
              </a:lnSpc>
            </a:pPr>
            <a:r>
              <a:rPr lang="ne-NP" sz="2400" dirty="0" smtClean="0">
                <a:solidFill>
                  <a:schemeClr val="dk1"/>
                </a:solidFill>
                <a:cs typeface="Kalimati" pitchFamily="2"/>
              </a:rPr>
              <a:t>प्रश्न नः ४.१ </a:t>
            </a:r>
            <a:r>
              <a:rPr lang="ne-NP" sz="2400" dirty="0">
                <a:solidFill>
                  <a:schemeClr val="dk1"/>
                </a:solidFill>
                <a:cs typeface="Kalimati" pitchFamily="2"/>
              </a:rPr>
              <a:t>र ४.२ मा उल्लेख भएको अस्थायी र स्थायी बालीको नामअनुसार बालीको उपयुक्त  कोड लेखे नलेखेको जाँच गर्नुपर्दछ । </a:t>
            </a:r>
          </a:p>
          <a:p>
            <a:pPr algn="just">
              <a:lnSpc>
                <a:spcPct val="150000"/>
              </a:lnSpc>
            </a:pPr>
            <a:r>
              <a:rPr lang="ne-NP" sz="2400" dirty="0" smtClean="0">
                <a:solidFill>
                  <a:schemeClr val="dk1"/>
                </a:solidFill>
                <a:cs typeface="Kalimati" pitchFamily="2"/>
              </a:rPr>
              <a:t> </a:t>
            </a:r>
            <a:r>
              <a:rPr lang="ne-NP" sz="2400" dirty="0">
                <a:solidFill>
                  <a:schemeClr val="dk1"/>
                </a:solidFill>
                <a:cs typeface="Kalimati" pitchFamily="2"/>
              </a:rPr>
              <a:t>प्रश्न </a:t>
            </a:r>
            <a:r>
              <a:rPr lang="ne-NP" sz="2400" dirty="0" smtClean="0">
                <a:solidFill>
                  <a:schemeClr val="dk1"/>
                </a:solidFill>
                <a:cs typeface="Kalimati" pitchFamily="2"/>
              </a:rPr>
              <a:t>नः </a:t>
            </a:r>
            <a:r>
              <a:rPr lang="ne-NP" sz="2400" dirty="0">
                <a:solidFill>
                  <a:schemeClr val="dk1"/>
                </a:solidFill>
                <a:cs typeface="Kalimati" pitchFamily="2"/>
              </a:rPr>
              <a:t>४.१ को महल ६ मा चैते धान, वर्षे धान, घैया धान,  हिउँदे÷बसन्ते मकै, वर्षे मकै, गहुँ, कोदो, हिउँदे आलु, वर्षे आलु, जौ÷उवा, फापर, तोरी÷सस्र्यू को क्षेत्रफल उल्लेख भएको छ भने महल ७ मा ती बालीहरूको उत्पादन परिमाण उल्लेख भएको हुनै पर्दछ, सो भए–नभएको जाँच गर्नुपर्दछ </a:t>
            </a:r>
            <a:r>
              <a:rPr lang="ne-NP" sz="2400" dirty="0" smtClean="0">
                <a:solidFill>
                  <a:schemeClr val="dk1"/>
                </a:solidFill>
                <a:cs typeface="Kalimati" pitchFamily="2"/>
              </a:rPr>
              <a:t>। </a:t>
            </a:r>
            <a:endParaRPr lang="en-US" sz="2400" dirty="0">
              <a:solidFill>
                <a:schemeClr val="dk1"/>
              </a:solidFill>
              <a:cs typeface="Kalimati" pitchFamily="2"/>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31164380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11582400" cy="5791200"/>
          </a:xfrm>
          <a:solidFill>
            <a:schemeClr val="bg1"/>
          </a:solidFill>
          <a:ln w="38100">
            <a:solidFill>
              <a:schemeClr val="tx1">
                <a:lumMod val="50000"/>
                <a:lumOff val="50000"/>
              </a:schemeClr>
            </a:solidFill>
          </a:ln>
        </p:spPr>
        <p:txBody>
          <a:bodyPr>
            <a:noAutofit/>
          </a:bodyPr>
          <a:lstStyle/>
          <a:p>
            <a:pPr marL="0" indent="0" algn="just">
              <a:lnSpc>
                <a:spcPct val="150000"/>
              </a:lnSpc>
              <a:buNone/>
            </a:pPr>
            <a:r>
              <a:rPr lang="ne-NP" sz="2400" b="1" dirty="0">
                <a:solidFill>
                  <a:schemeClr val="dk1"/>
                </a:solidFill>
                <a:cs typeface="Kalimati" pitchFamily="2"/>
              </a:rPr>
              <a:t>भाग ४ अस्थायी तथा स्थायी बालीहरू</a:t>
            </a:r>
            <a:r>
              <a:rPr lang="ne-NP" sz="2400" b="1" dirty="0" smtClean="0">
                <a:solidFill>
                  <a:schemeClr val="dk1"/>
                </a:solidFill>
                <a:cs typeface="Kalimati" pitchFamily="2"/>
              </a:rPr>
              <a:t>.....</a:t>
            </a:r>
          </a:p>
          <a:p>
            <a:pPr algn="just">
              <a:lnSpc>
                <a:spcPct val="150000"/>
              </a:lnSpc>
            </a:pPr>
            <a:r>
              <a:rPr lang="ne-NP" sz="2400" dirty="0" smtClean="0">
                <a:solidFill>
                  <a:schemeClr val="dk1"/>
                </a:solidFill>
                <a:cs typeface="Kalimati" pitchFamily="2"/>
              </a:rPr>
              <a:t>प्रश्न नं. ४.२ को महल ६ मा आँप, केरा, सुन्तला, जुनार, कागती, र स्याउ को क्षेत्रफल उल्लेख भएमा वा महल १० मा यी बालीहरूको फल लाग्ने छरिएको बोट संख्या उल्लेख भएको छ भने महल १२ मा ती बालीहरूको उत्पादन परिमाण पनि उल्लेख भएको हुनै पर्दछ, सो भए–नभएको जाँच गर्नुपर्दछ । </a:t>
            </a:r>
          </a:p>
          <a:p>
            <a:pPr marL="0" indent="0" algn="just">
              <a:lnSpc>
                <a:spcPct val="150000"/>
              </a:lnSpc>
              <a:buNone/>
            </a:pPr>
            <a:r>
              <a:rPr lang="ne-NP" sz="2400" b="1" dirty="0">
                <a:solidFill>
                  <a:schemeClr val="dk1"/>
                </a:solidFill>
                <a:cs typeface="Kalimati" pitchFamily="2"/>
              </a:rPr>
              <a:t>भाग </a:t>
            </a:r>
            <a:r>
              <a:rPr lang="ne-NP" sz="2400" b="1" dirty="0" smtClean="0">
                <a:solidFill>
                  <a:schemeClr val="dk1"/>
                </a:solidFill>
                <a:cs typeface="Kalimati" pitchFamily="2"/>
              </a:rPr>
              <a:t>४.४ प्रमुख बाली अनुसार कृषि सामाग्रीको प्रयोग</a:t>
            </a:r>
          </a:p>
          <a:p>
            <a:pPr algn="just">
              <a:lnSpc>
                <a:spcPct val="150000"/>
              </a:lnSpc>
            </a:pPr>
            <a:r>
              <a:rPr lang="ne-NP" sz="2400" dirty="0" smtClean="0">
                <a:solidFill>
                  <a:schemeClr val="dk1"/>
                </a:solidFill>
                <a:cs typeface="Kalimati" pitchFamily="2"/>
              </a:rPr>
              <a:t>प्रश्न नं ४.४ </a:t>
            </a:r>
            <a:r>
              <a:rPr lang="ne-NP" sz="2400" dirty="0">
                <a:solidFill>
                  <a:schemeClr val="dk1"/>
                </a:solidFill>
                <a:cs typeface="Kalimati" pitchFamily="2"/>
              </a:rPr>
              <a:t>मा महल २ मा उल्लेख भएको अस्थायी बाली प्रश्न नं. ४.१ को महल ४ मा उल्लेख  भएको भए सबै बालीको लागि प्रश्न नं. ४.४ को महल ३, ४, ५ र ६ भरिएको हुनुपर्छ, यी महलहरू भरे नभरेको हेर्नुपर्दछ ।</a:t>
            </a:r>
          </a:p>
          <a:p>
            <a:endParaRPr lang="en-US" sz="1600"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14369691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1"/>
            <a:ext cx="10972800" cy="4800599"/>
          </a:xfrm>
          <a:ln w="38100">
            <a:solidFill>
              <a:schemeClr val="tx1">
                <a:lumMod val="50000"/>
                <a:lumOff val="50000"/>
              </a:schemeClr>
            </a:solidFill>
          </a:ln>
        </p:spPr>
        <p:txBody>
          <a:bodyPr>
            <a:normAutofit/>
          </a:bodyPr>
          <a:lstStyle/>
          <a:p>
            <a:pPr marL="0" indent="0" algn="just">
              <a:lnSpc>
                <a:spcPct val="150000"/>
              </a:lnSpc>
              <a:buNone/>
            </a:pPr>
            <a:r>
              <a:rPr lang="ne-NP" sz="2400" b="1" dirty="0">
                <a:cs typeface="Kalimati" pitchFamily="2"/>
              </a:rPr>
              <a:t>भाग ४.४ प्रमुख बाली अनुसार कृषि सामाग्रीको </a:t>
            </a:r>
            <a:r>
              <a:rPr lang="ne-NP" sz="2400" b="1" dirty="0" smtClean="0">
                <a:cs typeface="Kalimati" pitchFamily="2"/>
              </a:rPr>
              <a:t>प्रयोग.......</a:t>
            </a:r>
          </a:p>
          <a:p>
            <a:pPr algn="just">
              <a:lnSpc>
                <a:spcPct val="150000"/>
              </a:lnSpc>
            </a:pPr>
            <a:r>
              <a:rPr lang="ne-NP" sz="2400" dirty="0" smtClean="0">
                <a:cs typeface="Kalimati" pitchFamily="2"/>
              </a:rPr>
              <a:t>प्रश्न </a:t>
            </a:r>
            <a:r>
              <a:rPr lang="ne-NP" sz="2400" dirty="0">
                <a:cs typeface="Kalimati" pitchFamily="2"/>
              </a:rPr>
              <a:t>नं ४.४ को महल नं. ४ मा कीटनाशक विषादीको प्रयोग भएको अर्थात  कोड १ मा गोलो घेरा लागेको भएमा महल ५ अन्तर्गत  विषादीको प्रकारको कुनै एक कोडमा गोलो घेरा लघाएको हुनुपर्दछ ।</a:t>
            </a:r>
          </a:p>
          <a:p>
            <a:pPr algn="just">
              <a:lnSpc>
                <a:spcPct val="150000"/>
              </a:lnSpc>
            </a:pPr>
            <a:r>
              <a:rPr lang="ne-NP" sz="2400" dirty="0" smtClean="0">
                <a:cs typeface="Kalimati" pitchFamily="2"/>
              </a:rPr>
              <a:t>प्रश्न </a:t>
            </a:r>
            <a:r>
              <a:rPr lang="ne-NP" sz="2400" dirty="0">
                <a:cs typeface="Kalimati" pitchFamily="2"/>
              </a:rPr>
              <a:t>नं ४.४ को महल नः ६ मा रासायनिक मलको प्रयोग भएको (कोड २: खनिज÷रासायनिक वा कोड ३: दुवै) मा गोलो घेरा लागेको भएमा यसै प्रश्नको महल नः ७ मा जग्गाको क्षेत्रफल र महल नं: ८ मा रासायनिक मल परिमाण उल्लेख भएको हुनुपर्दछ, सोअनुसार  भए–नभएको जाँच गर्नुपर्दछ । </a:t>
            </a:r>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40077021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1143000"/>
            <a:ext cx="11785600" cy="5486400"/>
          </a:xfrm>
          <a:solidFill>
            <a:schemeClr val="bg1"/>
          </a:solidFill>
          <a:ln w="38100">
            <a:solidFill>
              <a:schemeClr val="tx1">
                <a:lumMod val="50000"/>
                <a:lumOff val="50000"/>
              </a:schemeClr>
            </a:solidFill>
          </a:ln>
        </p:spPr>
        <p:txBody>
          <a:bodyPr>
            <a:normAutofit fontScale="85000" lnSpcReduction="10000"/>
          </a:bodyPr>
          <a:lstStyle/>
          <a:p>
            <a:pPr marL="0" indent="0" algn="just">
              <a:lnSpc>
                <a:spcPct val="170000"/>
              </a:lnSpc>
              <a:buNone/>
            </a:pPr>
            <a:r>
              <a:rPr lang="ne-NP" sz="2800" b="1" dirty="0">
                <a:cs typeface="Kalimati" pitchFamily="2"/>
              </a:rPr>
              <a:t>भाग ५ गणनाको दिनमा रहेका पाल्तु पशुपन्छीको संख्या</a:t>
            </a:r>
          </a:p>
          <a:p>
            <a:pPr>
              <a:lnSpc>
                <a:spcPct val="170000"/>
              </a:lnSpc>
            </a:pPr>
            <a:r>
              <a:rPr lang="ne-NP" sz="2600" dirty="0">
                <a:solidFill>
                  <a:schemeClr val="dk1"/>
                </a:solidFill>
                <a:cs typeface="Kalimati" pitchFamily="2"/>
              </a:rPr>
              <a:t>प्रश्न नं. ५.१ मा कोड १ मा घेरा लागेको भएमा प्रश्न नं. ५.२ मा विवरण उल्लेख भएको हुनुपर्दछ, सोअनुसार भए–नभएको जाँच गर्नुपर्दछ । </a:t>
            </a:r>
          </a:p>
          <a:p>
            <a:pPr>
              <a:lnSpc>
                <a:spcPct val="170000"/>
              </a:lnSpc>
            </a:pPr>
            <a:r>
              <a:rPr lang="ne-NP" sz="2600" dirty="0">
                <a:solidFill>
                  <a:schemeClr val="dk1"/>
                </a:solidFill>
                <a:cs typeface="Kalimati" pitchFamily="2"/>
              </a:rPr>
              <a:t>प्रश्न नं. ५.२ मा स्थानीय र उन्नत छुट्ट्याएर लेख्नुपर्ने चौपायाको लागि महल ५ स्थानीयको सङ्ख्या र महल ६ उन्नतको सङ्ख्याको जोड  महल ४ जम्मासँग बराबर भए नभएको जाँच गर्नुपर्दछ । </a:t>
            </a:r>
            <a:endParaRPr lang="ne-NP" sz="2600" dirty="0" smtClean="0">
              <a:solidFill>
                <a:schemeClr val="dk1"/>
              </a:solidFill>
              <a:cs typeface="Kalimati" pitchFamily="2"/>
            </a:endParaRPr>
          </a:p>
          <a:p>
            <a:pPr>
              <a:lnSpc>
                <a:spcPct val="170000"/>
              </a:lnSpc>
            </a:pPr>
            <a:r>
              <a:rPr lang="ne-NP" sz="2600" dirty="0">
                <a:solidFill>
                  <a:schemeClr val="dk1"/>
                </a:solidFill>
                <a:cs typeface="Kalimati" pitchFamily="2"/>
              </a:rPr>
              <a:t>प्रश्न नं. ५.२ को क्र.सं. १ मा कोड ११ देखि १८ सम्म उल्लेख भएको सङ्ख्याको जोड कोड १० मा उल्लेख भएको सङ्ख्यासँग, </a:t>
            </a:r>
          </a:p>
          <a:p>
            <a:pPr>
              <a:lnSpc>
                <a:spcPct val="170000"/>
              </a:lnSpc>
            </a:pPr>
            <a:r>
              <a:rPr lang="ne-NP" sz="2600" dirty="0">
                <a:solidFill>
                  <a:schemeClr val="dk1"/>
                </a:solidFill>
                <a:cs typeface="Kalimati" pitchFamily="2"/>
              </a:rPr>
              <a:t>क्र.सं. २ मा कोड २१ देखि २७ सम्म उल्लेख भएको सङ्ख्याको जोड कोड २० मा उल्लेख भएको सङ्ख्यासँग, </a:t>
            </a:r>
          </a:p>
          <a:p>
            <a:pPr marL="0" indent="0">
              <a:lnSpc>
                <a:spcPct val="210000"/>
              </a:lnSpc>
              <a:buNone/>
            </a:pPr>
            <a:endParaRPr lang="ne-NP" sz="1600" dirty="0">
              <a:solidFill>
                <a:schemeClr val="dk1"/>
              </a:solidFill>
              <a:cs typeface="Kalimati" pitchFamily="2"/>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42028183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9"/>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a:t>
            </a:fld>
            <a:endParaRPr lang="en-US" dirty="0">
              <a:latin typeface="Fontasy Himali" panose="04020500000000000000" pitchFamily="82" charset="0"/>
            </a:endParaRPr>
          </a:p>
        </p:txBody>
      </p:sp>
      <p:sp>
        <p:nvSpPr>
          <p:cNvPr id="11" name="Text Placeholder 1"/>
          <p:cNvSpPr>
            <a:spLocks noGrp="1"/>
          </p:cNvSpPr>
          <p:nvPr>
            <p:ph type="body" sz="quarter" idx="4294967295"/>
          </p:nvPr>
        </p:nvSpPr>
        <p:spPr>
          <a:xfrm>
            <a:off x="0" y="685800"/>
            <a:ext cx="12192000" cy="879023"/>
          </a:xfrm>
          <a:prstGeom prst="rect">
            <a:avLst/>
          </a:prstGeom>
        </p:spPr>
        <p:txBody>
          <a:bodyPr>
            <a:normAutofit/>
          </a:bodyPr>
          <a:lstStyle/>
          <a:p>
            <a:pPr marL="0" indent="0" algn="ctr">
              <a:lnSpc>
                <a:spcPct val="150000"/>
              </a:lnSpc>
              <a:buNone/>
            </a:pPr>
            <a:r>
              <a:rPr lang="ne-NP" b="1" dirty="0">
                <a:solidFill>
                  <a:srgbClr val="002060"/>
                </a:solidFill>
                <a:latin typeface="Ganesh" pitchFamily="2" charset="0"/>
                <a:cs typeface="Kalimati" panose="00000400000000000000" pitchFamily="2"/>
              </a:rPr>
              <a:t>प्रस्तुतिका विषय र सन्दर्भ सामाग्री</a:t>
            </a:r>
          </a:p>
        </p:txBody>
      </p:sp>
      <p:sp>
        <p:nvSpPr>
          <p:cNvPr id="14" name="TextBox 13"/>
          <p:cNvSpPr txBox="1"/>
          <p:nvPr/>
        </p:nvSpPr>
        <p:spPr>
          <a:xfrm>
            <a:off x="76200" y="1828800"/>
            <a:ext cx="7772400" cy="1846659"/>
          </a:xfrm>
          <a:prstGeom prst="rect">
            <a:avLst/>
          </a:prstGeom>
          <a:noFill/>
        </p:spPr>
        <p:txBody>
          <a:bodyPr wrap="square" rtlCol="0">
            <a:spAutoFit/>
          </a:bodyPr>
          <a:lstStyle/>
          <a:p>
            <a:pPr>
              <a:lnSpc>
                <a:spcPct val="150000"/>
              </a:lnSpc>
            </a:pPr>
            <a:r>
              <a:rPr lang="ne-NP" sz="2800" b="1" dirty="0">
                <a:cs typeface="Kalimati" pitchFamily="2"/>
              </a:rPr>
              <a:t>प्रस्तुतिका विषय</a:t>
            </a:r>
          </a:p>
          <a:p>
            <a:pPr marL="457200" indent="-457200">
              <a:lnSpc>
                <a:spcPct val="150000"/>
              </a:lnSpc>
              <a:buFont typeface="Wingdings" panose="05000000000000000000" pitchFamily="2" charset="2"/>
              <a:buChar char="ü"/>
            </a:pPr>
            <a:r>
              <a:rPr lang="ne-NP" sz="2400" dirty="0">
                <a:cs typeface="Kalimati" pitchFamily="2"/>
              </a:rPr>
              <a:t>उत्तरहरुको असंगति (</a:t>
            </a:r>
            <a:r>
              <a:rPr lang="en-US" sz="2400" dirty="0">
                <a:cs typeface="Kalimati" pitchFamily="2"/>
              </a:rPr>
              <a:t>Inconsistency) </a:t>
            </a:r>
            <a:r>
              <a:rPr lang="ne-NP" sz="2400" dirty="0">
                <a:cs typeface="Kalimati" pitchFamily="2"/>
              </a:rPr>
              <a:t>परीक्षण </a:t>
            </a:r>
            <a:endParaRPr lang="ne-NP" sz="2400" dirty="0" smtClean="0">
              <a:cs typeface="Kalimati" pitchFamily="2"/>
            </a:endParaRPr>
          </a:p>
          <a:p>
            <a:pPr marL="457200" indent="-457200">
              <a:lnSpc>
                <a:spcPct val="150000"/>
              </a:lnSpc>
              <a:buFont typeface="Wingdings" panose="05000000000000000000" pitchFamily="2" charset="2"/>
              <a:buChar char="ü"/>
            </a:pPr>
            <a:r>
              <a:rPr lang="ne-NP" sz="2400" dirty="0" smtClean="0">
                <a:cs typeface="Kalimati" pitchFamily="2"/>
              </a:rPr>
              <a:t>प्रश्नावलीको </a:t>
            </a:r>
            <a:r>
              <a:rPr lang="ne-NP" sz="2400" dirty="0">
                <a:cs typeface="Kalimati" pitchFamily="2"/>
              </a:rPr>
              <a:t>पूर्णता (</a:t>
            </a:r>
            <a:r>
              <a:rPr lang="en-US" sz="2400" dirty="0">
                <a:cs typeface="Kalimati" pitchFamily="2"/>
              </a:rPr>
              <a:t>Completeness) </a:t>
            </a:r>
            <a:r>
              <a:rPr lang="ne-NP" sz="2400" dirty="0">
                <a:cs typeface="Kalimati" pitchFamily="2"/>
              </a:rPr>
              <a:t>जाँच</a:t>
            </a:r>
          </a:p>
        </p:txBody>
      </p:sp>
      <p:sp>
        <p:nvSpPr>
          <p:cNvPr id="15" name="TextBox 14">
            <a:extLst>
              <a:ext uri="{FF2B5EF4-FFF2-40B4-BE49-F238E27FC236}">
                <a16:creationId xmlns:a16="http://schemas.microsoft.com/office/drawing/2014/main" xmlns="" id="{5E75FA20-258B-4976-B921-08A2562603A4}"/>
              </a:ext>
            </a:extLst>
          </p:cNvPr>
          <p:cNvSpPr txBox="1"/>
          <p:nvPr/>
        </p:nvSpPr>
        <p:spPr>
          <a:xfrm>
            <a:off x="8382000" y="1981200"/>
            <a:ext cx="3733800" cy="1800493"/>
          </a:xfrm>
          <a:prstGeom prst="rect">
            <a:avLst/>
          </a:prstGeom>
          <a:noFill/>
        </p:spPr>
        <p:txBody>
          <a:bodyPr wrap="square" rtlCol="0">
            <a:spAutoFit/>
          </a:bodyPr>
          <a:lstStyle/>
          <a:p>
            <a:pPr>
              <a:lnSpc>
                <a:spcPct val="150000"/>
              </a:lnSpc>
            </a:pPr>
            <a:r>
              <a:rPr lang="ne-NP" sz="2800" b="1" dirty="0">
                <a:cs typeface="Kalimati" pitchFamily="2"/>
              </a:rPr>
              <a:t>सन्दर्भ </a:t>
            </a:r>
            <a:r>
              <a:rPr lang="ne-NP" sz="2800" b="1" dirty="0" smtClean="0">
                <a:cs typeface="Kalimati" pitchFamily="2"/>
              </a:rPr>
              <a:t>सामाग्री</a:t>
            </a:r>
            <a:endParaRPr lang="ne-NP" sz="2400" dirty="0">
              <a:cs typeface="Kalimati" pitchFamily="2"/>
            </a:endParaRPr>
          </a:p>
          <a:p>
            <a:pPr marL="457200" indent="-457200">
              <a:lnSpc>
                <a:spcPct val="150000"/>
              </a:lnSpc>
              <a:buFont typeface="Wingdings" panose="05000000000000000000" pitchFamily="2" charset="2"/>
              <a:buChar char="ü"/>
            </a:pPr>
            <a:r>
              <a:rPr lang="ne-NP" sz="2400" dirty="0">
                <a:solidFill>
                  <a:srgbClr val="002060"/>
                </a:solidFill>
                <a:cs typeface="Kalimati" pitchFamily="2"/>
              </a:rPr>
              <a:t>सुपरिवेक्षक पुस्तिका</a:t>
            </a:r>
            <a:endParaRPr lang="en-US" sz="2400" dirty="0">
              <a:solidFill>
                <a:srgbClr val="002060"/>
              </a:solidFill>
            </a:endParaRPr>
          </a:p>
          <a:p>
            <a:pPr marL="257175" indent="-257175">
              <a:lnSpc>
                <a:spcPct val="150000"/>
              </a:lnSpc>
              <a:buFont typeface="Wingdings" panose="05000000000000000000" pitchFamily="2" charset="2"/>
              <a:buChar char="ü"/>
            </a:pPr>
            <a:endParaRPr lang="ne-NP" sz="2400" dirty="0">
              <a:cs typeface="Kalimati" pitchFamily="2"/>
            </a:endParaRPr>
          </a:p>
        </p:txBody>
      </p:sp>
    </p:spTree>
    <p:extLst>
      <p:ext uri="{BB962C8B-B14F-4D97-AF65-F5344CB8AC3E}">
        <p14:creationId xmlns:p14="http://schemas.microsoft.com/office/powerpoint/2010/main" val="26727406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11506200" cy="5638800"/>
          </a:xfrm>
          <a:ln w="38100">
            <a:solidFill>
              <a:schemeClr val="tx1">
                <a:lumMod val="50000"/>
                <a:lumOff val="50000"/>
              </a:schemeClr>
            </a:solidFill>
          </a:ln>
        </p:spPr>
        <p:txBody>
          <a:bodyPr>
            <a:noAutofit/>
          </a:bodyPr>
          <a:lstStyle/>
          <a:p>
            <a:pPr marL="0" indent="0" algn="just">
              <a:lnSpc>
                <a:spcPct val="150000"/>
              </a:lnSpc>
              <a:buNone/>
            </a:pPr>
            <a:r>
              <a:rPr lang="ne-NP" sz="2400" b="1" dirty="0">
                <a:cs typeface="Kalimati" pitchFamily="2"/>
              </a:rPr>
              <a:t>भाग ५ गणनाको दिनमा रहेका पाल्तु पशुपन्छीको </a:t>
            </a:r>
            <a:r>
              <a:rPr lang="ne-NP" sz="2400" b="1" dirty="0" smtClean="0">
                <a:cs typeface="Kalimati" pitchFamily="2"/>
              </a:rPr>
              <a:t>संख्या....</a:t>
            </a:r>
          </a:p>
          <a:p>
            <a:pPr marL="0" indent="0" algn="just">
              <a:lnSpc>
                <a:spcPct val="150000"/>
              </a:lnSpc>
              <a:buNone/>
            </a:pPr>
            <a:r>
              <a:rPr lang="ne-NP" sz="2400" dirty="0" smtClean="0">
                <a:cs typeface="Kalimati" pitchFamily="2"/>
              </a:rPr>
              <a:t>क्र.सं. </a:t>
            </a:r>
            <a:r>
              <a:rPr lang="ne-NP" sz="2400" dirty="0">
                <a:cs typeface="Kalimati" pitchFamily="2"/>
              </a:rPr>
              <a:t>३ मा कोड ३१ देखि ३९ सम्म उल्लेख भएको सङ्ख्याको जोड कोड ३० मा उल्लेख भएको सङ्ख्यासँग, </a:t>
            </a:r>
            <a:endParaRPr lang="ne-NP" sz="2400" dirty="0" smtClean="0">
              <a:cs typeface="Kalimati" pitchFamily="2"/>
            </a:endParaRPr>
          </a:p>
          <a:p>
            <a:pPr marL="0" indent="0" algn="just">
              <a:lnSpc>
                <a:spcPct val="150000"/>
              </a:lnSpc>
              <a:buNone/>
            </a:pPr>
            <a:r>
              <a:rPr lang="ne-NP" sz="2400" dirty="0" smtClean="0">
                <a:cs typeface="Kalimati" pitchFamily="2"/>
              </a:rPr>
              <a:t>क्र.सं.४ </a:t>
            </a:r>
            <a:r>
              <a:rPr lang="ne-NP" sz="2400" dirty="0">
                <a:cs typeface="Kalimati" pitchFamily="2"/>
              </a:rPr>
              <a:t>मा कोड ४१ देखि ४८ सम्म उल्लेख भएको सङ्ख्याको जोड कोड ४० मा उल्लेख भएको सङ्ख्यासँग, </a:t>
            </a:r>
            <a:endParaRPr lang="ne-NP" sz="2400" dirty="0" smtClean="0">
              <a:cs typeface="Kalimati" pitchFamily="2"/>
            </a:endParaRPr>
          </a:p>
          <a:p>
            <a:pPr marL="0" indent="0" algn="just">
              <a:lnSpc>
                <a:spcPct val="150000"/>
              </a:lnSpc>
              <a:buNone/>
            </a:pPr>
            <a:r>
              <a:rPr lang="ne-NP" sz="2400" dirty="0" smtClean="0">
                <a:cs typeface="Kalimati" pitchFamily="2"/>
              </a:rPr>
              <a:t>क्र.सं</a:t>
            </a:r>
            <a:r>
              <a:rPr lang="ne-NP" sz="2400" dirty="0">
                <a:cs typeface="Kalimati" pitchFamily="2"/>
              </a:rPr>
              <a:t>. ५ मा कोड ५१ देखि ५४ सम्म उल्लेख भएको सङ्ख्याको जोड कोड ५० मा उल्लेख भएको सङ्ख्यासँग, क्र.सं. ६ मा कोड ६१  र ६२ मा उल्लेख भएको सङ्ख्याको जोड कोड ६० मा उल्लेख भएको सङ्ख्यासँग बराबर भएको हुनुपर्दछ, सोअनुसार भए नभएको जाँच गर्नुपर्दछ ।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3299940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11506200" cy="5257800"/>
          </a:xfrm>
          <a:solidFill>
            <a:schemeClr val="bg1"/>
          </a:solidFill>
          <a:ln w="38100">
            <a:solidFill>
              <a:schemeClr val="tx1">
                <a:lumMod val="50000"/>
                <a:lumOff val="50000"/>
              </a:schemeClr>
            </a:solidFill>
          </a:ln>
        </p:spPr>
        <p:txBody>
          <a:bodyPr>
            <a:noAutofit/>
          </a:bodyPr>
          <a:lstStyle/>
          <a:p>
            <a:pPr marL="0" indent="0">
              <a:lnSpc>
                <a:spcPct val="150000"/>
              </a:lnSpc>
              <a:buNone/>
            </a:pPr>
            <a:r>
              <a:rPr lang="ne-NP" sz="2400" b="1" dirty="0">
                <a:solidFill>
                  <a:schemeClr val="dk1"/>
                </a:solidFill>
                <a:cs typeface="Kalimati" pitchFamily="2"/>
              </a:rPr>
              <a:t>भाग ५ गणनाको दिनमा रहेका पाल्तु पशुपन्छीको </a:t>
            </a:r>
            <a:r>
              <a:rPr lang="ne-NP" sz="2400" b="1" dirty="0" smtClean="0">
                <a:solidFill>
                  <a:schemeClr val="dk1"/>
                </a:solidFill>
                <a:cs typeface="Kalimati" pitchFamily="2"/>
              </a:rPr>
              <a:t>संख्या........</a:t>
            </a:r>
            <a:endParaRPr lang="ne-NP" sz="2400" b="1" dirty="0">
              <a:solidFill>
                <a:schemeClr val="dk1"/>
              </a:solidFill>
              <a:cs typeface="Kalimati" pitchFamily="2"/>
            </a:endParaRPr>
          </a:p>
          <a:p>
            <a:pPr>
              <a:lnSpc>
                <a:spcPct val="150000"/>
              </a:lnSpc>
              <a:buFont typeface="Wingdings" pitchFamily="2" charset="2"/>
              <a:buChar char="ü"/>
            </a:pPr>
            <a:r>
              <a:rPr lang="ne-NP" sz="2400" dirty="0" smtClean="0">
                <a:solidFill>
                  <a:schemeClr val="dk1"/>
                </a:solidFill>
                <a:cs typeface="Kalimati" pitchFamily="2"/>
              </a:rPr>
              <a:t>प्रश्न </a:t>
            </a:r>
            <a:r>
              <a:rPr lang="ne-NP" sz="2400" dirty="0">
                <a:solidFill>
                  <a:schemeClr val="dk1"/>
                </a:solidFill>
                <a:cs typeface="Kalimati" pitchFamily="2"/>
              </a:rPr>
              <a:t>नं. </a:t>
            </a:r>
            <a:r>
              <a:rPr lang="ne-NP" sz="2400" dirty="0" smtClean="0">
                <a:solidFill>
                  <a:schemeClr val="dk1"/>
                </a:solidFill>
                <a:cs typeface="Kalimati" pitchFamily="2"/>
              </a:rPr>
              <a:t>५.१ र ५.४ </a:t>
            </a:r>
            <a:r>
              <a:rPr lang="ne-NP" sz="2400" dirty="0">
                <a:solidFill>
                  <a:schemeClr val="dk1"/>
                </a:solidFill>
                <a:cs typeface="Kalimati" pitchFamily="2"/>
              </a:rPr>
              <a:t>मा कोड १ मा गोलोघेरा लागेको भएमा </a:t>
            </a:r>
            <a:r>
              <a:rPr lang="ne-NP" sz="2400" dirty="0" smtClean="0">
                <a:solidFill>
                  <a:schemeClr val="dk1"/>
                </a:solidFill>
                <a:cs typeface="Kalimati" pitchFamily="2"/>
              </a:rPr>
              <a:t>क्रमश प्रश्न </a:t>
            </a:r>
            <a:r>
              <a:rPr lang="ne-NP" sz="2400" dirty="0">
                <a:solidFill>
                  <a:schemeClr val="dk1"/>
                </a:solidFill>
                <a:cs typeface="Kalimati" pitchFamily="2"/>
              </a:rPr>
              <a:t>नं</a:t>
            </a:r>
            <a:r>
              <a:rPr lang="ne-NP" sz="2400" dirty="0" smtClean="0">
                <a:solidFill>
                  <a:schemeClr val="dk1"/>
                </a:solidFill>
                <a:cs typeface="Kalimati" pitchFamily="2"/>
              </a:rPr>
              <a:t>. ५.२ र ५.५ मा </a:t>
            </a:r>
            <a:r>
              <a:rPr lang="ne-NP" sz="2400" dirty="0">
                <a:solidFill>
                  <a:schemeClr val="dk1"/>
                </a:solidFill>
                <a:cs typeface="Kalimati" pitchFamily="2"/>
              </a:rPr>
              <a:t>विवरण उल्लेख भएको हुनुपर्दछ, सोअनुसार भए नभएको जाँच गर्नुपर्दछ । </a:t>
            </a:r>
          </a:p>
          <a:p>
            <a:pPr marL="0" indent="0">
              <a:lnSpc>
                <a:spcPct val="150000"/>
              </a:lnSpc>
              <a:buNone/>
            </a:pPr>
            <a:r>
              <a:rPr lang="ne-NP" sz="2400" b="1" dirty="0">
                <a:cs typeface="Kalimati" pitchFamily="2"/>
              </a:rPr>
              <a:t>भाग ६ गैरआवासीय भवन</a:t>
            </a:r>
          </a:p>
          <a:p>
            <a:pPr algn="just">
              <a:lnSpc>
                <a:spcPct val="150000"/>
              </a:lnSpc>
              <a:buFont typeface="Wingdings" pitchFamily="2" charset="2"/>
              <a:buChar char="ü"/>
            </a:pPr>
            <a:r>
              <a:rPr lang="ne-NP" sz="2400" dirty="0">
                <a:solidFill>
                  <a:schemeClr val="dk1"/>
                </a:solidFill>
                <a:cs typeface="Kalimati" pitchFamily="2"/>
              </a:rPr>
              <a:t>प्रश्न नं. ६.१ मा कोड १ मा गोलोघेरा लागेको भएमा प्रश्न नं. ६.२ मा विवरण उल्लेख भएको हुनुपर्दछ, सोअनुसार भए नभएको जाँच गर्नुपर्दछ । </a:t>
            </a:r>
          </a:p>
          <a:p>
            <a:pPr algn="just">
              <a:lnSpc>
                <a:spcPct val="150000"/>
              </a:lnSpc>
              <a:buFont typeface="Wingdings" pitchFamily="2" charset="2"/>
              <a:buChar char="ü"/>
            </a:pPr>
            <a:r>
              <a:rPr lang="ne-NP" sz="2400" dirty="0" smtClean="0">
                <a:solidFill>
                  <a:schemeClr val="dk1"/>
                </a:solidFill>
                <a:cs typeface="Kalimati" pitchFamily="2"/>
              </a:rPr>
              <a:t>प्रश्न </a:t>
            </a:r>
            <a:r>
              <a:rPr lang="ne-NP" sz="2400" dirty="0">
                <a:solidFill>
                  <a:schemeClr val="dk1"/>
                </a:solidFill>
                <a:cs typeface="Kalimati" pitchFamily="2"/>
              </a:rPr>
              <a:t>नं. ६.२ मा महल नं. ४ र ५ को जोड महल नं. ३ सँग बराबर भए नभएको र महल ३ मा संख्या उल्लेख भएको भए संरचनाको अवस्थाको (महल ६, ७ र ८ मा) सख्या उल्लेख  हुनुपर्दछ  </a:t>
            </a:r>
            <a:r>
              <a:rPr lang="ne-NP" sz="2400" dirty="0" smtClean="0">
                <a:solidFill>
                  <a:schemeClr val="dk1"/>
                </a:solidFill>
                <a:cs typeface="Kalimati" pitchFamily="2"/>
              </a:rPr>
              <a:t>र यिनीहरुको जोड पनि महल नं ३ सँग बराबर हुनुपर्दछ । </a:t>
            </a:r>
            <a:endParaRPr lang="en-US" sz="2400" dirty="0">
              <a:solidFill>
                <a:schemeClr val="dk1"/>
              </a:solidFill>
              <a:cs typeface="Kalimati" pitchFamily="2"/>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6863374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600" y="762000"/>
            <a:ext cx="11887200" cy="5867400"/>
          </a:xfrm>
          <a:solidFill>
            <a:schemeClr val="bg1"/>
          </a:solidFill>
          <a:ln w="38100">
            <a:solidFill>
              <a:schemeClr val="tx1">
                <a:lumMod val="50000"/>
                <a:lumOff val="50000"/>
              </a:schemeClr>
            </a:solidFill>
          </a:ln>
        </p:spPr>
        <p:txBody>
          <a:bodyPr>
            <a:normAutofit/>
          </a:bodyPr>
          <a:lstStyle/>
          <a:p>
            <a:pPr marL="0" indent="0" algn="just">
              <a:lnSpc>
                <a:spcPct val="150000"/>
              </a:lnSpc>
              <a:buNone/>
            </a:pPr>
            <a:r>
              <a:rPr lang="ne-NP" sz="2400" b="1" dirty="0" smtClean="0">
                <a:cs typeface="Kalimati" pitchFamily="2"/>
              </a:rPr>
              <a:t>भाग </a:t>
            </a:r>
            <a:r>
              <a:rPr lang="ne-NP" sz="2400" b="1" dirty="0">
                <a:cs typeface="Kalimati" pitchFamily="2"/>
              </a:rPr>
              <a:t>७ कृषि औजार तथा कृषिका साधनहरू</a:t>
            </a:r>
          </a:p>
          <a:p>
            <a:pPr algn="just">
              <a:lnSpc>
                <a:spcPct val="150000"/>
              </a:lnSpc>
            </a:pPr>
            <a:r>
              <a:rPr lang="ne-NP" sz="2400" dirty="0">
                <a:solidFill>
                  <a:schemeClr val="dk1"/>
                </a:solidFill>
                <a:cs typeface="Kalimati" pitchFamily="2"/>
              </a:rPr>
              <a:t>प्रश्न नं. ७ को महल नं. २ मा उल्लेख भएका कृषि औजार तथा साधनको महल नं. ५, ६, र ७ मा उल्लेख गरिएको सङ्ख्याको जोड महल ४ मा उल्लेख गरिएको जम्मा संख्यासँग बराबर भए–नभएको जाँच गर्नुपर्दछ । </a:t>
            </a:r>
          </a:p>
          <a:p>
            <a:pPr algn="just">
              <a:lnSpc>
                <a:spcPct val="150000"/>
              </a:lnSpc>
            </a:pPr>
            <a:r>
              <a:rPr lang="ne-NP" sz="2400" dirty="0" smtClean="0">
                <a:solidFill>
                  <a:schemeClr val="dk1"/>
                </a:solidFill>
                <a:cs typeface="Kalimati" pitchFamily="2"/>
              </a:rPr>
              <a:t>प्रश्न </a:t>
            </a:r>
            <a:r>
              <a:rPr lang="ne-NP" sz="2400" dirty="0">
                <a:solidFill>
                  <a:schemeClr val="dk1"/>
                </a:solidFill>
                <a:cs typeface="Kalimati" pitchFamily="2"/>
              </a:rPr>
              <a:t>नं. ७ को महल २ मा उल्लेख भएका कृषि औजार तथा कृषिका साधनहरू गत वर्ष प्रयोग भएको थियो कि थिएन अनिवार्य रूपले प्रत्येकका  सम्बन्धमा सोधी महल नं. ८ गोलोघेरा लगाउनु पर्दछ, सोअनुसार भए–नभएको जाँच गर्नुपर्दछ ।</a:t>
            </a:r>
          </a:p>
          <a:p>
            <a:pPr>
              <a:lnSpc>
                <a:spcPct val="200000"/>
              </a:lnSpc>
            </a:pPr>
            <a:endParaRPr lang="ne-NP" sz="1600" dirty="0">
              <a:solidFill>
                <a:schemeClr val="dk1"/>
              </a:solidFill>
              <a:cs typeface="Kalimati" pitchFamily="2"/>
            </a:endParaRPr>
          </a:p>
          <a:p>
            <a:pPr marL="0" indent="0">
              <a:lnSpc>
                <a:spcPct val="200000"/>
              </a:lnSpc>
              <a:buNone/>
            </a:pPr>
            <a:endParaRPr lang="en-US" sz="1600" dirty="0">
              <a:solidFill>
                <a:schemeClr val="dk1"/>
              </a:solidFill>
              <a:cs typeface="Kalimati" pitchFamily="2"/>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3085181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ln w="38100">
            <a:solidFill>
              <a:schemeClr val="tx1"/>
            </a:solidFill>
          </a:ln>
        </p:spPr>
        <p:txBody>
          <a:bodyPr>
            <a:normAutofit/>
          </a:bodyPr>
          <a:lstStyle/>
          <a:p>
            <a:pPr marL="0" indent="0" algn="just">
              <a:lnSpc>
                <a:spcPct val="150000"/>
              </a:lnSpc>
              <a:buNone/>
            </a:pPr>
            <a:r>
              <a:rPr lang="ne-NP" sz="2400" b="1" dirty="0">
                <a:cs typeface="Kalimati" pitchFamily="2"/>
              </a:rPr>
              <a:t>भाग ८ अन्यखेतीसम्बन्धी विवरण</a:t>
            </a:r>
          </a:p>
          <a:p>
            <a:pPr marL="0" indent="0" algn="just">
              <a:lnSpc>
                <a:spcPct val="150000"/>
              </a:lnSpc>
              <a:buNone/>
            </a:pPr>
            <a:r>
              <a:rPr lang="ne-NP" sz="2400" dirty="0">
                <a:cs typeface="Kalimati" pitchFamily="2"/>
              </a:rPr>
              <a:t>प्रश्न नं. ८.१.१ मा कोड १ मा गोलो घेरा लागेको भएमा प्रश्न नः ८.१.२ मा पोखरीको संख्या तथा </a:t>
            </a:r>
            <a:r>
              <a:rPr lang="ne-NP" sz="2400" dirty="0" smtClean="0">
                <a:cs typeface="Kalimati" pitchFamily="2"/>
              </a:rPr>
              <a:t>क्षेत्रफलसम्बन्धी </a:t>
            </a:r>
            <a:r>
              <a:rPr lang="ne-NP" sz="2400" dirty="0">
                <a:cs typeface="Kalimati" pitchFamily="2"/>
              </a:rPr>
              <a:t>विवरणहरु भरिएको हुनुपर्दछ । </a:t>
            </a:r>
            <a:endParaRPr lang="ne-NP" sz="2400" dirty="0" smtClean="0">
              <a:cs typeface="Kalimati" pitchFamily="2"/>
            </a:endParaRPr>
          </a:p>
          <a:p>
            <a:pPr marL="0" indent="0" algn="just">
              <a:lnSpc>
                <a:spcPct val="150000"/>
              </a:lnSpc>
              <a:buNone/>
            </a:pPr>
            <a:r>
              <a:rPr lang="ne-NP" sz="2400" dirty="0" smtClean="0">
                <a:cs typeface="Kalimati" pitchFamily="2"/>
              </a:rPr>
              <a:t>सोअनुसार </a:t>
            </a:r>
            <a:r>
              <a:rPr lang="ne-NP" sz="2400" dirty="0">
                <a:cs typeface="Kalimati" pitchFamily="2"/>
              </a:rPr>
              <a:t>भए नभएको यकिन गर्नुपर्दछ  । </a:t>
            </a:r>
          </a:p>
          <a:p>
            <a:pPr marL="0" indent="0" algn="just">
              <a:lnSpc>
                <a:spcPct val="150000"/>
              </a:lnSpc>
              <a:buNone/>
            </a:pPr>
            <a:r>
              <a:rPr lang="ne-NP" sz="2400" dirty="0">
                <a:cs typeface="Kalimati" pitchFamily="2"/>
              </a:rPr>
              <a:t>प्रश्न नं. ८.२.१ मा कोड १ मा गोलो घेरा लागेको भएमा प्रश्न नः ८.२.२ मा </a:t>
            </a:r>
            <a:r>
              <a:rPr lang="ne-NP" sz="2400" dirty="0" smtClean="0">
                <a:cs typeface="Kalimati" pitchFamily="2"/>
              </a:rPr>
              <a:t>च्याउखेती गरिएको जग्गाको क्षेत्रफलसम्बन्धी विवरण </a:t>
            </a:r>
            <a:r>
              <a:rPr lang="ne-NP" sz="2400" dirty="0">
                <a:cs typeface="Kalimati" pitchFamily="2"/>
              </a:rPr>
              <a:t>उल्लेख भएको हुनु पर्दछ, सोअनुसार भए नभएको जाँच गर्नुपर्दछ  ।</a:t>
            </a:r>
          </a:p>
          <a:p>
            <a:pPr marL="0" indent="0">
              <a:lnSpc>
                <a:spcPct val="150000"/>
              </a:lnSpc>
              <a:buNone/>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1538090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1066800"/>
            <a:ext cx="11887200" cy="5562600"/>
          </a:xfrm>
          <a:solidFill>
            <a:schemeClr val="bg1"/>
          </a:solidFill>
          <a:ln w="38100">
            <a:solidFill>
              <a:schemeClr val="tx1">
                <a:lumMod val="50000"/>
                <a:lumOff val="50000"/>
              </a:schemeClr>
            </a:solidFill>
          </a:ln>
        </p:spPr>
        <p:txBody>
          <a:bodyPr>
            <a:normAutofit fontScale="77500" lnSpcReduction="20000"/>
          </a:bodyPr>
          <a:lstStyle/>
          <a:p>
            <a:pPr marL="0" indent="0">
              <a:lnSpc>
                <a:spcPct val="170000"/>
              </a:lnSpc>
              <a:buNone/>
            </a:pPr>
            <a:r>
              <a:rPr lang="ne-NP" sz="3100" b="1" dirty="0">
                <a:solidFill>
                  <a:schemeClr val="dk1"/>
                </a:solidFill>
                <a:cs typeface="Kalimati" pitchFamily="2"/>
              </a:rPr>
              <a:t>भाग ८ अन्यखेतीसम्बन्धी </a:t>
            </a:r>
            <a:r>
              <a:rPr lang="ne-NP" sz="3100" b="1" dirty="0" smtClean="0">
                <a:solidFill>
                  <a:schemeClr val="dk1"/>
                </a:solidFill>
                <a:cs typeface="Kalimati" pitchFamily="2"/>
              </a:rPr>
              <a:t>विवरण........</a:t>
            </a:r>
          </a:p>
          <a:p>
            <a:pPr>
              <a:lnSpc>
                <a:spcPct val="170000"/>
              </a:lnSpc>
            </a:pPr>
            <a:r>
              <a:rPr lang="ne-NP" sz="2800" dirty="0" smtClean="0">
                <a:solidFill>
                  <a:schemeClr val="dk1"/>
                </a:solidFill>
                <a:cs typeface="Kalimati" pitchFamily="2"/>
              </a:rPr>
              <a:t>प्रश्न </a:t>
            </a:r>
            <a:r>
              <a:rPr lang="ne-NP" sz="2800" dirty="0">
                <a:solidFill>
                  <a:schemeClr val="dk1"/>
                </a:solidFill>
                <a:cs typeface="Kalimati" pitchFamily="2"/>
              </a:rPr>
              <a:t>नं. ८.३.१ मा कोड १ मा गोलो घेरा लागेको भए  प्रश्न </a:t>
            </a:r>
            <a:r>
              <a:rPr lang="ne-NP" sz="2800" dirty="0" smtClean="0">
                <a:solidFill>
                  <a:schemeClr val="dk1"/>
                </a:solidFill>
                <a:cs typeface="Kalimati" pitchFamily="2"/>
              </a:rPr>
              <a:t>नं. </a:t>
            </a:r>
            <a:r>
              <a:rPr lang="ne-NP" sz="2800" dirty="0">
                <a:solidFill>
                  <a:schemeClr val="dk1"/>
                </a:solidFill>
                <a:cs typeface="Kalimati" pitchFamily="2"/>
              </a:rPr>
              <a:t>८.३.२ मा </a:t>
            </a:r>
            <a:r>
              <a:rPr lang="ne-NP" sz="2800" dirty="0" smtClean="0">
                <a:solidFill>
                  <a:schemeClr val="dk1"/>
                </a:solidFill>
                <a:cs typeface="Kalimati" pitchFamily="2"/>
              </a:rPr>
              <a:t>मौरीको किसिम र घार संख्यासम्बन्धी विवरण </a:t>
            </a:r>
            <a:r>
              <a:rPr lang="ne-NP" sz="2800" dirty="0">
                <a:solidFill>
                  <a:schemeClr val="dk1"/>
                </a:solidFill>
                <a:cs typeface="Kalimati" pitchFamily="2"/>
              </a:rPr>
              <a:t>उल्लेख भएको हुनु पर्दछ, सोअनुसार भए नभएको जाँच गर्नुपर्दछ ।</a:t>
            </a:r>
          </a:p>
          <a:p>
            <a:pPr>
              <a:lnSpc>
                <a:spcPct val="170000"/>
              </a:lnSpc>
            </a:pPr>
            <a:r>
              <a:rPr lang="ne-NP" sz="2800" dirty="0" smtClean="0">
                <a:solidFill>
                  <a:schemeClr val="dk1"/>
                </a:solidFill>
                <a:cs typeface="Kalimati" pitchFamily="2"/>
              </a:rPr>
              <a:t>प्रश्न </a:t>
            </a:r>
            <a:r>
              <a:rPr lang="ne-NP" sz="2800" dirty="0">
                <a:solidFill>
                  <a:schemeClr val="dk1"/>
                </a:solidFill>
                <a:cs typeface="Kalimati" pitchFamily="2"/>
              </a:rPr>
              <a:t>नं. ८.४.१ मा कोड १ मा गोलोघेरा लागेको भएमा प्रश्न </a:t>
            </a:r>
            <a:r>
              <a:rPr lang="ne-NP" sz="2800" dirty="0" smtClean="0">
                <a:solidFill>
                  <a:schemeClr val="dk1"/>
                </a:solidFill>
                <a:cs typeface="Kalimati" pitchFamily="2"/>
              </a:rPr>
              <a:t>नं </a:t>
            </a:r>
            <a:r>
              <a:rPr lang="ne-NP" sz="2800" dirty="0">
                <a:solidFill>
                  <a:schemeClr val="dk1"/>
                </a:solidFill>
                <a:cs typeface="Kalimati" pitchFamily="2"/>
              </a:rPr>
              <a:t>८.४.२ मा </a:t>
            </a:r>
            <a:r>
              <a:rPr lang="ne-NP" sz="2800" dirty="0" smtClean="0">
                <a:solidFill>
                  <a:schemeClr val="dk1"/>
                </a:solidFill>
                <a:cs typeface="Kalimati" pitchFamily="2"/>
              </a:rPr>
              <a:t>पुष्पखेती, नर्सरी र रेशमपालन मध्ये कम्तीमा एउटा खेती गरिएको क्षेत्रफलसम्बन्धी विवरण </a:t>
            </a:r>
            <a:r>
              <a:rPr lang="ne-NP" sz="2800" dirty="0">
                <a:solidFill>
                  <a:schemeClr val="dk1"/>
                </a:solidFill>
                <a:cs typeface="Kalimati" pitchFamily="2"/>
              </a:rPr>
              <a:t>उल्लेख भएको हुनु पर्दछ, सोअनुसार भए नभएको जाँच गर्नुपर्दछ </a:t>
            </a:r>
            <a:r>
              <a:rPr lang="ne-NP" sz="2800" dirty="0" smtClean="0">
                <a:solidFill>
                  <a:schemeClr val="dk1"/>
                </a:solidFill>
                <a:cs typeface="Kalimati" pitchFamily="2"/>
              </a:rPr>
              <a:t>।</a:t>
            </a:r>
          </a:p>
          <a:p>
            <a:pPr marL="0" indent="0">
              <a:lnSpc>
                <a:spcPct val="170000"/>
              </a:lnSpc>
              <a:buNone/>
            </a:pPr>
            <a:r>
              <a:rPr lang="ne-NP" sz="2800" b="1" dirty="0">
                <a:solidFill>
                  <a:schemeClr val="dk1"/>
                </a:solidFill>
                <a:cs typeface="Kalimati" pitchFamily="2"/>
              </a:rPr>
              <a:t>भाग ९ कृषि कामदारसम्बन्धी विवरण </a:t>
            </a:r>
            <a:endParaRPr lang="ne-NP" sz="2800" b="1" dirty="0" smtClean="0">
              <a:solidFill>
                <a:schemeClr val="dk1"/>
              </a:solidFill>
              <a:cs typeface="Kalimati" pitchFamily="2"/>
            </a:endParaRPr>
          </a:p>
          <a:p>
            <a:pPr>
              <a:lnSpc>
                <a:spcPct val="170000"/>
              </a:lnSpc>
            </a:pPr>
            <a:r>
              <a:rPr lang="ne-NP" sz="2800" dirty="0">
                <a:solidFill>
                  <a:schemeClr val="dk1"/>
                </a:solidFill>
                <a:cs typeface="Kalimati" pitchFamily="2"/>
              </a:rPr>
              <a:t>प्रश्न </a:t>
            </a:r>
            <a:r>
              <a:rPr lang="ne-NP" sz="2800" dirty="0" smtClean="0">
                <a:solidFill>
                  <a:schemeClr val="dk1"/>
                </a:solidFill>
                <a:cs typeface="Kalimati" pitchFamily="2"/>
              </a:rPr>
              <a:t>नं </a:t>
            </a:r>
            <a:r>
              <a:rPr lang="ne-NP" sz="2800" dirty="0">
                <a:solidFill>
                  <a:schemeClr val="dk1"/>
                </a:solidFill>
                <a:cs typeface="Kalimati" pitchFamily="2"/>
              </a:rPr>
              <a:t>९.२, ९.४, ९.६ र ९.८ मा पुरुष र महिलाको लहरमा लेखिएको सङ्ख्याको जोड जम्मामा लेखिएको सङ्ख्या सँग बराबर </a:t>
            </a:r>
            <a:r>
              <a:rPr lang="ne-NP" sz="2800" dirty="0" smtClean="0">
                <a:solidFill>
                  <a:schemeClr val="dk1"/>
                </a:solidFill>
                <a:cs typeface="Kalimati" pitchFamily="2"/>
              </a:rPr>
              <a:t>भए–नभएका </a:t>
            </a:r>
            <a:r>
              <a:rPr lang="ne-NP" sz="2800" dirty="0">
                <a:solidFill>
                  <a:schemeClr val="dk1"/>
                </a:solidFill>
                <a:cs typeface="Kalimati" pitchFamily="2"/>
              </a:rPr>
              <a:t>हेर्नुपर्दछ ।</a:t>
            </a:r>
          </a:p>
          <a:p>
            <a:pPr marL="0" indent="0">
              <a:lnSpc>
                <a:spcPct val="200000"/>
              </a:lnSpc>
              <a:buNone/>
            </a:pPr>
            <a:r>
              <a:rPr lang="ne-NP" sz="1800" b="1" dirty="0" smtClean="0">
                <a:solidFill>
                  <a:schemeClr val="dk1"/>
                </a:solidFill>
                <a:cs typeface="Kalimati" pitchFamily="2"/>
              </a:rPr>
              <a:t> </a:t>
            </a:r>
            <a:endParaRPr lang="en-US" sz="1800" b="1" dirty="0">
              <a:solidFill>
                <a:schemeClr val="dk1"/>
              </a:solidFill>
              <a:cs typeface="Kalimati" pitchFamily="2"/>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18839530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11785600" cy="5867400"/>
          </a:xfrm>
          <a:solidFill>
            <a:schemeClr val="bg1"/>
          </a:solidFill>
          <a:ln w="38100">
            <a:solidFill>
              <a:schemeClr val="tx1">
                <a:lumMod val="50000"/>
                <a:lumOff val="50000"/>
              </a:schemeClr>
            </a:solidFill>
          </a:ln>
        </p:spPr>
        <p:txBody>
          <a:bodyPr>
            <a:noAutofit/>
          </a:bodyPr>
          <a:lstStyle/>
          <a:p>
            <a:pPr marL="0" indent="0">
              <a:lnSpc>
                <a:spcPct val="150000"/>
              </a:lnSpc>
              <a:buNone/>
            </a:pPr>
            <a:r>
              <a:rPr lang="ne-NP" sz="2400" b="1" dirty="0">
                <a:cs typeface="Kalimati" pitchFamily="2"/>
              </a:rPr>
              <a:t>भाग १० कृषि ऋण, बीमा र अनुदान</a:t>
            </a:r>
          </a:p>
          <a:p>
            <a:pPr algn="just">
              <a:lnSpc>
                <a:spcPct val="150000"/>
              </a:lnSpc>
            </a:pPr>
            <a:r>
              <a:rPr lang="ne-NP" sz="2400" dirty="0">
                <a:solidFill>
                  <a:schemeClr val="dk1"/>
                </a:solidFill>
                <a:cs typeface="Kalimati" pitchFamily="2"/>
              </a:rPr>
              <a:t>प्रश्न १०.१ को कोड १ मा गोलो घेरा लगाएको भए प्रश्न नं. १०.२ मा </a:t>
            </a:r>
            <a:r>
              <a:rPr lang="ne-NP" sz="2400" dirty="0" smtClean="0">
                <a:solidFill>
                  <a:schemeClr val="dk1"/>
                </a:solidFill>
                <a:cs typeface="Kalimati" pitchFamily="2"/>
              </a:rPr>
              <a:t>ऋण कहाँबाट लिएको न्युनतम </a:t>
            </a:r>
            <a:r>
              <a:rPr lang="ne-NP" sz="2400" dirty="0">
                <a:solidFill>
                  <a:schemeClr val="dk1"/>
                </a:solidFill>
                <a:cs typeface="Kalimati" pitchFamily="2"/>
              </a:rPr>
              <a:t>एक कोडमा गोलो घेरा लगाएको हुनुपर्दछ । सोअनुसार विवरण भए–नभएको जाँच गर्नुपर्दछ । </a:t>
            </a:r>
          </a:p>
          <a:p>
            <a:pPr algn="just">
              <a:lnSpc>
                <a:spcPct val="150000"/>
              </a:lnSpc>
            </a:pPr>
            <a:r>
              <a:rPr lang="ne-NP" sz="2400" dirty="0" smtClean="0">
                <a:solidFill>
                  <a:schemeClr val="dk1"/>
                </a:solidFill>
                <a:cs typeface="Kalimati" pitchFamily="2"/>
              </a:rPr>
              <a:t>प्रश्न </a:t>
            </a:r>
            <a:r>
              <a:rPr lang="ne-NP" sz="2400" dirty="0">
                <a:solidFill>
                  <a:schemeClr val="dk1"/>
                </a:solidFill>
                <a:cs typeface="Kalimati" pitchFamily="2"/>
              </a:rPr>
              <a:t>नं. १०.३ मा कोड १ मा गोलो घेरा लगाएको भए प्रश्न नं. १०.४ मा </a:t>
            </a:r>
            <a:r>
              <a:rPr lang="ne-NP" sz="2400" dirty="0" smtClean="0">
                <a:solidFill>
                  <a:schemeClr val="dk1"/>
                </a:solidFill>
                <a:cs typeface="Kalimati" pitchFamily="2"/>
              </a:rPr>
              <a:t>ऋण</a:t>
            </a:r>
            <a:r>
              <a:rPr lang="ne-NP" sz="2400" dirty="0" smtClean="0">
                <a:solidFill>
                  <a:schemeClr val="dk1"/>
                </a:solidFill>
                <a:latin typeface="Nirmala UI"/>
                <a:ea typeface="Nirmala UI"/>
                <a:cs typeface="Nirmala UI"/>
              </a:rPr>
              <a:t>/थप ऋण</a:t>
            </a:r>
            <a:r>
              <a:rPr lang="ne-NP" sz="2400" dirty="0" smtClean="0">
                <a:solidFill>
                  <a:schemeClr val="dk1"/>
                </a:solidFill>
                <a:cs typeface="Kalimati" pitchFamily="2"/>
              </a:rPr>
              <a:t> प्रयोजनको कुनै </a:t>
            </a:r>
            <a:r>
              <a:rPr lang="ne-NP" sz="2400" dirty="0">
                <a:solidFill>
                  <a:schemeClr val="dk1"/>
                </a:solidFill>
                <a:cs typeface="Kalimati" pitchFamily="2"/>
              </a:rPr>
              <a:t>एक कोडमा गोलो घेरा लगाएको हुनुपर्दछ । </a:t>
            </a:r>
          </a:p>
          <a:p>
            <a:pPr algn="just">
              <a:lnSpc>
                <a:spcPct val="150000"/>
              </a:lnSpc>
            </a:pPr>
            <a:r>
              <a:rPr lang="ne-NP" sz="2400" dirty="0" smtClean="0">
                <a:solidFill>
                  <a:schemeClr val="dk1"/>
                </a:solidFill>
                <a:cs typeface="Kalimati" pitchFamily="2"/>
              </a:rPr>
              <a:t>प्रश्न </a:t>
            </a:r>
            <a:r>
              <a:rPr lang="ne-NP" sz="2400" dirty="0">
                <a:solidFill>
                  <a:schemeClr val="dk1"/>
                </a:solidFill>
                <a:cs typeface="Kalimati" pitchFamily="2"/>
              </a:rPr>
              <a:t>नं. १०.५ मा कोड १ मा गोलो घेरा लगाएको भए प्रश्न नं. १०.६ मा </a:t>
            </a:r>
            <a:r>
              <a:rPr lang="ne-NP" sz="2400" dirty="0" smtClean="0">
                <a:solidFill>
                  <a:schemeClr val="dk1"/>
                </a:solidFill>
                <a:cs typeface="Kalimati" pitchFamily="2"/>
              </a:rPr>
              <a:t>बीमा गरिएको कृषि क्रियाकलापको न्युनतम </a:t>
            </a:r>
            <a:r>
              <a:rPr lang="ne-NP" sz="2400" dirty="0">
                <a:solidFill>
                  <a:schemeClr val="dk1"/>
                </a:solidFill>
                <a:cs typeface="Kalimati" pitchFamily="2"/>
              </a:rPr>
              <a:t>एक कोडमा गोलो घेरा लगाएको हुनुपर्दछ । </a:t>
            </a:r>
          </a:p>
          <a:p>
            <a:pPr algn="just">
              <a:lnSpc>
                <a:spcPct val="150000"/>
              </a:lnSpc>
            </a:pPr>
            <a:r>
              <a:rPr lang="ne-NP" sz="2400" dirty="0" smtClean="0">
                <a:solidFill>
                  <a:schemeClr val="dk1"/>
                </a:solidFill>
                <a:cs typeface="Kalimati" pitchFamily="2"/>
              </a:rPr>
              <a:t>प्रश्न </a:t>
            </a:r>
            <a:r>
              <a:rPr lang="ne-NP" sz="2400" dirty="0">
                <a:solidFill>
                  <a:schemeClr val="dk1"/>
                </a:solidFill>
                <a:cs typeface="Kalimati" pitchFamily="2"/>
              </a:rPr>
              <a:t>नं. १०.७ मा कोड १ मा गोलो घेरा लगाएको भए प्रश्न नं. १०.८ मा </a:t>
            </a:r>
            <a:r>
              <a:rPr lang="ne-NP" sz="2400" dirty="0" smtClean="0">
                <a:solidFill>
                  <a:schemeClr val="dk1"/>
                </a:solidFill>
                <a:cs typeface="Kalimati" pitchFamily="2"/>
              </a:rPr>
              <a:t>अनुदान प्राप्त गरिएको </a:t>
            </a:r>
            <a:r>
              <a:rPr lang="ne-NP" sz="2400" dirty="0">
                <a:solidFill>
                  <a:schemeClr val="dk1"/>
                </a:solidFill>
                <a:cs typeface="Kalimati" pitchFamily="2"/>
              </a:rPr>
              <a:t>कृषि </a:t>
            </a:r>
            <a:r>
              <a:rPr lang="ne-NP" sz="2400" dirty="0" smtClean="0">
                <a:solidFill>
                  <a:schemeClr val="dk1"/>
                </a:solidFill>
                <a:cs typeface="Kalimati" pitchFamily="2"/>
              </a:rPr>
              <a:t>क्रियाकलापको न्युनतम </a:t>
            </a:r>
            <a:r>
              <a:rPr lang="ne-NP" sz="2400" dirty="0">
                <a:solidFill>
                  <a:schemeClr val="dk1"/>
                </a:solidFill>
                <a:cs typeface="Kalimati" pitchFamily="2"/>
              </a:rPr>
              <a:t>एक कोडमा गोलो घेरा लगाएको हुनुपर्दछ ।</a:t>
            </a:r>
            <a:endParaRPr lang="en-US" sz="2400" dirty="0">
              <a:solidFill>
                <a:schemeClr val="dk1"/>
              </a:solidFill>
              <a:cs typeface="Kalimati" pitchFamily="2"/>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10461551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p:cNvSpPr>
            <a:spLocks noGrp="1"/>
          </p:cNvSpPr>
          <p:nvPr>
            <p:ph idx="1"/>
          </p:nvPr>
        </p:nvSpPr>
        <p:spPr>
          <a:xfrm>
            <a:off x="101600" y="1037400"/>
            <a:ext cx="11887200" cy="5668200"/>
          </a:xfrm>
          <a:solidFill>
            <a:schemeClr val="bg1"/>
          </a:solidFill>
          <a:ln w="38100">
            <a:solidFill>
              <a:schemeClr val="tx1">
                <a:lumMod val="50000"/>
                <a:lumOff val="50000"/>
              </a:schemeClr>
            </a:solidFill>
          </a:ln>
        </p:spPr>
        <p:txBody>
          <a:bodyPr>
            <a:normAutofit fontScale="92500" lnSpcReduction="10000"/>
          </a:bodyPr>
          <a:lstStyle/>
          <a:p>
            <a:pPr marL="0" indent="0">
              <a:lnSpc>
                <a:spcPct val="200000"/>
              </a:lnSpc>
              <a:buNone/>
            </a:pPr>
            <a:r>
              <a:rPr lang="ne-NP" sz="2600" b="1" dirty="0">
                <a:solidFill>
                  <a:schemeClr val="dk1"/>
                </a:solidFill>
                <a:cs typeface="Kalimati" pitchFamily="2"/>
              </a:rPr>
              <a:t>भाग ११ वातारण</a:t>
            </a:r>
          </a:p>
          <a:p>
            <a:pPr algn="just">
              <a:lnSpc>
                <a:spcPct val="200000"/>
              </a:lnSpc>
            </a:pPr>
            <a:r>
              <a:rPr lang="ne-NP" sz="2400" dirty="0">
                <a:solidFill>
                  <a:schemeClr val="dk1"/>
                </a:solidFill>
                <a:cs typeface="Kalimati" pitchFamily="2"/>
              </a:rPr>
              <a:t>प्रश्न नं. ११.१ मा छ भन्ने कोड १ मा गोलो घेरा लगाएको भए प्रश्न नं. ११.२ मा कृषि बनले ढाकेको क्षेत्रफल उल्लेख भएको छ छैन जाँच गर्नुपर्दछ । </a:t>
            </a:r>
          </a:p>
          <a:p>
            <a:pPr algn="just">
              <a:lnSpc>
                <a:spcPct val="200000"/>
              </a:lnSpc>
            </a:pPr>
            <a:r>
              <a:rPr lang="ne-NP" sz="2400" dirty="0" smtClean="0">
                <a:solidFill>
                  <a:schemeClr val="dk1"/>
                </a:solidFill>
                <a:cs typeface="Kalimati" pitchFamily="2"/>
              </a:rPr>
              <a:t>प्रश्न </a:t>
            </a:r>
            <a:r>
              <a:rPr lang="ne-NP" sz="2400" dirty="0">
                <a:solidFill>
                  <a:schemeClr val="dk1"/>
                </a:solidFill>
                <a:cs typeface="Kalimati" pitchFamily="2"/>
              </a:rPr>
              <a:t>नं. ११.२ मा </a:t>
            </a:r>
            <a:r>
              <a:rPr lang="ne-NP" sz="2400" dirty="0" smtClean="0">
                <a:solidFill>
                  <a:schemeClr val="dk1"/>
                </a:solidFill>
                <a:cs typeface="Kalimati" pitchFamily="2"/>
              </a:rPr>
              <a:t>कृषि </a:t>
            </a:r>
            <a:r>
              <a:rPr lang="ne-NP" sz="2400" dirty="0">
                <a:solidFill>
                  <a:schemeClr val="dk1"/>
                </a:solidFill>
                <a:cs typeface="Kalimati" pitchFamily="2"/>
              </a:rPr>
              <a:t>बनले ढाकेको क्षेत्रफल </a:t>
            </a:r>
            <a:r>
              <a:rPr lang="ne-NP" sz="2400" dirty="0" smtClean="0">
                <a:solidFill>
                  <a:schemeClr val="dk1"/>
                </a:solidFill>
                <a:cs typeface="Kalimati" pitchFamily="2"/>
              </a:rPr>
              <a:t>उल्लेखित भए प्रश्न </a:t>
            </a:r>
            <a:r>
              <a:rPr lang="ne-NP" sz="2400" dirty="0">
                <a:solidFill>
                  <a:schemeClr val="dk1"/>
                </a:solidFill>
                <a:cs typeface="Kalimati" pitchFamily="2"/>
              </a:rPr>
              <a:t>नं. ३.७ को महल ७ </a:t>
            </a:r>
            <a:r>
              <a:rPr lang="ne-NP" sz="2400" dirty="0" smtClean="0">
                <a:solidFill>
                  <a:schemeClr val="dk1"/>
                </a:solidFill>
                <a:cs typeface="Kalimati" pitchFamily="2"/>
              </a:rPr>
              <a:t>मा </a:t>
            </a:r>
            <a:r>
              <a:rPr lang="ne-NP" sz="2400" dirty="0">
                <a:solidFill>
                  <a:schemeClr val="dk1"/>
                </a:solidFill>
                <a:cs typeface="Kalimati" pitchFamily="2"/>
              </a:rPr>
              <a:t>निजी बनबनेलो अन्तर्गतको </a:t>
            </a:r>
            <a:r>
              <a:rPr lang="ne-NP" sz="2400" dirty="0" smtClean="0">
                <a:solidFill>
                  <a:schemeClr val="dk1"/>
                </a:solidFill>
                <a:cs typeface="Kalimati" pitchFamily="2"/>
              </a:rPr>
              <a:t>क्षेत्रफल उल्लेख भएको हुनुपर्दछ।कृषि वनको क्षेत्रफल निजी वनवनेलोको क्षेत्रफल भन्दा बढी पनि हुनसक्दछ।</a:t>
            </a:r>
          </a:p>
          <a:p>
            <a:pPr algn="just">
              <a:lnSpc>
                <a:spcPct val="200000"/>
              </a:lnSpc>
            </a:pPr>
            <a:r>
              <a:rPr lang="ne-NP" sz="2400" dirty="0" smtClean="0">
                <a:solidFill>
                  <a:schemeClr val="dk1"/>
                </a:solidFill>
                <a:cs typeface="Kalimati" pitchFamily="2"/>
              </a:rPr>
              <a:t>प्रश्न </a:t>
            </a:r>
            <a:r>
              <a:rPr lang="ne-NP" sz="2400" dirty="0">
                <a:solidFill>
                  <a:schemeClr val="dk1"/>
                </a:solidFill>
                <a:cs typeface="Kalimati" pitchFamily="2"/>
              </a:rPr>
              <a:t>नं. ११.३ मा कोड १ मा गोलो घेरा लगाएको भए प्रश्न नं. ११.४ मा कृषिचलनको क्षति भएको जग्गाको क्षेत्रफल क्षतिको प्रकार अनुसार उल्लेख भएको छ छैन जाँच गर्नुपर्दछ । </a:t>
            </a:r>
          </a:p>
          <a:p>
            <a:pPr marL="0" indent="0">
              <a:buNone/>
            </a:pPr>
            <a:endParaRPr lang="en-US" sz="2400" dirty="0">
              <a:cs typeface="Kalimati" pitchFamily="2"/>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26</a:t>
            </a:fld>
            <a:endParaRPr lang="en-US" dirty="0"/>
          </a:p>
        </p:txBody>
      </p:sp>
    </p:spTree>
    <p:extLst>
      <p:ext uri="{BB962C8B-B14F-4D97-AF65-F5344CB8AC3E}">
        <p14:creationId xmlns:p14="http://schemas.microsoft.com/office/powerpoint/2010/main" val="30472979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1066800"/>
            <a:ext cx="11785600" cy="5562600"/>
          </a:xfrm>
          <a:solidFill>
            <a:schemeClr val="bg1"/>
          </a:solidFill>
          <a:ln w="38100">
            <a:solidFill>
              <a:schemeClr val="tx1">
                <a:lumMod val="50000"/>
                <a:lumOff val="50000"/>
              </a:schemeClr>
            </a:solidFill>
          </a:ln>
        </p:spPr>
        <p:txBody>
          <a:bodyPr>
            <a:normAutofit fontScale="92500"/>
          </a:bodyPr>
          <a:lstStyle/>
          <a:p>
            <a:pPr marL="0" indent="0">
              <a:lnSpc>
                <a:spcPct val="170000"/>
              </a:lnSpc>
              <a:buNone/>
            </a:pPr>
            <a:r>
              <a:rPr lang="ne-NP" sz="2600" b="1" dirty="0">
                <a:solidFill>
                  <a:schemeClr val="dk1"/>
                </a:solidFill>
                <a:cs typeface="Kalimati" pitchFamily="2"/>
              </a:rPr>
              <a:t>भाग ११ </a:t>
            </a:r>
            <a:r>
              <a:rPr lang="ne-NP" sz="2600" b="1" dirty="0" smtClean="0">
                <a:solidFill>
                  <a:schemeClr val="dk1"/>
                </a:solidFill>
                <a:cs typeface="Kalimati" pitchFamily="2"/>
              </a:rPr>
              <a:t>वातारण</a:t>
            </a:r>
            <a:r>
              <a:rPr lang="en-US" sz="2600" b="1" dirty="0" smtClean="0">
                <a:solidFill>
                  <a:schemeClr val="dk1"/>
                </a:solidFill>
                <a:cs typeface="Kalimati" pitchFamily="2"/>
              </a:rPr>
              <a:t>……….</a:t>
            </a:r>
          </a:p>
          <a:p>
            <a:pPr>
              <a:lnSpc>
                <a:spcPct val="170000"/>
              </a:lnSpc>
            </a:pPr>
            <a:r>
              <a:rPr lang="ne-NP" sz="2400" dirty="0" smtClean="0">
                <a:solidFill>
                  <a:schemeClr val="dk1"/>
                </a:solidFill>
                <a:cs typeface="Kalimati" pitchFamily="2"/>
              </a:rPr>
              <a:t>प्रश्न </a:t>
            </a:r>
            <a:r>
              <a:rPr lang="ne-NP" sz="2400" dirty="0">
                <a:solidFill>
                  <a:schemeClr val="dk1"/>
                </a:solidFill>
                <a:cs typeface="Kalimati" pitchFamily="2"/>
              </a:rPr>
              <a:t>नं. ११.६ मा कोड १ मा गोलो घेरा लगाएको भए प्रश्न नं. ११.७ मा हरितगृह÷टनेल पद्घतिबाट खेती गरेको जग्गाको क्षेत्रफल बालीको किसिमअनुसार  छुट्टा छुट्टै उल्लेख भएको छ छैन जाँच गर्नुपर्दछ ।</a:t>
            </a:r>
          </a:p>
          <a:p>
            <a:pPr algn="just">
              <a:lnSpc>
                <a:spcPct val="170000"/>
              </a:lnSpc>
            </a:pPr>
            <a:r>
              <a:rPr lang="ne-NP" sz="2400" dirty="0" smtClean="0">
                <a:solidFill>
                  <a:schemeClr val="dk1"/>
                </a:solidFill>
                <a:cs typeface="Kalimati" pitchFamily="2"/>
              </a:rPr>
              <a:t>प्रश्न </a:t>
            </a:r>
            <a:r>
              <a:rPr lang="ne-NP" sz="2400" dirty="0">
                <a:solidFill>
                  <a:schemeClr val="dk1"/>
                </a:solidFill>
                <a:cs typeface="Kalimati" pitchFamily="2"/>
              </a:rPr>
              <a:t>नं. ११.८ मा कोड १ मा गोलो घेरा लगाएको भए प्रश्न नं. ११.९ र </a:t>
            </a:r>
            <a:r>
              <a:rPr lang="ne-NP" sz="2400" dirty="0" smtClean="0">
                <a:solidFill>
                  <a:schemeClr val="dk1"/>
                </a:solidFill>
                <a:cs typeface="Kalimati" pitchFamily="2"/>
              </a:rPr>
              <a:t>११.९ मा कोड १ मा </a:t>
            </a:r>
            <a:r>
              <a:rPr lang="ne-NP" sz="2400" dirty="0">
                <a:solidFill>
                  <a:schemeClr val="dk1"/>
                </a:solidFill>
                <a:cs typeface="Kalimati" pitchFamily="2"/>
              </a:rPr>
              <a:t>गोलोघेरा लगाएको भए प्रश्न नं. </a:t>
            </a:r>
            <a:r>
              <a:rPr lang="ne-NP" sz="2400" dirty="0" smtClean="0">
                <a:solidFill>
                  <a:schemeClr val="dk1"/>
                </a:solidFill>
                <a:cs typeface="Kalimati" pitchFamily="2"/>
              </a:rPr>
              <a:t>११.१० मा </a:t>
            </a:r>
            <a:r>
              <a:rPr lang="ne-NP" sz="2400" dirty="0">
                <a:solidFill>
                  <a:schemeClr val="dk1"/>
                </a:solidFill>
                <a:cs typeface="Kalimati" pitchFamily="2"/>
              </a:rPr>
              <a:t>कृषि </a:t>
            </a:r>
            <a:r>
              <a:rPr lang="ne-NP" sz="2400" dirty="0" smtClean="0">
                <a:solidFill>
                  <a:schemeClr val="dk1"/>
                </a:solidFill>
                <a:cs typeface="Kalimati" pitchFamily="2"/>
              </a:rPr>
              <a:t>कार्यमा जलवायु परिवर्तनको प्रभावसम्बन्धी कृषकको अनुभव सोधिएको </a:t>
            </a:r>
            <a:r>
              <a:rPr lang="ne-NP" sz="2400" dirty="0">
                <a:solidFill>
                  <a:schemeClr val="dk1"/>
                </a:solidFill>
                <a:cs typeface="Kalimati" pitchFamily="2"/>
              </a:rPr>
              <a:t>हुनुपर्दछ, सो छ छैन जाँच गर्नुपर्दछ ।  </a:t>
            </a:r>
          </a:p>
          <a:p>
            <a:pPr>
              <a:lnSpc>
                <a:spcPct val="170000"/>
              </a:lnSpc>
            </a:pPr>
            <a:r>
              <a:rPr lang="ne-NP" sz="2400" dirty="0" smtClean="0">
                <a:solidFill>
                  <a:schemeClr val="dk1"/>
                </a:solidFill>
                <a:cs typeface="Kalimati" pitchFamily="2"/>
              </a:rPr>
              <a:t>प्रश्न </a:t>
            </a:r>
            <a:r>
              <a:rPr lang="ne-NP" sz="2400" dirty="0">
                <a:solidFill>
                  <a:schemeClr val="dk1"/>
                </a:solidFill>
                <a:cs typeface="Kalimati" pitchFamily="2"/>
              </a:rPr>
              <a:t>नं. ११.११ मा कोड १ मा गोलो घेरा लगाएको भए प्रश्न ११.१२ </a:t>
            </a:r>
            <a:r>
              <a:rPr lang="ne-NP" sz="2400" dirty="0" smtClean="0">
                <a:solidFill>
                  <a:schemeClr val="dk1"/>
                </a:solidFill>
                <a:cs typeface="Kalimati" pitchFamily="2"/>
              </a:rPr>
              <a:t>मा जलाइएको बाली अवशेषको प्रतिशत सोधिएको </a:t>
            </a:r>
            <a:r>
              <a:rPr lang="ne-NP" sz="2400" dirty="0">
                <a:solidFill>
                  <a:schemeClr val="dk1"/>
                </a:solidFill>
                <a:cs typeface="Kalimati" pitchFamily="2"/>
              </a:rPr>
              <a:t>हुनुपर्दछ, सो छ छैन जाँच गर्नुपर्दछ ।</a:t>
            </a:r>
          </a:p>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15023540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838200"/>
            <a:ext cx="11785600" cy="5867400"/>
          </a:xfrm>
          <a:solidFill>
            <a:schemeClr val="bg1"/>
          </a:solidFill>
          <a:ln w="38100">
            <a:solidFill>
              <a:schemeClr val="tx1">
                <a:lumMod val="50000"/>
                <a:lumOff val="50000"/>
              </a:schemeClr>
            </a:solidFill>
          </a:ln>
        </p:spPr>
        <p:txBody>
          <a:bodyPr>
            <a:normAutofit/>
          </a:bodyPr>
          <a:lstStyle/>
          <a:p>
            <a:pPr marL="0" indent="0">
              <a:buNone/>
            </a:pPr>
            <a:r>
              <a:rPr lang="ne-NP" sz="2400" b="1" dirty="0">
                <a:solidFill>
                  <a:schemeClr val="dk1"/>
                </a:solidFill>
                <a:cs typeface="Kalimati" pitchFamily="2"/>
              </a:rPr>
              <a:t>भाग १२ कृषक परिवारसम्बन्धी विवरण </a:t>
            </a:r>
            <a:endParaRPr lang="ne-NP" sz="2400" b="1" dirty="0" smtClean="0">
              <a:solidFill>
                <a:schemeClr val="dk1"/>
              </a:solidFill>
              <a:cs typeface="Kalimati" pitchFamily="2"/>
            </a:endParaRPr>
          </a:p>
          <a:p>
            <a:pPr>
              <a:lnSpc>
                <a:spcPct val="150000"/>
              </a:lnSpc>
            </a:pPr>
            <a:r>
              <a:rPr lang="ne-NP" sz="2200" dirty="0">
                <a:solidFill>
                  <a:schemeClr val="dk1"/>
                </a:solidFill>
                <a:cs typeface="Kalimati" pitchFamily="2"/>
              </a:rPr>
              <a:t>प्रश्न </a:t>
            </a:r>
            <a:r>
              <a:rPr lang="ne-NP" sz="2200" dirty="0" smtClean="0">
                <a:solidFill>
                  <a:schemeClr val="dk1"/>
                </a:solidFill>
                <a:cs typeface="Kalimati" pitchFamily="2"/>
              </a:rPr>
              <a:t>नं. </a:t>
            </a:r>
            <a:r>
              <a:rPr lang="ne-NP" sz="2200" dirty="0">
                <a:solidFill>
                  <a:schemeClr val="dk1"/>
                </a:solidFill>
                <a:cs typeface="Kalimati" pitchFamily="2"/>
              </a:rPr>
              <a:t>१२.१ मा अक्सर बसोबास गर्ने, अनुपस्थित स्वदेश र अनुपस्थित विदेशमा भएका पुरुष र महिलाको संख्या उल्लेख  भए–नभएको जाँच गर्नुपर्दछ ।</a:t>
            </a:r>
          </a:p>
          <a:p>
            <a:pPr>
              <a:lnSpc>
                <a:spcPct val="160000"/>
              </a:lnSpc>
            </a:pPr>
            <a:r>
              <a:rPr lang="ne-NP" sz="2200" dirty="0">
                <a:solidFill>
                  <a:schemeClr val="dk1"/>
                </a:solidFill>
                <a:cs typeface="Kalimati" pitchFamily="2"/>
              </a:rPr>
              <a:t>प्रश्न </a:t>
            </a:r>
            <a:r>
              <a:rPr lang="ne-NP" sz="2200" dirty="0" smtClean="0">
                <a:solidFill>
                  <a:schemeClr val="dk1"/>
                </a:solidFill>
                <a:cs typeface="Kalimati" pitchFamily="2"/>
              </a:rPr>
              <a:t>नं. </a:t>
            </a:r>
            <a:r>
              <a:rPr lang="ne-NP" sz="2200" dirty="0">
                <a:solidFill>
                  <a:schemeClr val="dk1"/>
                </a:solidFill>
                <a:cs typeface="Kalimati" pitchFamily="2"/>
              </a:rPr>
              <a:t>१२.१ मा उल्लिखित अक्सर बसोबास गर्ने  परिवारका सदस्यका सङ्ख्या प्रश्न </a:t>
            </a:r>
            <a:r>
              <a:rPr lang="ne-NP" sz="2200" dirty="0" smtClean="0">
                <a:solidFill>
                  <a:schemeClr val="dk1"/>
                </a:solidFill>
                <a:cs typeface="Kalimati" pitchFamily="2"/>
              </a:rPr>
              <a:t>नं </a:t>
            </a:r>
            <a:r>
              <a:rPr lang="ne-NP" sz="2200" dirty="0">
                <a:solidFill>
                  <a:schemeClr val="dk1"/>
                </a:solidFill>
                <a:cs typeface="Kalimati" pitchFamily="2"/>
              </a:rPr>
              <a:t>१२.२ को परिवारका सदस्यका सङ्ख्यासँग बराबर हुनुपर्दछ, सो बराबर भए–नभएको जाँच  गर्नुपर्दछ । </a:t>
            </a:r>
          </a:p>
          <a:p>
            <a:pPr>
              <a:lnSpc>
                <a:spcPct val="200000"/>
              </a:lnSpc>
            </a:pPr>
            <a:r>
              <a:rPr lang="ne-NP" sz="2200" dirty="0">
                <a:solidFill>
                  <a:schemeClr val="dk1"/>
                </a:solidFill>
                <a:cs typeface="Kalimati" pitchFamily="2"/>
              </a:rPr>
              <a:t>प्रश्न नं. १२.२ को क्रमसङ्ख्या ०१ मा लेखिएको मुख्य कृषकको नाम कभर पेजमा लेखिएको मुख्य कृषकको नाम नै हुनुपर्दछ । सोअनुसार भए–नभएको जाँच गर्नुपर्दछ । </a:t>
            </a:r>
          </a:p>
          <a:p>
            <a:pPr algn="just">
              <a:lnSpc>
                <a:spcPct val="200000"/>
              </a:lnSpc>
            </a:pPr>
            <a:r>
              <a:rPr lang="ne-NP" sz="2200" dirty="0">
                <a:solidFill>
                  <a:schemeClr val="dk1"/>
                </a:solidFill>
                <a:cs typeface="Kalimati" pitchFamily="2"/>
              </a:rPr>
              <a:t>प्रश्न नं. १२.२ अन्तर्गत परिवारमा अक्सर बसोबास गर्ने  प्रत्येक सदस्यहरूको महल ३ मा  लिङ्ग र महल ४ मा उमेरसम्बन्धी विवरण भरे नभरेको हेर्नुपर्दछ । </a:t>
            </a:r>
          </a:p>
          <a:p>
            <a:pPr marL="0" indent="0">
              <a:buNone/>
            </a:pPr>
            <a:endParaRPr lang="ne-NP" sz="2200" dirty="0">
              <a:solidFill>
                <a:schemeClr val="dk1"/>
              </a:solidFill>
              <a:cs typeface="Kalimati" pitchFamily="2"/>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28</a:t>
            </a:fld>
            <a:endParaRPr lang="en-US"/>
          </a:p>
        </p:txBody>
      </p:sp>
    </p:spTree>
    <p:extLst>
      <p:ext uri="{BB962C8B-B14F-4D97-AF65-F5344CB8AC3E}">
        <p14:creationId xmlns:p14="http://schemas.microsoft.com/office/powerpoint/2010/main" val="10987410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600" y="685800"/>
            <a:ext cx="11887200" cy="6096000"/>
          </a:xfrm>
          <a:solidFill>
            <a:schemeClr val="bg1"/>
          </a:solidFill>
          <a:ln w="38100">
            <a:solidFill>
              <a:schemeClr val="tx1">
                <a:lumMod val="50000"/>
                <a:lumOff val="50000"/>
              </a:schemeClr>
            </a:solidFill>
          </a:ln>
        </p:spPr>
        <p:txBody>
          <a:bodyPr>
            <a:noAutofit/>
          </a:bodyPr>
          <a:lstStyle/>
          <a:p>
            <a:pPr marL="0" indent="0">
              <a:lnSpc>
                <a:spcPct val="150000"/>
              </a:lnSpc>
              <a:buNone/>
            </a:pPr>
            <a:r>
              <a:rPr lang="ne-NP" sz="2400" b="1" dirty="0">
                <a:solidFill>
                  <a:schemeClr val="dk1"/>
                </a:solidFill>
                <a:cs typeface="Kalimati" pitchFamily="2"/>
              </a:rPr>
              <a:t>भाग १२ कृषक परिवारसम्बन्धी विवरण </a:t>
            </a:r>
            <a:r>
              <a:rPr lang="en-US" sz="2400" b="1" dirty="0" smtClean="0">
                <a:solidFill>
                  <a:schemeClr val="dk1"/>
                </a:solidFill>
                <a:cs typeface="Kalimati" pitchFamily="2"/>
              </a:rPr>
              <a:t>………..</a:t>
            </a:r>
            <a:endParaRPr lang="ne-NP" sz="2400" b="1" dirty="0" smtClean="0">
              <a:solidFill>
                <a:schemeClr val="dk1"/>
              </a:solidFill>
              <a:cs typeface="Kalimati" pitchFamily="2"/>
            </a:endParaRPr>
          </a:p>
          <a:p>
            <a:pPr algn="just">
              <a:lnSpc>
                <a:spcPct val="150000"/>
              </a:lnSpc>
            </a:pPr>
            <a:r>
              <a:rPr lang="ne-NP" sz="2300" dirty="0" smtClean="0">
                <a:solidFill>
                  <a:schemeClr val="dk1"/>
                </a:solidFill>
                <a:cs typeface="Kalimati" pitchFamily="2"/>
              </a:rPr>
              <a:t>प्रश्न </a:t>
            </a:r>
            <a:r>
              <a:rPr lang="ne-NP" sz="2300" dirty="0">
                <a:solidFill>
                  <a:schemeClr val="dk1"/>
                </a:solidFill>
                <a:cs typeface="Kalimati" pitchFamily="2"/>
              </a:rPr>
              <a:t>नं. १२.२ को महल ५ अन्तर्गत  परिवारमा अक्सर बसोबास गर्ने प्रत्येक सदस्य परिवारमूलीको के नाता पर्छ सोधी सो अनुसार भरे नभरेको जाँच गर्नुपर्दछ । </a:t>
            </a:r>
          </a:p>
          <a:p>
            <a:pPr algn="just">
              <a:lnSpc>
                <a:spcPct val="150000"/>
              </a:lnSpc>
            </a:pPr>
            <a:r>
              <a:rPr lang="ne-NP" sz="2300" dirty="0" smtClean="0">
                <a:solidFill>
                  <a:schemeClr val="dk1"/>
                </a:solidFill>
                <a:cs typeface="Kalimati" pitchFamily="2"/>
              </a:rPr>
              <a:t>प्रश्न </a:t>
            </a:r>
            <a:r>
              <a:rPr lang="ne-NP" sz="2300" dirty="0">
                <a:solidFill>
                  <a:schemeClr val="dk1"/>
                </a:solidFill>
                <a:cs typeface="Kalimati" pitchFamily="2"/>
              </a:rPr>
              <a:t>नं. १२.२ को महल ६ मा ५ वर्ष वा सो भन्दा माथिका  परिवारमा अक्सर बसोबास गर्ने प्रत्येक सदस्यले उत्तीर्ण गरेको माथिल्लो शैक्षिक तहको कोड र महल ७ मा १० वर्ष वा सो भन्दा माथिका सदस्यहरुको मुख्य पेशाको कोड भरेको  छ–छैन यकिन गर्नुपर्दछ </a:t>
            </a:r>
            <a:r>
              <a:rPr lang="ne-NP" sz="2300" dirty="0" smtClean="0">
                <a:solidFill>
                  <a:schemeClr val="dk1"/>
                </a:solidFill>
                <a:cs typeface="Kalimati" pitchFamily="2"/>
              </a:rPr>
              <a:t>।</a:t>
            </a:r>
            <a:endParaRPr lang="ne-NP" sz="2300" dirty="0">
              <a:solidFill>
                <a:schemeClr val="dk1"/>
              </a:solidFill>
              <a:cs typeface="Kalimati" pitchFamily="2"/>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29</a:t>
            </a:fld>
            <a:endParaRPr lang="en-US"/>
          </a:p>
        </p:txBody>
      </p:sp>
    </p:spTree>
    <p:extLst>
      <p:ext uri="{BB962C8B-B14F-4D97-AF65-F5344CB8AC3E}">
        <p14:creationId xmlns:p14="http://schemas.microsoft.com/office/powerpoint/2010/main" val="11836427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762000"/>
            <a:ext cx="10820400" cy="57912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42122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14401"/>
            <a:ext cx="10972800" cy="5211764"/>
          </a:xfrm>
          <a:ln w="38100">
            <a:solidFill>
              <a:schemeClr val="tx1">
                <a:lumMod val="50000"/>
                <a:lumOff val="50000"/>
              </a:schemeClr>
            </a:solidFill>
          </a:ln>
        </p:spPr>
        <p:txBody>
          <a:bodyPr>
            <a:normAutofit fontScale="92500" lnSpcReduction="10000"/>
          </a:bodyPr>
          <a:lstStyle/>
          <a:p>
            <a:pPr marL="0" indent="0" algn="just">
              <a:lnSpc>
                <a:spcPct val="150000"/>
              </a:lnSpc>
              <a:buNone/>
            </a:pPr>
            <a:r>
              <a:rPr lang="ne-NP" sz="2600" b="1" dirty="0">
                <a:cs typeface="Kalimati" pitchFamily="2"/>
              </a:rPr>
              <a:t>प्रश्न नं. १२.२ को </a:t>
            </a:r>
            <a:endParaRPr lang="ne-NP" sz="2600" b="1" dirty="0" smtClean="0">
              <a:cs typeface="Kalimati" pitchFamily="2"/>
            </a:endParaRPr>
          </a:p>
          <a:p>
            <a:pPr lvl="1" algn="just">
              <a:lnSpc>
                <a:spcPct val="150000"/>
              </a:lnSpc>
              <a:buFont typeface="Wingdings" pitchFamily="2" charset="2"/>
              <a:buChar char="ü"/>
            </a:pPr>
            <a:r>
              <a:rPr lang="ne-NP" sz="2400" dirty="0" smtClean="0">
                <a:cs typeface="Kalimati" pitchFamily="2"/>
              </a:rPr>
              <a:t>महल </a:t>
            </a:r>
            <a:r>
              <a:rPr lang="ne-NP" sz="2400" dirty="0">
                <a:cs typeface="Kalimati" pitchFamily="2"/>
              </a:rPr>
              <a:t>८ मा </a:t>
            </a:r>
            <a:r>
              <a:rPr lang="ne-NP" sz="2400" dirty="0" smtClean="0">
                <a:cs typeface="Kalimati" pitchFamily="2"/>
              </a:rPr>
              <a:t>१० </a:t>
            </a:r>
            <a:r>
              <a:rPr lang="ne-NP" sz="2400" dirty="0">
                <a:cs typeface="Kalimati" pitchFamily="2"/>
              </a:rPr>
              <a:t>वर्ष वा सो भन्दा माथिका परिवारमा अक्सर बसोबास गर्ने प्रत्येक सदस्यले औपचारिक कृषि तालिम लिए–नलिएको जनाउने कोड , </a:t>
            </a:r>
            <a:endParaRPr lang="ne-NP" sz="2400" dirty="0" smtClean="0">
              <a:cs typeface="Kalimati" pitchFamily="2"/>
            </a:endParaRPr>
          </a:p>
          <a:p>
            <a:pPr lvl="1" algn="just">
              <a:lnSpc>
                <a:spcPct val="150000"/>
              </a:lnSpc>
              <a:buFont typeface="Wingdings" pitchFamily="2" charset="2"/>
              <a:buChar char="ü"/>
            </a:pPr>
            <a:r>
              <a:rPr lang="ne-NP" sz="2400" dirty="0" smtClean="0">
                <a:cs typeface="Kalimati" pitchFamily="2"/>
              </a:rPr>
              <a:t>महल </a:t>
            </a:r>
            <a:r>
              <a:rPr lang="ne-NP" sz="2400" dirty="0">
                <a:cs typeface="Kalimati" pitchFamily="2"/>
              </a:rPr>
              <a:t>९ मा १० वर्ष वा सो भन्दा माथिका सदस्यहरुको कृषिकार्य सम्बन्धी निर्णयमा सहभागिता छ–छैन जनाउने कोड र </a:t>
            </a:r>
            <a:endParaRPr lang="ne-NP" sz="2400" dirty="0" smtClean="0">
              <a:cs typeface="Kalimati" pitchFamily="2"/>
            </a:endParaRPr>
          </a:p>
          <a:p>
            <a:pPr lvl="1" algn="just">
              <a:lnSpc>
                <a:spcPct val="150000"/>
              </a:lnSpc>
              <a:buFont typeface="Wingdings" pitchFamily="2" charset="2"/>
              <a:buChar char="ü"/>
            </a:pPr>
            <a:r>
              <a:rPr lang="ne-NP" sz="2400" dirty="0" smtClean="0">
                <a:cs typeface="Kalimati" pitchFamily="2"/>
              </a:rPr>
              <a:t>महल </a:t>
            </a:r>
            <a:r>
              <a:rPr lang="ne-NP" sz="2400" dirty="0">
                <a:cs typeface="Kalimati" pitchFamily="2"/>
              </a:rPr>
              <a:t>१० मा कृषि क्रियाकलापमा सरदर संलग्न समयलाई जनाउने उपयुक्त कोड भरेको छ–छैन यकिन गर्नुपर्दछ </a:t>
            </a:r>
            <a:r>
              <a:rPr lang="ne-NP" sz="2400" dirty="0" smtClean="0">
                <a:cs typeface="Kalimati" pitchFamily="2"/>
              </a:rPr>
              <a:t>।</a:t>
            </a:r>
          </a:p>
          <a:p>
            <a:pPr lvl="1" algn="just">
              <a:lnSpc>
                <a:spcPct val="150000"/>
              </a:lnSpc>
              <a:buFont typeface="Wingdings" pitchFamily="2" charset="2"/>
              <a:buChar char="ü"/>
            </a:pPr>
            <a:r>
              <a:rPr lang="ne-NP" sz="2400" dirty="0" smtClean="0">
                <a:cs typeface="Kalimati" pitchFamily="2"/>
              </a:rPr>
              <a:t>महल ११ मा १६ बर्ष वा सो भन्दा माथिका सदस्यहरुमा कृषि जग्गाको दर्ता प्रमाण पुर्जा वा उपभोग अधिकारको लागि कुनै प्रकारको कानुनी लिखत प्रमाण भए नभएकोसम्बन्धी कोड उल्लेख गरे नगरेको यकिन गर्नुपर्दछ। </a:t>
            </a:r>
          </a:p>
          <a:p>
            <a:pPr lvl="1" algn="just">
              <a:lnSpc>
                <a:spcPct val="150000"/>
              </a:lnSpc>
              <a:buFont typeface="Wingdings" pitchFamily="2" charset="2"/>
              <a:buChar char="ü"/>
            </a:pPr>
            <a:endParaRPr lang="ne-NP" sz="2400" dirty="0">
              <a:cs typeface="Kalimati" pitchFamily="2"/>
            </a:endParaRPr>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Tree>
    <p:extLst>
      <p:ext uri="{BB962C8B-B14F-4D97-AF65-F5344CB8AC3E}">
        <p14:creationId xmlns:p14="http://schemas.microsoft.com/office/powerpoint/2010/main" val="9820873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11785600" cy="5715000"/>
          </a:xfrm>
          <a:solidFill>
            <a:schemeClr val="bg1"/>
          </a:solidFill>
          <a:ln w="38100">
            <a:solidFill>
              <a:schemeClr val="tx1">
                <a:lumMod val="50000"/>
                <a:lumOff val="50000"/>
              </a:schemeClr>
            </a:solidFill>
          </a:ln>
        </p:spPr>
        <p:txBody>
          <a:bodyPr>
            <a:normAutofit fontScale="92500" lnSpcReduction="20000"/>
          </a:bodyPr>
          <a:lstStyle/>
          <a:p>
            <a:pPr marL="0" indent="0">
              <a:lnSpc>
                <a:spcPct val="150000"/>
              </a:lnSpc>
              <a:buNone/>
            </a:pPr>
            <a:r>
              <a:rPr lang="ne-NP" sz="2600" b="1" dirty="0">
                <a:cs typeface="Kalimati" pitchFamily="2"/>
              </a:rPr>
              <a:t>भाग १३ विविध</a:t>
            </a:r>
          </a:p>
          <a:p>
            <a:pPr algn="just">
              <a:lnSpc>
                <a:spcPct val="160000"/>
              </a:lnSpc>
            </a:pPr>
            <a:r>
              <a:rPr lang="ne-NP" sz="2400" dirty="0">
                <a:solidFill>
                  <a:schemeClr val="dk1"/>
                </a:solidFill>
                <a:cs typeface="Kalimati" pitchFamily="2"/>
              </a:rPr>
              <a:t>प्रश्न नं. १३.१ मा आम्दानीको मुख्य स्रोत कृषि हो वा होइन र  प्रश्न नं. १३.२ मा परिवारको कूल आम्दानीमा कृषिकार्यबाट प्राप्त आम्दानीको अंश प्रतिशतमा उल्लेख भएको हुनुपर्दछ, सो भरे–नभरेको जाँच गर्नुपर्दछ । </a:t>
            </a:r>
          </a:p>
          <a:p>
            <a:pPr algn="just">
              <a:lnSpc>
                <a:spcPct val="160000"/>
              </a:lnSpc>
            </a:pPr>
            <a:r>
              <a:rPr lang="ne-NP" sz="2400" dirty="0" smtClean="0">
                <a:solidFill>
                  <a:schemeClr val="dk1"/>
                </a:solidFill>
                <a:cs typeface="Kalimati" pitchFamily="2"/>
              </a:rPr>
              <a:t>प्रश्न </a:t>
            </a:r>
            <a:r>
              <a:rPr lang="ne-NP" sz="2400" dirty="0">
                <a:solidFill>
                  <a:schemeClr val="dk1"/>
                </a:solidFill>
                <a:cs typeface="Kalimati" pitchFamily="2"/>
              </a:rPr>
              <a:t>नं.१३.३ मा कोड २ मा गोलो घेरा लगाएको भए </a:t>
            </a:r>
            <a:r>
              <a:rPr lang="ne-NP" sz="2400" dirty="0" smtClean="0">
                <a:solidFill>
                  <a:schemeClr val="dk1"/>
                </a:solidFill>
                <a:cs typeface="Kalimati" pitchFamily="2"/>
              </a:rPr>
              <a:t>प्रश्न </a:t>
            </a:r>
            <a:r>
              <a:rPr lang="ne-NP" sz="2400" dirty="0">
                <a:solidFill>
                  <a:schemeClr val="dk1"/>
                </a:solidFill>
                <a:cs typeface="Kalimati" pitchFamily="2"/>
              </a:rPr>
              <a:t>नं. १३.४ मा खाना अपुग भएका महिनाहरु लाई जनाउने कोड वा कोडहरुमा </a:t>
            </a:r>
            <a:r>
              <a:rPr lang="ne-NP" sz="2400" dirty="0" smtClean="0">
                <a:solidFill>
                  <a:schemeClr val="dk1"/>
                </a:solidFill>
                <a:cs typeface="Kalimati" pitchFamily="2"/>
              </a:rPr>
              <a:t>गोलोघेरा लगाएको हुनुपर्दछ भने प्रश्न नं. १३.५ मा अपुग महिनाको लागि गरिएको खाध्यन्न व्यवस्थापनसम्बन्धी उपायलाई जनाउने कुनै एक कोडमा गोलो घेरा लगाएकै हुनुपर्दछ । </a:t>
            </a:r>
            <a:r>
              <a:rPr lang="ne-NP" sz="2400" dirty="0">
                <a:solidFill>
                  <a:schemeClr val="dk1"/>
                </a:solidFill>
                <a:cs typeface="Kalimati" pitchFamily="2"/>
              </a:rPr>
              <a:t>सो </a:t>
            </a:r>
            <a:r>
              <a:rPr lang="ne-NP" sz="2400" dirty="0" smtClean="0">
                <a:solidFill>
                  <a:schemeClr val="dk1"/>
                </a:solidFill>
                <a:cs typeface="Kalimati" pitchFamily="2"/>
              </a:rPr>
              <a:t>अनुसार गरे–नगरेको </a:t>
            </a:r>
            <a:r>
              <a:rPr lang="ne-NP" sz="2400" dirty="0">
                <a:solidFill>
                  <a:schemeClr val="dk1"/>
                </a:solidFill>
                <a:cs typeface="Kalimati" pitchFamily="2"/>
              </a:rPr>
              <a:t>जाँच गर्नुपर्दछ । </a:t>
            </a:r>
          </a:p>
          <a:p>
            <a:pPr algn="just">
              <a:lnSpc>
                <a:spcPct val="160000"/>
              </a:lnSpc>
            </a:pPr>
            <a:r>
              <a:rPr lang="ne-NP" sz="2400" dirty="0" smtClean="0">
                <a:solidFill>
                  <a:schemeClr val="dk1"/>
                </a:solidFill>
                <a:cs typeface="Kalimati" pitchFamily="2"/>
              </a:rPr>
              <a:t>प्रश्न </a:t>
            </a:r>
            <a:r>
              <a:rPr lang="ne-NP" sz="2400" dirty="0">
                <a:solidFill>
                  <a:schemeClr val="dk1"/>
                </a:solidFill>
                <a:cs typeface="Kalimati" pitchFamily="2"/>
              </a:rPr>
              <a:t>नं. १३.६ को कोड १ मा गोलोघेरा लगाएको भए प्रश्न नं. १३.७ </a:t>
            </a:r>
            <a:r>
              <a:rPr lang="ne-NP" sz="2400" dirty="0" smtClean="0">
                <a:solidFill>
                  <a:schemeClr val="dk1"/>
                </a:solidFill>
                <a:cs typeface="Kalimati" pitchFamily="2"/>
              </a:rPr>
              <a:t>मा कृषक परिवारले सञ्चालन गरेको मुख्य आर्थिक क्रियाकलापको क्षेत्रलाई जनाउने कुनै एक कोडमा गोलोघेरा लगाएकैहुनुपर्दछ।</a:t>
            </a:r>
            <a:r>
              <a:rPr lang="ne-NP" sz="2400" dirty="0">
                <a:solidFill>
                  <a:schemeClr val="dk1"/>
                </a:solidFill>
                <a:cs typeface="Kalimati" pitchFamily="2"/>
              </a:rPr>
              <a:t>सो अनुसार गरे–नगरेको जाँच गर्नुपर्दछ । </a:t>
            </a:r>
            <a:endParaRPr lang="en-US" sz="2400"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31</a:t>
            </a:fld>
            <a:endParaRPr lang="en-US"/>
          </a:p>
        </p:txBody>
      </p:sp>
    </p:spTree>
    <p:extLst>
      <p:ext uri="{BB962C8B-B14F-4D97-AF65-F5344CB8AC3E}">
        <p14:creationId xmlns:p14="http://schemas.microsoft.com/office/powerpoint/2010/main" val="26713072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701632"/>
            <a:ext cx="6629400" cy="1323439"/>
          </a:xfrm>
          <a:prstGeom prst="rect">
            <a:avLst/>
          </a:prstGeom>
        </p:spPr>
        <p:txBody>
          <a:bodyPr wrap="square">
            <a:spAutoFit/>
          </a:bodyPr>
          <a:lstStyle/>
          <a:p>
            <a:pPr algn="ctr"/>
            <a:r>
              <a:rPr lang="ne-NP" sz="8000" b="1" dirty="0">
                <a:solidFill>
                  <a:srgbClr val="142DAC"/>
                </a:solidFill>
                <a:latin typeface="Kokila" panose="020B0604020202020204" pitchFamily="34" charset="0"/>
                <a:cs typeface="Kokila" panose="020B0604020202020204" pitchFamily="34" charset="0"/>
              </a:rPr>
              <a:t>छलफल तथा प्रश्नोत्तर</a:t>
            </a:r>
            <a:endParaRPr lang="en-US" sz="8000" b="1" dirty="0">
              <a:solidFill>
                <a:srgbClr val="142DAC"/>
              </a:solidFill>
              <a:latin typeface="Kokila" panose="020B0604020202020204" pitchFamily="34" charset="0"/>
              <a:cs typeface="Kokila" panose="020B0604020202020204" pitchFamily="34" charset="0"/>
            </a:endParaRPr>
          </a:p>
        </p:txBody>
      </p:sp>
      <p:sp>
        <p:nvSpPr>
          <p:cNvPr id="2" name="Slide Number Placeholder 1"/>
          <p:cNvSpPr>
            <a:spLocks noGrp="1"/>
          </p:cNvSpPr>
          <p:nvPr>
            <p:ph type="sldNum" sz="quarter" idx="12"/>
          </p:nvPr>
        </p:nvSpPr>
        <p:spPr>
          <a:xfrm>
            <a:off x="11525694" y="6411433"/>
            <a:ext cx="616274" cy="405579"/>
          </a:xfrm>
        </p:spPr>
        <p:txBody>
          <a:bodyPr/>
          <a:lstStyle/>
          <a:p>
            <a:pPr algn="ctr"/>
            <a:fld id="{26402401-4522-4C0F-A737-197EB07E49FF}" type="slidenum">
              <a:rPr lang="en-US" sz="1800">
                <a:latin typeface="Fontasy Himali" panose="04020500000000000000" pitchFamily="82" charset="0"/>
                <a:cs typeface="+mn-cs"/>
              </a:rPr>
              <a:pPr algn="ctr"/>
              <a:t>32</a:t>
            </a:fld>
            <a:endParaRPr lang="en-US" sz="1800" dirty="0">
              <a:latin typeface="Fontasy Himali" panose="04020500000000000000" pitchFamily="82" charset="0"/>
              <a:cs typeface="+mn-cs"/>
            </a:endParaRPr>
          </a:p>
        </p:txBody>
      </p:sp>
      <p:pic>
        <p:nvPicPr>
          <p:cNvPr id="6" name="Picture 2" descr="These mistakes can ruin your chances at group discussions | TJinsite">
            <a:extLst>
              <a:ext uri="{FF2B5EF4-FFF2-40B4-BE49-F238E27FC236}">
                <a16:creationId xmlns="" xmlns:a16="http://schemas.microsoft.com/office/drawing/2014/main" id="{2BCE8F1F-0906-4CC4-BEC1-2BBEFB40339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49870" y="2775103"/>
            <a:ext cx="5985188" cy="348917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tay smart in GROUP DISCUSSION | Sri Sharda Group of Institutions | Best  MBA BBA BCA College in Lucknow">
            <a:extLst>
              <a:ext uri="{FF2B5EF4-FFF2-40B4-BE49-F238E27FC236}">
                <a16:creationId xmlns="" xmlns:a16="http://schemas.microsoft.com/office/drawing/2014/main" id="{4152F302-23F6-433F-B5ED-B2909E2EEA5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4279" y="2777652"/>
            <a:ext cx="5521252" cy="347542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Rounded Corners 7">
            <a:extLst>
              <a:ext uri="{FF2B5EF4-FFF2-40B4-BE49-F238E27FC236}">
                <a16:creationId xmlns="" xmlns:a16="http://schemas.microsoft.com/office/drawing/2014/main" id="{BCDB3D78-BB87-40A8-B040-338296628C75}"/>
              </a:ext>
            </a:extLst>
          </p:cNvPr>
          <p:cNvSpPr/>
          <p:nvPr/>
        </p:nvSpPr>
        <p:spPr>
          <a:xfrm>
            <a:off x="7247272" y="846629"/>
            <a:ext cx="4397269" cy="1946195"/>
          </a:xfrm>
          <a:prstGeom prst="roundRect">
            <a:avLst>
              <a:gd name="adj" fmla="val 10000"/>
            </a:avLst>
          </a:prstGeom>
          <a:blipFill>
            <a:blip r:embed="rId4">
              <a:extLst>
                <a:ext uri="{28A0092B-C50C-407E-A947-70E740481C1C}">
                  <a14:useLocalDpi xmlns:a14="http://schemas.microsoft.com/office/drawing/2010/main" val="0"/>
                </a:ext>
              </a:extLst>
            </a:blip>
            <a:srcRect/>
            <a:stretch>
              <a:fillRect l="-36092" t="-76999" r="-39126" b="-76999"/>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4529954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133600"/>
            <a:ext cx="11430000" cy="3276600"/>
          </a:xfrm>
          <a:noFill/>
          <a:ln>
            <a:noFill/>
          </a:ln>
          <a:effectLst/>
        </p:spPr>
        <p:txBody>
          <a:bodyPr>
            <a:noAutofit/>
          </a:bodyPr>
          <a:lstStyle/>
          <a:p>
            <a:pPr marL="0" indent="0" algn="ctr">
              <a:lnSpc>
                <a:spcPct val="150000"/>
              </a:lnSpc>
              <a:buNone/>
            </a:pPr>
            <a:r>
              <a:rPr lang="ne-NP" sz="5400" dirty="0" smtClean="0">
                <a:solidFill>
                  <a:srgbClr val="7030A0"/>
                </a:solidFill>
                <a:cs typeface="Kalimati" pitchFamily="2"/>
              </a:rPr>
              <a:t>धन्यवाद!</a:t>
            </a:r>
            <a:endParaRPr lang="en-US" sz="16600" dirty="0"/>
          </a:p>
        </p:txBody>
      </p:sp>
      <p:sp>
        <p:nvSpPr>
          <p:cNvPr id="5" name="Slide Number Placeholder 19">
            <a:extLst>
              <a:ext uri="{FF2B5EF4-FFF2-40B4-BE49-F238E27FC236}">
                <a16:creationId xmlns="" xmlns:a16="http://schemas.microsoft.com/office/drawing/2014/main" id="{C906ED90-6D25-4193-A357-B4540218F121}"/>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33</a:t>
            </a:fld>
            <a:endParaRPr lang="en-US" dirty="0">
              <a:latin typeface="Fontasy Himali" panose="04020500000000000000" pitchFamily="82" charset="0"/>
            </a:endParaRPr>
          </a:p>
        </p:txBody>
      </p:sp>
      <p:sp>
        <p:nvSpPr>
          <p:cNvPr id="8" name="Text Placeholder 1">
            <a:extLst>
              <a:ext uri="{FF2B5EF4-FFF2-40B4-BE49-F238E27FC236}">
                <a16:creationId xmlns="" xmlns:a16="http://schemas.microsoft.com/office/drawing/2014/main" id="{9ADCC6DE-9B41-49CF-910E-1D1E23867D31}"/>
              </a:ext>
            </a:extLst>
          </p:cNvPr>
          <p:cNvSpPr txBox="1">
            <a:spLocks/>
          </p:cNvSpPr>
          <p:nvPr/>
        </p:nvSpPr>
        <p:spPr>
          <a:xfrm>
            <a:off x="609600" y="813116"/>
            <a:ext cx="11049000" cy="787084"/>
          </a:xfrm>
          <a:prstGeom prst="rect">
            <a:avLst/>
          </a:prstGeom>
        </p:spPr>
        <p:txBody>
          <a:bodyP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None/>
            </a:pPr>
            <a:r>
              <a:rPr lang="ne-NP" sz="2400" b="1" dirty="0">
                <a:solidFill>
                  <a:srgbClr val="0070C0"/>
                </a:solidFill>
                <a:cs typeface="Kalimati" pitchFamily="2"/>
              </a:rPr>
              <a:t>विस्तृत जानकारीका लागि </a:t>
            </a:r>
            <a:r>
              <a:rPr lang="ne-NP" sz="2400" b="1" dirty="0" smtClean="0">
                <a:solidFill>
                  <a:srgbClr val="0070C0"/>
                </a:solidFill>
                <a:cs typeface="Kalimati" pitchFamily="2"/>
              </a:rPr>
              <a:t>सुपरिवेक्षक </a:t>
            </a:r>
            <a:r>
              <a:rPr lang="ne-NP" sz="2400" b="1" dirty="0">
                <a:solidFill>
                  <a:srgbClr val="0070C0"/>
                </a:solidFill>
                <a:cs typeface="Kalimati" pitchFamily="2"/>
              </a:rPr>
              <a:t>पुस्तिकाको पेज </a:t>
            </a:r>
            <a:r>
              <a:rPr lang="ne-NP" sz="2400" b="1" dirty="0" smtClean="0">
                <a:solidFill>
                  <a:srgbClr val="0070C0"/>
                </a:solidFill>
                <a:cs typeface="Kalimati" pitchFamily="2"/>
              </a:rPr>
              <a:t>२९ देखि ३८ सम्म </a:t>
            </a:r>
            <a:r>
              <a:rPr lang="ne-NP" sz="2400" b="1" dirty="0">
                <a:solidFill>
                  <a:srgbClr val="0070C0"/>
                </a:solidFill>
                <a:cs typeface="Kalimati" pitchFamily="2"/>
              </a:rPr>
              <a:t>अध्ययन गर्नुहोस् </a:t>
            </a:r>
          </a:p>
        </p:txBody>
      </p:sp>
    </p:spTree>
    <p:extLst>
      <p:ext uri="{BB962C8B-B14F-4D97-AF65-F5344CB8AC3E}">
        <p14:creationId xmlns:p14="http://schemas.microsoft.com/office/powerpoint/2010/main" val="10245807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685800" y="1066800"/>
            <a:ext cx="10972800" cy="5516563"/>
          </a:xfrm>
          <a:solidFill>
            <a:schemeClr val="bg1"/>
          </a:solidFill>
          <a:ln w="38100">
            <a:solidFill>
              <a:schemeClr val="tx1">
                <a:lumMod val="50000"/>
                <a:lumOff val="50000"/>
              </a:schemeClr>
            </a:solidFill>
          </a:ln>
        </p:spPr>
        <p:style>
          <a:lnRef idx="1">
            <a:schemeClr val="dk1"/>
          </a:lnRef>
          <a:fillRef idx="2">
            <a:schemeClr val="dk1"/>
          </a:fillRef>
          <a:effectRef idx="1">
            <a:schemeClr val="dk1"/>
          </a:effectRef>
          <a:fontRef idx="minor">
            <a:schemeClr val="dk1"/>
          </a:fontRef>
        </p:style>
        <p:txBody>
          <a:bodyPr>
            <a:normAutofit fontScale="77500" lnSpcReduction="20000"/>
          </a:bodyPr>
          <a:lstStyle/>
          <a:p>
            <a:pPr marL="0" indent="0" algn="ctr">
              <a:lnSpc>
                <a:spcPct val="150000"/>
              </a:lnSpc>
              <a:buNone/>
            </a:pPr>
            <a:r>
              <a:rPr lang="en-US" sz="2400" dirty="0" smtClean="0">
                <a:cs typeface="Kalimati" pitchFamily="2"/>
              </a:rPr>
              <a:t> </a:t>
            </a:r>
            <a:r>
              <a:rPr lang="ne-NP" sz="3600" b="1" dirty="0">
                <a:cs typeface="Kalimati" pitchFamily="2"/>
              </a:rPr>
              <a:t>लगत १ जाँच गर्दा ध्यान दिनुपर्ने कुराहरूः</a:t>
            </a:r>
          </a:p>
          <a:p>
            <a:pPr algn="just">
              <a:lnSpc>
                <a:spcPct val="170000"/>
              </a:lnSpc>
              <a:buFont typeface="Wingdings" pitchFamily="2" charset="2"/>
              <a:buChar char="ü"/>
            </a:pPr>
            <a:r>
              <a:rPr lang="ne-NP" sz="2900" dirty="0" smtClean="0">
                <a:latin typeface="Preeti" pitchFamily="2" charset="0"/>
                <a:cs typeface="Kalimati" pitchFamily="2"/>
              </a:rPr>
              <a:t>प्रश्नावलीको </a:t>
            </a:r>
            <a:r>
              <a:rPr lang="ne-NP" sz="2900" dirty="0">
                <a:latin typeface="Preeti" pitchFamily="2" charset="0"/>
                <a:cs typeface="Kalimati" pitchFamily="2"/>
              </a:rPr>
              <a:t>पहिलो पृष्ठ (कभर पेज) मा सबैभन्दा माथि (दाहिने कुनामा) जम्मा पाना सङ्ख्या ....... को पाना नं. ......... लेखिए बराबरको पाना भए नभएको जाँच गर्नुपर्दछ । </a:t>
            </a:r>
          </a:p>
          <a:p>
            <a:pPr algn="just">
              <a:lnSpc>
                <a:spcPct val="170000"/>
              </a:lnSpc>
              <a:buFont typeface="Wingdings" pitchFamily="2" charset="2"/>
              <a:buChar char="ü"/>
            </a:pPr>
            <a:r>
              <a:rPr lang="ne-NP" sz="2900" dirty="0" smtClean="0">
                <a:latin typeface="Preeti" pitchFamily="2" charset="0"/>
                <a:cs typeface="Kalimati" pitchFamily="2"/>
              </a:rPr>
              <a:t>माथिल्लो </a:t>
            </a:r>
            <a:r>
              <a:rPr lang="ne-NP" sz="2900" dirty="0">
                <a:latin typeface="Preeti" pitchFamily="2" charset="0"/>
                <a:cs typeface="Kalimati" pitchFamily="2"/>
              </a:rPr>
              <a:t>भागमा भरिएका “वडाको परिचयात्मक विवरण” ठीक भए–नभएको हेर्नुपर्दछ । </a:t>
            </a:r>
          </a:p>
          <a:p>
            <a:pPr algn="just">
              <a:lnSpc>
                <a:spcPct val="170000"/>
              </a:lnSpc>
              <a:buFont typeface="Wingdings" pitchFamily="2" charset="2"/>
              <a:buChar char="ü"/>
            </a:pPr>
            <a:r>
              <a:rPr lang="ne-NP" sz="2900" dirty="0" smtClean="0">
                <a:latin typeface="Preeti" pitchFamily="2" charset="0"/>
                <a:cs typeface="Kalimati" pitchFamily="2"/>
              </a:rPr>
              <a:t>छनोट </a:t>
            </a:r>
            <a:r>
              <a:rPr lang="ne-NP" sz="2900" dirty="0">
                <a:latin typeface="Preeti" pitchFamily="2" charset="0"/>
                <a:cs typeface="Kalimati" pitchFamily="2"/>
              </a:rPr>
              <a:t>विधिद्वारा कृषि चलनहरूको छनोट ठीक भए–नभएको पुनरावलोकन </a:t>
            </a:r>
            <a:r>
              <a:rPr lang="ne-NP" sz="2900" dirty="0" smtClean="0">
                <a:latin typeface="Preeti" pitchFamily="2" charset="0"/>
                <a:cs typeface="Kalimati" pitchFamily="2"/>
              </a:rPr>
              <a:t>गर्नुपर्दछ  । </a:t>
            </a:r>
          </a:p>
          <a:p>
            <a:pPr algn="just">
              <a:lnSpc>
                <a:spcPct val="170000"/>
              </a:lnSpc>
              <a:buFont typeface="Wingdings" pitchFamily="2" charset="2"/>
              <a:buChar char="ü"/>
            </a:pPr>
            <a:r>
              <a:rPr lang="ne-NP" sz="2900" dirty="0" smtClean="0">
                <a:latin typeface="Preeti" pitchFamily="2" charset="0"/>
                <a:cs typeface="Kalimati" pitchFamily="2"/>
              </a:rPr>
              <a:t>कृषि चलनको लगत वर्गीकरण तथा छनोट अभिलेख अन्तर्गत प्रत्येक महलमा भरिएका  विवरण हेरी मिले नमिलेको जाँच गर्ने ।</a:t>
            </a:r>
          </a:p>
          <a:p>
            <a:pPr algn="just">
              <a:lnSpc>
                <a:spcPct val="170000"/>
              </a:lnSpc>
              <a:buFont typeface="Wingdings" pitchFamily="2" charset="2"/>
              <a:buChar char="ü"/>
            </a:pPr>
            <a:r>
              <a:rPr lang="ne-NP" sz="2900" dirty="0" smtClean="0">
                <a:latin typeface="Preeti" pitchFamily="2" charset="0"/>
                <a:cs typeface="Kalimati" pitchFamily="2"/>
              </a:rPr>
              <a:t>मुख्य कृषकको नाम स्पष्टसँग लेखे नलेखेको जाँच गर्नुपर्दछ । </a:t>
            </a:r>
            <a:endParaRPr lang="en-US" sz="2900" dirty="0" smtClean="0">
              <a:latin typeface="Preeti" pitchFamily="2" charset="0"/>
              <a:cs typeface="Times New Roman" pitchFamily="18" charset="0"/>
            </a:endParaRPr>
          </a:p>
          <a:p>
            <a:pPr marL="0" indent="0" algn="ctr">
              <a:lnSpc>
                <a:spcPct val="150000"/>
              </a:lnSpc>
              <a:buNone/>
            </a:pPr>
            <a:endParaRPr lang="ne-NP" sz="2800" b="1" dirty="0">
              <a:cs typeface="Kalimati" pitchFamily="2"/>
            </a:endParaRPr>
          </a:p>
          <a:p>
            <a:pPr marL="0" indent="0">
              <a:buNone/>
            </a:pPr>
            <a:endParaRPr lang="en-US" dirty="0"/>
          </a:p>
        </p:txBody>
      </p:sp>
      <p:sp>
        <p:nvSpPr>
          <p:cNvPr id="4" name="Slide Number Placeholder 3"/>
          <p:cNvSpPr>
            <a:spLocks noGrp="1"/>
          </p:cNvSpPr>
          <p:nvPr>
            <p:ph type="sldNum" sz="quarter" idx="12"/>
          </p:nvPr>
        </p:nvSpPr>
        <p:spPr/>
        <p:txBody>
          <a:bodyPr/>
          <a:lstStyle/>
          <a:p>
            <a:r>
              <a:rPr lang="en-US" smtClean="0"/>
              <a:t>S8-</a:t>
            </a:r>
            <a:fld id="{45EF1F7D-0EB2-46C8-B176-5E82613D1AFC}" type="slidenum">
              <a:rPr lang="en-US" smtClean="0"/>
              <a:pPr/>
              <a:t>4</a:t>
            </a:fld>
            <a:endParaRPr lang="en-US" dirty="0"/>
          </a:p>
        </p:txBody>
      </p:sp>
    </p:spTree>
    <p:extLst>
      <p:ext uri="{BB962C8B-B14F-4D97-AF65-F5344CB8AC3E}">
        <p14:creationId xmlns:p14="http://schemas.microsoft.com/office/powerpoint/2010/main" val="19180975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11201400" cy="5410199"/>
          </a:xfrm>
          <a:ln w="38100">
            <a:solidFill>
              <a:schemeClr val="tx1">
                <a:lumMod val="50000"/>
                <a:lumOff val="50000"/>
              </a:schemeClr>
            </a:solidFill>
          </a:ln>
        </p:spPr>
        <p:txBody>
          <a:bodyPr>
            <a:normAutofit/>
          </a:bodyPr>
          <a:lstStyle/>
          <a:p>
            <a:pPr marL="0" indent="0" algn="just">
              <a:lnSpc>
                <a:spcPct val="150000"/>
              </a:lnSpc>
              <a:buNone/>
            </a:pPr>
            <a:r>
              <a:rPr lang="ne-NP" sz="2400" b="1" dirty="0">
                <a:solidFill>
                  <a:schemeClr val="dk1"/>
                </a:solidFill>
                <a:cs typeface="Kalimati" pitchFamily="2"/>
              </a:rPr>
              <a:t>लगत १ जाँच गर्दा ध्यान दिनुपर्ने </a:t>
            </a:r>
            <a:r>
              <a:rPr lang="ne-NP" sz="2400" b="1" dirty="0" smtClean="0">
                <a:solidFill>
                  <a:schemeClr val="dk1"/>
                </a:solidFill>
                <a:cs typeface="Kalimati" pitchFamily="2"/>
              </a:rPr>
              <a:t>कुराहरू</a:t>
            </a:r>
            <a:r>
              <a:rPr lang="en-US" sz="2400" b="1" dirty="0" smtClean="0">
                <a:solidFill>
                  <a:schemeClr val="dk1"/>
                </a:solidFill>
                <a:cs typeface="Kalimati" pitchFamily="2"/>
              </a:rPr>
              <a:t>……</a:t>
            </a:r>
          </a:p>
          <a:p>
            <a:pPr algn="just">
              <a:lnSpc>
                <a:spcPct val="150000"/>
              </a:lnSpc>
              <a:buFont typeface="Wingdings" pitchFamily="2" charset="2"/>
              <a:buChar char="ü"/>
            </a:pPr>
            <a:r>
              <a:rPr lang="ne-NP" sz="2400" dirty="0" smtClean="0">
                <a:solidFill>
                  <a:schemeClr val="dk1"/>
                </a:solidFill>
                <a:cs typeface="Kalimati" pitchFamily="2"/>
              </a:rPr>
              <a:t>क्षेत्रफलको </a:t>
            </a:r>
            <a:r>
              <a:rPr lang="ne-NP" sz="2400" dirty="0">
                <a:solidFill>
                  <a:schemeClr val="dk1"/>
                </a:solidFill>
                <a:cs typeface="Kalimati" pitchFamily="2"/>
              </a:rPr>
              <a:t>एकाइको कोड सबै कृषि चलनको लागि एउटै भए–नभएको जाँच गर्नुपर्दछ । </a:t>
            </a:r>
          </a:p>
          <a:p>
            <a:pPr algn="just">
              <a:lnSpc>
                <a:spcPct val="150000"/>
              </a:lnSpc>
              <a:buFont typeface="Wingdings" pitchFamily="2" charset="2"/>
              <a:buChar char="ü"/>
            </a:pPr>
            <a:r>
              <a:rPr lang="ne-NP" sz="2400" dirty="0">
                <a:solidFill>
                  <a:schemeClr val="dk1"/>
                </a:solidFill>
                <a:cs typeface="Kalimati" pitchFamily="2"/>
              </a:rPr>
              <a:t>जग्गाको क्षेत्रफल ठीकसँग भरे नभरेको जाँच गर्नुपर्दछ । </a:t>
            </a:r>
          </a:p>
          <a:p>
            <a:pPr algn="just">
              <a:lnSpc>
                <a:spcPct val="150000"/>
              </a:lnSpc>
              <a:buFont typeface="Wingdings" pitchFamily="2" charset="2"/>
              <a:buChar char="ü"/>
            </a:pPr>
            <a:r>
              <a:rPr lang="ne-NP" sz="2400" dirty="0">
                <a:solidFill>
                  <a:schemeClr val="dk1"/>
                </a:solidFill>
                <a:cs typeface="Kalimati" pitchFamily="2"/>
              </a:rPr>
              <a:t>महल ८, ९, १० र ११ मा वर्गीकरणका लागि दिइएका क्रम सङ्ख्याहरु ठीकसँग लेखे–नलेखेको जाँच गर्नुपर्दछ । </a:t>
            </a:r>
            <a:endParaRPr lang="en-US" sz="2400" dirty="0" smtClean="0">
              <a:solidFill>
                <a:schemeClr val="dk1"/>
              </a:solidFill>
              <a:cs typeface="Kalimati" pitchFamily="2"/>
            </a:endParaRPr>
          </a:p>
          <a:p>
            <a:pPr algn="just">
              <a:lnSpc>
                <a:spcPct val="150000"/>
              </a:lnSpc>
              <a:buFont typeface="Wingdings" pitchFamily="2" charset="2"/>
              <a:buChar char="ü"/>
            </a:pPr>
            <a:r>
              <a:rPr lang="ne-NP" sz="2400" dirty="0" smtClean="0">
                <a:solidFill>
                  <a:schemeClr val="dk1"/>
                </a:solidFill>
                <a:cs typeface="Kalimati" pitchFamily="2"/>
              </a:rPr>
              <a:t>यी </a:t>
            </a:r>
            <a:r>
              <a:rPr lang="ne-NP" sz="2400" dirty="0">
                <a:solidFill>
                  <a:schemeClr val="dk1"/>
                </a:solidFill>
                <a:cs typeface="Kalimati" pitchFamily="2"/>
              </a:rPr>
              <a:t>महलहरूमा वर्गीकरण पश्चात् हुने महल ११ को अन्तिम कृषि चलन क्रमसङ्ख्या महल २ को अन्तिम कृषि चलन क्रम सङ्ख्यासँग बराबर हुनुपर्दछ । </a:t>
            </a:r>
          </a:p>
          <a:p>
            <a:pPr algn="just">
              <a:lnSpc>
                <a:spcPct val="150000"/>
              </a:lnSpc>
              <a:buFont typeface="Wingdings" pitchFamily="2" charset="2"/>
              <a:buChar char="ü"/>
            </a:pPr>
            <a:r>
              <a:rPr lang="ne-NP" sz="2400" dirty="0">
                <a:solidFill>
                  <a:schemeClr val="dk1"/>
                </a:solidFill>
                <a:cs typeface="Kalimati" pitchFamily="2"/>
              </a:rPr>
              <a:t>कुनै आँकडा नभएको ठाउँमा तेर्सो धर्को  (—) लगाए÷नलगाएको हेर्नुपर्दछ ।</a:t>
            </a:r>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6840402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71600"/>
            <a:ext cx="10972800" cy="5211763"/>
          </a:xfrm>
          <a:solidFill>
            <a:schemeClr val="bg1"/>
          </a:solidFill>
          <a:ln w="38100">
            <a:solidFill>
              <a:schemeClr val="tx1">
                <a:lumMod val="50000"/>
                <a:lumOff val="50000"/>
              </a:schemeClr>
            </a:solidFill>
          </a:ln>
        </p:spPr>
        <p:txBody>
          <a:bodyPr>
            <a:normAutofit/>
          </a:bodyPr>
          <a:lstStyle/>
          <a:p>
            <a:pPr marL="0" indent="0" algn="just">
              <a:lnSpc>
                <a:spcPct val="150000"/>
              </a:lnSpc>
              <a:buNone/>
            </a:pPr>
            <a:endParaRPr lang="ne-NP" sz="2400" b="1" dirty="0" smtClean="0">
              <a:solidFill>
                <a:schemeClr val="dk1"/>
              </a:solidFill>
              <a:cs typeface="Kalimati" pitchFamily="2"/>
            </a:endParaRPr>
          </a:p>
          <a:p>
            <a:pPr marL="0" indent="0" algn="just">
              <a:lnSpc>
                <a:spcPct val="150000"/>
              </a:lnSpc>
              <a:buNone/>
            </a:pPr>
            <a:r>
              <a:rPr lang="ne-NP" sz="2800" b="1" dirty="0" smtClean="0">
                <a:solidFill>
                  <a:schemeClr val="dk1"/>
                </a:solidFill>
                <a:cs typeface="Kalimati" pitchFamily="2"/>
              </a:rPr>
              <a:t>लगत </a:t>
            </a:r>
            <a:r>
              <a:rPr lang="ne-NP" sz="2800" b="1" dirty="0">
                <a:solidFill>
                  <a:schemeClr val="dk1"/>
                </a:solidFill>
                <a:cs typeface="Kalimati" pitchFamily="2"/>
              </a:rPr>
              <a:t>१ जाँच गर्दा ध्यान दिनुपर्ने कुराहरू……</a:t>
            </a:r>
          </a:p>
          <a:p>
            <a:pPr algn="just">
              <a:lnSpc>
                <a:spcPct val="150000"/>
              </a:lnSpc>
              <a:buFont typeface="Wingdings" pitchFamily="2" charset="2"/>
              <a:buChar char="ü"/>
            </a:pPr>
            <a:r>
              <a:rPr lang="ne-NP" sz="2800" dirty="0" smtClean="0">
                <a:solidFill>
                  <a:schemeClr val="dk1"/>
                </a:solidFill>
                <a:cs typeface="Kalimati" pitchFamily="2"/>
              </a:rPr>
              <a:t>प्रत्येक </a:t>
            </a:r>
            <a:r>
              <a:rPr lang="ne-NP" sz="2800" dirty="0">
                <a:solidFill>
                  <a:schemeClr val="dk1"/>
                </a:solidFill>
                <a:cs typeface="Kalimati" pitchFamily="2"/>
              </a:rPr>
              <a:t>पानाको माथि लेख्नुपर्ने विवरणहरू (गा.पा.÷न.पा.को कोड, वडा नं., गणना क्षेत्र नं., कृषि चलन नियन्त्रण सङ्ख्या) भरे–नभरेको राम्ररी जाँच गर्नुपर्दछ । </a:t>
            </a:r>
          </a:p>
          <a:p>
            <a:pPr algn="just">
              <a:lnSpc>
                <a:spcPct val="150000"/>
              </a:lnSpc>
              <a:buFont typeface="Wingdings" pitchFamily="2" charset="2"/>
              <a:buChar char="ü"/>
            </a:pPr>
            <a:r>
              <a:rPr lang="ne-NP" sz="2800" dirty="0" smtClean="0">
                <a:solidFill>
                  <a:schemeClr val="dk1"/>
                </a:solidFill>
                <a:cs typeface="Kalimati" pitchFamily="2"/>
              </a:rPr>
              <a:t>कोड </a:t>
            </a:r>
            <a:r>
              <a:rPr lang="ne-NP" sz="2800" dirty="0">
                <a:solidFill>
                  <a:schemeClr val="dk1"/>
                </a:solidFill>
                <a:cs typeface="Kalimati" pitchFamily="2"/>
              </a:rPr>
              <a:t>लेख्नुपर्ने ठाउँमा उपयुक्त कोड लेखेको नलेखेको वा विवरण भर्नुपर्ने ठाउँमा उपयुक्त विवरण भरे नभरेको हेर्नुपर्दछ । </a:t>
            </a:r>
          </a:p>
          <a:p>
            <a:pPr marL="0" indent="0">
              <a:buNone/>
            </a:pP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30720569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768350"/>
            <a:ext cx="11049000" cy="586105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40779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533400" y="914400"/>
            <a:ext cx="11277600" cy="5668963"/>
          </a:xfrm>
          <a:solidFill>
            <a:schemeClr val="bg1"/>
          </a:solidFill>
          <a:ln w="38100"/>
        </p:spPr>
        <p:style>
          <a:lnRef idx="1">
            <a:schemeClr val="dk1"/>
          </a:lnRef>
          <a:fillRef idx="2">
            <a:schemeClr val="dk1"/>
          </a:fillRef>
          <a:effectRef idx="1">
            <a:schemeClr val="dk1"/>
          </a:effectRef>
          <a:fontRef idx="minor">
            <a:schemeClr val="dk1"/>
          </a:fontRef>
        </p:style>
        <p:txBody>
          <a:bodyPr>
            <a:normAutofit/>
          </a:bodyPr>
          <a:lstStyle/>
          <a:p>
            <a:pPr marL="0" indent="0" algn="just">
              <a:lnSpc>
                <a:spcPct val="170000"/>
              </a:lnSpc>
              <a:buNone/>
            </a:pPr>
            <a:r>
              <a:rPr lang="ne-NP" sz="2800" b="1" dirty="0">
                <a:cs typeface="Kalimati" pitchFamily="2"/>
              </a:rPr>
              <a:t>लगत २ का सबै भागहरू जाँच गर्दा ध्यान दिनुपर्ने कुराहरूः</a:t>
            </a:r>
            <a:endParaRPr lang="en-US" sz="2800" b="1" dirty="0" smtClean="0">
              <a:cs typeface="Kalimati" pitchFamily="2"/>
            </a:endParaRPr>
          </a:p>
          <a:p>
            <a:pPr marL="0" indent="0" algn="just">
              <a:lnSpc>
                <a:spcPct val="170000"/>
              </a:lnSpc>
              <a:buNone/>
            </a:pPr>
            <a:r>
              <a:rPr lang="ne-NP" sz="2600" b="1" dirty="0" smtClean="0">
                <a:cs typeface="Kalimati" pitchFamily="2"/>
              </a:rPr>
              <a:t>गणना विवरण</a:t>
            </a:r>
            <a:endParaRPr lang="en-US" sz="2600" b="1" dirty="0" smtClean="0">
              <a:cs typeface="Kalimati" pitchFamily="2"/>
            </a:endParaRPr>
          </a:p>
          <a:p>
            <a:pPr algn="just">
              <a:lnSpc>
                <a:spcPct val="150000"/>
              </a:lnSpc>
            </a:pPr>
            <a:r>
              <a:rPr lang="ne-NP" sz="2400" dirty="0" smtClean="0">
                <a:cs typeface="Kalimati" pitchFamily="2"/>
              </a:rPr>
              <a:t>कभरपेजमा </a:t>
            </a:r>
            <a:r>
              <a:rPr lang="ne-NP" sz="2400" dirty="0">
                <a:cs typeface="Kalimati" pitchFamily="2"/>
              </a:rPr>
              <a:t>भरिनु पर्ने विवरणहरू सबै </a:t>
            </a:r>
            <a:r>
              <a:rPr lang="ne-NP" sz="2400" dirty="0" smtClean="0">
                <a:cs typeface="Kalimati" pitchFamily="2"/>
              </a:rPr>
              <a:t>भरे नभरेको </a:t>
            </a:r>
            <a:r>
              <a:rPr lang="ne-NP" sz="2400" dirty="0">
                <a:cs typeface="Kalimati" pitchFamily="2"/>
              </a:rPr>
              <a:t>हेर्नुपर्दछ तथा दिइएको कोठामा उपयुक्त कोडहरू आवश्यक अङ्कमा लेखिए–नलेखिएको जाँच गर्नुपर्दछ । </a:t>
            </a:r>
          </a:p>
          <a:p>
            <a:pPr algn="just">
              <a:lnSpc>
                <a:spcPct val="150000"/>
              </a:lnSpc>
            </a:pPr>
            <a:r>
              <a:rPr lang="ne-NP" sz="2400" dirty="0" smtClean="0">
                <a:cs typeface="Kalimati" pitchFamily="2"/>
              </a:rPr>
              <a:t>मुख्य </a:t>
            </a:r>
            <a:r>
              <a:rPr lang="ne-NP" sz="2400" dirty="0">
                <a:cs typeface="Kalimati" pitchFamily="2"/>
              </a:rPr>
              <a:t>कृषकहरूको नाम पूर्णरूपमा लेखिए–नलेखिएको हेर्नुपर्दछ । </a:t>
            </a:r>
          </a:p>
          <a:p>
            <a:pPr algn="just">
              <a:lnSpc>
                <a:spcPct val="150000"/>
              </a:lnSpc>
            </a:pPr>
            <a:r>
              <a:rPr lang="ne-NP" sz="2400" dirty="0" smtClean="0">
                <a:cs typeface="Kalimati" pitchFamily="2"/>
              </a:rPr>
              <a:t>कभरपेजमा </a:t>
            </a:r>
            <a:r>
              <a:rPr lang="ne-NP" sz="2400" dirty="0">
                <a:cs typeface="Kalimati" pitchFamily="2"/>
              </a:rPr>
              <a:t>उल्लेख गरिएअनुसार “थप प्रश्नावलीहरुको सेट” भए नभएको जाँच गर्नुपर्दछ । </a:t>
            </a:r>
          </a:p>
          <a:p>
            <a:pPr algn="just">
              <a:lnSpc>
                <a:spcPct val="170000"/>
              </a:lnSpc>
            </a:pPr>
            <a:endParaRPr lang="en-US" sz="2400" dirty="0">
              <a:cs typeface="Kalimati" pitchFamily="2"/>
            </a:endParaRPr>
          </a:p>
        </p:txBody>
      </p:sp>
      <p:sp>
        <p:nvSpPr>
          <p:cNvPr id="4" name="Slide Number Placeholder 3"/>
          <p:cNvSpPr>
            <a:spLocks noGrp="1"/>
          </p:cNvSpPr>
          <p:nvPr>
            <p:ph type="sldNum" sz="quarter" idx="12"/>
          </p:nvPr>
        </p:nvSpPr>
        <p:spPr/>
        <p:txBody>
          <a:bodyPr/>
          <a:lstStyle/>
          <a:p>
            <a:r>
              <a:rPr lang="en-US" smtClean="0"/>
              <a:t>S8-</a:t>
            </a:r>
            <a:fld id="{45EF1F7D-0EB2-46C8-B176-5E82613D1AFC}" type="slidenum">
              <a:rPr lang="en-US" smtClean="0"/>
              <a:pPr/>
              <a:t>8</a:t>
            </a:fld>
            <a:endParaRPr lang="en-US" dirty="0"/>
          </a:p>
        </p:txBody>
      </p:sp>
    </p:spTree>
    <p:extLst>
      <p:ext uri="{BB962C8B-B14F-4D97-AF65-F5344CB8AC3E}">
        <p14:creationId xmlns:p14="http://schemas.microsoft.com/office/powerpoint/2010/main" val="22135459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1792" y="1295400"/>
            <a:ext cx="10972800" cy="5364163"/>
          </a:xfrm>
          <a:solidFill>
            <a:schemeClr val="bg1"/>
          </a:solidFill>
          <a:ln w="38100">
            <a:solidFill>
              <a:schemeClr val="tx1">
                <a:lumMod val="50000"/>
                <a:lumOff val="50000"/>
              </a:schemeClr>
            </a:solidFill>
          </a:ln>
        </p:spPr>
        <p:txBody>
          <a:bodyPr>
            <a:normAutofit/>
          </a:bodyPr>
          <a:lstStyle/>
          <a:p>
            <a:pPr marL="0" indent="0" algn="just">
              <a:lnSpc>
                <a:spcPct val="150000"/>
              </a:lnSpc>
              <a:buNone/>
            </a:pPr>
            <a:r>
              <a:rPr lang="ne-NP" sz="2400" b="1" dirty="0" smtClean="0">
                <a:solidFill>
                  <a:schemeClr val="dk1"/>
                </a:solidFill>
                <a:cs typeface="Kalimati" pitchFamily="2"/>
              </a:rPr>
              <a:t>भाग </a:t>
            </a:r>
            <a:r>
              <a:rPr lang="ne-NP" sz="2400" b="1" dirty="0">
                <a:solidFill>
                  <a:schemeClr val="dk1"/>
                </a:solidFill>
                <a:cs typeface="Kalimati" pitchFamily="2"/>
              </a:rPr>
              <a:t>१ परिचयात्मक </a:t>
            </a:r>
            <a:r>
              <a:rPr lang="ne-NP" sz="2400" b="1" dirty="0" smtClean="0">
                <a:solidFill>
                  <a:schemeClr val="dk1"/>
                </a:solidFill>
                <a:cs typeface="Kalimati" pitchFamily="2"/>
              </a:rPr>
              <a:t>विवरण</a:t>
            </a:r>
            <a:endParaRPr lang="en-US" sz="2400" b="1" dirty="0" smtClean="0">
              <a:solidFill>
                <a:schemeClr val="dk1"/>
              </a:solidFill>
              <a:cs typeface="Kalimati" pitchFamily="2"/>
            </a:endParaRPr>
          </a:p>
          <a:p>
            <a:pPr algn="just">
              <a:lnSpc>
                <a:spcPct val="150000"/>
              </a:lnSpc>
            </a:pPr>
            <a:r>
              <a:rPr lang="ne-NP" sz="2400" dirty="0" smtClean="0">
                <a:solidFill>
                  <a:schemeClr val="dk1"/>
                </a:solidFill>
                <a:cs typeface="Kalimati" pitchFamily="2"/>
              </a:rPr>
              <a:t>प्रश्न </a:t>
            </a:r>
            <a:r>
              <a:rPr lang="ne-NP" sz="2400" dirty="0">
                <a:solidFill>
                  <a:schemeClr val="dk1"/>
                </a:solidFill>
                <a:cs typeface="Kalimati" pitchFamily="2"/>
              </a:rPr>
              <a:t>नं. १.२ मा मुख्य कृषकको जात÷जाति उपयुक्त किसिमले लेखिएको छ–छैन हेर्ने, थर मात्र लेखिएको भए त्यसको उपयुक्त जात÷जाति खुलाउन लगाउने ।  </a:t>
            </a:r>
          </a:p>
          <a:p>
            <a:pPr algn="just">
              <a:lnSpc>
                <a:spcPct val="150000"/>
              </a:lnSpc>
            </a:pPr>
            <a:r>
              <a:rPr lang="ne-NP" sz="2400" dirty="0" smtClean="0">
                <a:solidFill>
                  <a:schemeClr val="dk1"/>
                </a:solidFill>
                <a:cs typeface="Kalimati" pitchFamily="2"/>
              </a:rPr>
              <a:t>प्रश्न </a:t>
            </a:r>
            <a:r>
              <a:rPr lang="ne-NP" sz="2400" dirty="0">
                <a:solidFill>
                  <a:schemeClr val="dk1"/>
                </a:solidFill>
                <a:cs typeface="Kalimati" pitchFamily="2"/>
              </a:rPr>
              <a:t>नं. १.३ को कोड २ मा घेरा लागेको भएमा प्रश्न नं. १.४ र प्रश्न नं. १.५ सोधे–नसोधेको राम्ररी हेर्नुपर्दछ ।</a:t>
            </a:r>
          </a:p>
          <a:p>
            <a:pPr algn="just">
              <a:lnSpc>
                <a:spcPct val="150000"/>
              </a:lnSpc>
            </a:pPr>
            <a:r>
              <a:rPr lang="ne-NP" sz="2400" dirty="0" smtClean="0">
                <a:solidFill>
                  <a:schemeClr val="dk1"/>
                </a:solidFill>
                <a:cs typeface="Kalimati" pitchFamily="2"/>
              </a:rPr>
              <a:t>प्रश्न </a:t>
            </a:r>
            <a:r>
              <a:rPr lang="ne-NP" sz="2400" dirty="0">
                <a:solidFill>
                  <a:schemeClr val="dk1"/>
                </a:solidFill>
                <a:cs typeface="Kalimati" pitchFamily="2"/>
              </a:rPr>
              <a:t>नं. १.३ मा जवाफ दिने व्यक्ति मुख्य कृषक आफै भएमा  प्रश्न नं. १.५ मा  जवाफ दिने व्यक्तिको सम्पर्क नम्बर लेखिएको छ–छैन हेर्ने,  सम्पर्क फोन  नलेखेको भए सकेसम्म अनिवार्य लेख्न लगाउने </a:t>
            </a:r>
            <a:r>
              <a:rPr lang="ne-NP" sz="2400" dirty="0" smtClean="0">
                <a:solidFill>
                  <a:schemeClr val="dk1"/>
                </a:solidFill>
                <a:cs typeface="Kalimati" pitchFamily="2"/>
              </a:rPr>
              <a:t>।</a:t>
            </a:r>
            <a:endParaRPr lang="ne-NP" sz="2400" dirty="0" smtClean="0">
              <a:solidFill>
                <a:schemeClr val="dk1"/>
              </a:solidFill>
            </a:endParaRPr>
          </a:p>
          <a:p>
            <a:endParaRPr lang="ne-NP" sz="1900" dirty="0">
              <a:solidFill>
                <a:schemeClr val="dk1"/>
              </a:solidFill>
            </a:endParaRPr>
          </a:p>
          <a:p>
            <a:endParaRPr lang="en-US" sz="1900" dirty="0">
              <a:solidFill>
                <a:schemeClr val="dk1"/>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8703734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4305</TotalTime>
  <Words>2650</Words>
  <Application>Microsoft Office PowerPoint</Application>
  <PresentationFormat>Custom</PresentationFormat>
  <Paragraphs>164</Paragraphs>
  <Slides>33</Slides>
  <Notes>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राष्ट्रिय कृषिगणना २०७८ कृषिगणना अधिकृत/सहायक कृषिगणना अधिकृत तालिम मितिः फागुन २३, २०७८ ललितपुर, काठमाडौँ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tsbastola</dc:creator>
  <cp:lastModifiedBy>DELL</cp:lastModifiedBy>
  <cp:revision>583</cp:revision>
  <dcterms:created xsi:type="dcterms:W3CDTF">2006-08-16T00:00:00Z</dcterms:created>
  <dcterms:modified xsi:type="dcterms:W3CDTF">2022-03-06T18:20:34Z</dcterms:modified>
</cp:coreProperties>
</file>