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69" r:id="rId2"/>
    <p:sldId id="536" r:id="rId3"/>
    <p:sldId id="382" r:id="rId4"/>
    <p:sldId id="370" r:id="rId5"/>
    <p:sldId id="371" r:id="rId6"/>
    <p:sldId id="372" r:id="rId7"/>
    <p:sldId id="373" r:id="rId8"/>
    <p:sldId id="281" r:id="rId9"/>
    <p:sldId id="375" r:id="rId10"/>
    <p:sldId id="376" r:id="rId11"/>
    <p:sldId id="396" r:id="rId12"/>
    <p:sldId id="377" r:id="rId13"/>
    <p:sldId id="397" r:id="rId14"/>
    <p:sldId id="378" r:id="rId15"/>
    <p:sldId id="379" r:id="rId16"/>
    <p:sldId id="395" r:id="rId17"/>
    <p:sldId id="272" r:id="rId18"/>
    <p:sldId id="541" r:id="rId19"/>
    <p:sldId id="539" r:id="rId20"/>
    <p:sldId id="5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C4"/>
    <a:srgbClr val="66CCFF"/>
    <a:srgbClr val="000099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957FC-DD2E-47F6-9E6E-343222EB5B2E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11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4D20D3A-D6F7-44D4-8E65-D16A63621513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840B2E4-A264-431E-ABDE-38E3BCDA58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Schedule 2</a:t>
            </a:r>
          </a:p>
        </p:txBody>
      </p:sp>
    </p:spTree>
    <p:extLst>
      <p:ext uri="{BB962C8B-B14F-4D97-AF65-F5344CB8AC3E}">
        <p14:creationId xmlns:p14="http://schemas.microsoft.com/office/powerpoint/2010/main" val="65653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27166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06200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143000" y="26719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66996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295400"/>
            <a:ext cx="12192000" cy="2819400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b="0" dirty="0">
                <a:latin typeface="Preeti" pitchFamily="2" charset="0"/>
                <a:cs typeface="Arial" pitchFamily="34" charset="0"/>
              </a:rPr>
              <a:t/>
            </a:r>
            <a:br>
              <a:rPr lang="ne-NP" b="0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१५,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A6E71-2ED7-4E78-9BD9-383B3C7F7960}"/>
              </a:ext>
            </a:extLst>
          </p:cNvPr>
          <p:cNvSpPr txBox="1"/>
          <p:nvPr/>
        </p:nvSpPr>
        <p:spPr>
          <a:xfrm>
            <a:off x="1676400" y="5029200"/>
            <a:ext cx="9271000" cy="852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राष्ट्रिय कृषिगणनाः</a:t>
            </a:r>
            <a:r>
              <a:rPr lang="en-US" sz="3600" dirty="0">
                <a:solidFill>
                  <a:srgbClr val="002060"/>
                </a:solidFill>
                <a:latin typeface="Preeti"/>
                <a:cs typeface="Kalimati" pitchFamily="2"/>
              </a:rPr>
              <a:t> </a:t>
            </a:r>
            <a:r>
              <a:rPr lang="ne-NP" sz="3600" dirty="0">
                <a:solidFill>
                  <a:srgbClr val="002060"/>
                </a:solidFill>
                <a:latin typeface="Preeti"/>
                <a:cs typeface="Kalimati" pitchFamily="2"/>
              </a:rPr>
              <a:t>परिचय तथा कानुनी आधार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पहिलो दिनको पहिलो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627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AEA415-CF7D-4D9F-8A1A-8C117CEE37DF}"/>
              </a:ext>
            </a:extLst>
          </p:cNvPr>
          <p:cNvGrpSpPr/>
          <p:nvPr/>
        </p:nvGrpSpPr>
        <p:grpSpPr>
          <a:xfrm>
            <a:off x="1807587" y="1731267"/>
            <a:ext cx="8534402" cy="5050533"/>
            <a:chOff x="1807587" y="990600"/>
            <a:chExt cx="8534402" cy="50505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C240FD5-7168-40DF-A48A-63160F55190A}"/>
                </a:ext>
              </a:extLst>
            </p:cNvPr>
            <p:cNvGrpSpPr/>
            <p:nvPr/>
          </p:nvGrpSpPr>
          <p:grpSpPr>
            <a:xfrm>
              <a:off x="1807587" y="990600"/>
              <a:ext cx="8534402" cy="5050533"/>
              <a:chOff x="3211269" y="1670118"/>
              <a:chExt cx="5357075" cy="3773958"/>
            </a:xfrm>
            <a:solidFill>
              <a:schemeClr val="bg1">
                <a:lumMod val="85000"/>
              </a:schemeClr>
            </a:solidFill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CDE0404-35F8-4C6E-818D-D6CBB5BE7FD4}"/>
                  </a:ext>
                </a:extLst>
              </p:cNvPr>
              <p:cNvSpPr txBox="1"/>
              <p:nvPr/>
            </p:nvSpPr>
            <p:spPr>
              <a:xfrm>
                <a:off x="3415296" y="1670118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राष्ट्रिय योजना आयोग</a:t>
                </a:r>
                <a:endParaRPr lang="en-US" sz="2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B10988D-ACDE-4FCD-9D69-D7D4CE2E7010}"/>
                  </a:ext>
                </a:extLst>
              </p:cNvPr>
              <p:cNvSpPr txBox="1"/>
              <p:nvPr/>
            </p:nvSpPr>
            <p:spPr>
              <a:xfrm>
                <a:off x="3415296" y="2462009"/>
                <a:ext cx="4805927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केन्द्रीय तथ्याङ्क विभाग</a:t>
                </a:r>
                <a:endParaRPr lang="en-US" sz="24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CB1DDFE-8DF2-4558-B9C6-82BA985BC449}"/>
                  </a:ext>
                </a:extLst>
              </p:cNvPr>
              <p:cNvSpPr txBox="1"/>
              <p:nvPr/>
            </p:nvSpPr>
            <p:spPr>
              <a:xfrm>
                <a:off x="3211269" y="3208272"/>
                <a:ext cx="5357075" cy="344974"/>
              </a:xfrm>
              <a:prstGeom prst="rect">
                <a:avLst/>
              </a:prstGeom>
              <a:grpFill/>
              <a:ln w="28575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ne-NP" sz="2400" dirty="0">
                    <a:cs typeface="Kalimati" panose="00000400000000000000" pitchFamily="2"/>
                  </a:rPr>
                  <a:t>प्रदेश कृषिगणना कार्यालय (७)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latin typeface="Arial" panose="020B0604020202020204" pitchFamily="34" charset="0"/>
                    <a:cs typeface="Kalimati" panose="00000400000000000000" pitchFamily="2"/>
                  </a:rPr>
                  <a:t>+</a:t>
                </a:r>
                <a:r>
                  <a:rPr lang="ne-NP" sz="2400" dirty="0">
                    <a:latin typeface="Velvenda Cooler" panose="02000506000000020004" pitchFamily="2" charset="0"/>
                    <a:cs typeface="Kalimati" panose="00000400000000000000" pitchFamily="2"/>
                  </a:rPr>
                  <a:t> </a:t>
                </a:r>
                <a:r>
                  <a:rPr lang="ne-NP" sz="2400" dirty="0">
                    <a:cs typeface="Kalimati" panose="00000400000000000000" pitchFamily="2"/>
                  </a:rPr>
                  <a:t>जिल्ला कृषिगणना कार्यालय (७०)</a:t>
                </a:r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A551AB26-C547-4C8A-B78D-0C6358C9D535}"/>
                  </a:ext>
                </a:extLst>
              </p:cNvPr>
              <p:cNvSpPr txBox="1"/>
              <p:nvPr/>
            </p:nvSpPr>
            <p:spPr>
              <a:xfrm>
                <a:off x="3415295" y="4537917"/>
                <a:ext cx="2683646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सुपरिवेक्षक</a:t>
                </a:r>
                <a:endParaRPr lang="en-US" sz="24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839F97C-1905-4E1C-940B-72CE08699C24}"/>
                  </a:ext>
                </a:extLst>
              </p:cNvPr>
              <p:cNvSpPr txBox="1"/>
              <p:nvPr/>
            </p:nvSpPr>
            <p:spPr>
              <a:xfrm>
                <a:off x="5957494" y="5099102"/>
                <a:ext cx="2255482" cy="344974"/>
              </a:xfrm>
              <a:prstGeom prst="rect">
                <a:avLst/>
              </a:prstGeom>
              <a:grpFill/>
              <a:ln w="38100">
                <a:solidFill>
                  <a:srgbClr val="00B0F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 algn="ctr"/>
                <a:r>
                  <a:rPr lang="ne-NP" sz="2400" dirty="0">
                    <a:cs typeface="Kalimati" panose="00000400000000000000" pitchFamily="2"/>
                  </a:rPr>
                  <a:t>गणक</a:t>
                </a:r>
                <a:endParaRPr lang="en-US" sz="2400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F3311D79-20EF-4EED-B572-E167B49C9D46}"/>
                  </a:ext>
                </a:extLst>
              </p:cNvPr>
              <p:cNvCxnSpPr/>
              <p:nvPr/>
            </p:nvCxnSpPr>
            <p:spPr>
              <a:xfrm>
                <a:off x="5635267" y="2077812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D2AC2BAF-4C93-4E22-9019-FC538463DEC3}"/>
                  </a:ext>
                </a:extLst>
              </p:cNvPr>
              <p:cNvCxnSpPr/>
              <p:nvPr/>
            </p:nvCxnSpPr>
            <p:spPr>
              <a:xfrm>
                <a:off x="5636322" y="2806983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8ECF7A32-09C3-4F83-8BF1-EA4072FE1669}"/>
                  </a:ext>
                </a:extLst>
              </p:cNvPr>
              <p:cNvCxnSpPr/>
              <p:nvPr/>
            </p:nvCxnSpPr>
            <p:spPr>
              <a:xfrm flipH="1">
                <a:off x="5663966" y="3553246"/>
                <a:ext cx="4656" cy="953257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A05142DE-E1BF-4FD4-A3CB-636D2B9D6CDB}"/>
                  </a:ext>
                </a:extLst>
              </p:cNvPr>
              <p:cNvCxnSpPr/>
              <p:nvPr/>
            </p:nvCxnSpPr>
            <p:spPr>
              <a:xfrm>
                <a:off x="6848183" y="4680078"/>
                <a:ext cx="0" cy="365760"/>
              </a:xfrm>
              <a:prstGeom prst="straightConnector1">
                <a:avLst/>
              </a:prstGeom>
              <a:grpFill/>
              <a:ln w="57150"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B486965B-7CD6-4D37-B5C3-DAD942CA4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8942" y="4680078"/>
                <a:ext cx="749241" cy="1"/>
              </a:xfrm>
              <a:prstGeom prst="line">
                <a:avLst/>
              </a:prstGeom>
              <a:grpFill/>
              <a:ln w="38100"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2132626" y="3825034"/>
              <a:ext cx="7656363" cy="46781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प्रदेश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जिल्ला</a:t>
              </a:r>
              <a:r>
                <a:rPr lang="ne-NP" sz="22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 कृषिगणना अधिकृत</a:t>
              </a:r>
              <a:r>
                <a:rPr lang="en-US" sz="2200" dirty="0">
                  <a:solidFill>
                    <a:schemeClr val="tx1"/>
                  </a:solidFill>
                  <a:latin typeface="Arial" pitchFamily="34" charset="0"/>
                  <a:cs typeface="Kalimati" panose="00000400000000000000" pitchFamily="2"/>
                </a:rPr>
                <a:t> / </a:t>
              </a:r>
              <a:r>
                <a:rPr lang="ne-NP" sz="2200" dirty="0">
                  <a:solidFill>
                    <a:schemeClr val="tx1"/>
                  </a:solidFill>
                  <a:latin typeface="Annapurna" pitchFamily="2" charset="0"/>
                  <a:cs typeface="Kalimati" panose="00000400000000000000" pitchFamily="2"/>
                </a:rPr>
                <a:t>सहायक कृषिगणना अधिकृत </a:t>
              </a:r>
              <a:endParaRPr lang="en-US" sz="2200" dirty="0">
                <a:solidFill>
                  <a:schemeClr val="tx1"/>
                </a:solidFill>
                <a:cs typeface="Kalimati" panose="00000400000000000000" pitchFamily="2"/>
              </a:endParaRPr>
            </a:p>
          </p:txBody>
        </p:sp>
      </p:grp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xmlns="" id="{114172CA-32D0-43D8-8EEC-1F05EB8E313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D4576957-B2BF-4011-B075-0CD9B4F5982F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संगठन संरचना (कार्यकारी)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060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1676400" y="1752600"/>
            <a:ext cx="8839200" cy="49530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pic>
        <p:nvPicPr>
          <p:cNvPr id="13316" name="Picture 3" descr="Silhouette Angry Boss with Female Stock Footage Video (100% Royalty-free)  13564775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794565"/>
            <a:ext cx="1549400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Interview, Silhouette Vector Royalty Free Cliparts, Vectors, And Stock  Illustration. Image 55562846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11" y="5147365"/>
            <a:ext cx="1535289" cy="15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470400" y="5298766"/>
            <a:ext cx="4064000" cy="1117912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गणक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६०००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  <a:endParaRPr lang="en-US" sz="2800" b="1" dirty="0">
              <a:solidFill>
                <a:srgbClr val="4708C4"/>
              </a:solidFill>
              <a:cs typeface="Kalimati" panose="00000400000000000000" pitchFamily="2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02667" y="368268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सुपरिवेक्षक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१५००</a:t>
            </a:r>
            <a:r>
              <a:rPr lang="en-US" sz="2400" b="1" dirty="0">
                <a:solidFill>
                  <a:srgbClr val="4708C4"/>
                </a:solidFill>
                <a:cs typeface="Kalimati" panose="00000400000000000000" pitchFamily="2"/>
              </a:rPr>
              <a:t> 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43400" y="2234887"/>
            <a:ext cx="4064000" cy="1117913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कृषिगणना अधिकृत</a:t>
            </a:r>
            <a:r>
              <a:rPr lang="en-US" sz="2400" b="1" dirty="0">
                <a:solidFill>
                  <a:srgbClr val="4708C4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– </a:t>
            </a:r>
            <a:r>
              <a:rPr lang="ne-NP" sz="2400" b="1" dirty="0">
                <a:solidFill>
                  <a:srgbClr val="4708C4"/>
                </a:solidFill>
                <a:latin typeface="Preeti"/>
                <a:cs typeface="Kalimati" panose="00000400000000000000" pitchFamily="2"/>
              </a:rPr>
              <a:t>७७</a:t>
            </a:r>
            <a:endParaRPr lang="en-US" sz="2400" b="1" dirty="0">
              <a:solidFill>
                <a:srgbClr val="4708C4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3321" name="Picture 9" descr="Man standing reading silhouette concept learing Vecto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1" b="9064"/>
          <a:stretch>
            <a:fillRect/>
          </a:stretch>
        </p:blipFill>
        <p:spPr bwMode="auto">
          <a:xfrm>
            <a:off x="2480932" y="3374066"/>
            <a:ext cx="1549400" cy="17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xmlns="" id="{87A4153C-FBC9-4053-B058-D1F1414AFA3A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1B16BE80-2BC2-471B-9548-7DC360CED156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मा प्रस्तावित फिल्डस्तरको जनशक्ति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784753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068EBDA-2F33-4922-ACD1-B7ECE3A67B11}"/>
              </a:ext>
            </a:extLst>
          </p:cNvPr>
          <p:cNvGrpSpPr/>
          <p:nvPr/>
        </p:nvGrpSpPr>
        <p:grpSpPr>
          <a:xfrm>
            <a:off x="304800" y="1828800"/>
            <a:ext cx="11658600" cy="4953000"/>
            <a:chOff x="1939261" y="2050072"/>
            <a:chExt cx="8647335" cy="4579328"/>
          </a:xfrm>
        </p:grpSpPr>
        <p:sp>
          <p:nvSpPr>
            <p:cNvPr id="38" name="Rectangle 37"/>
            <p:cNvSpPr/>
            <p:nvPr/>
          </p:nvSpPr>
          <p:spPr>
            <a:xfrm>
              <a:off x="1989186" y="2050073"/>
              <a:ext cx="3505200" cy="6669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राष्ट्रिय कृषिगणना निर्देशक समिति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0800000" flipV="1">
              <a:off x="6153858" y="2050072"/>
              <a:ext cx="3683400" cy="6357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अध्यक्षः उपाध्यक्ष, रा.यो.आ.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62910" y="5273446"/>
              <a:ext cx="3531476" cy="5969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स्थानीय तह सहजिकरण समिति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6997" y="5273446"/>
              <a:ext cx="3886200" cy="5969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उपमेयर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ne-NP" sz="2400" dirty="0">
                  <a:latin typeface="Arial" pitchFamily="34" charset="0"/>
                  <a:cs typeface="Kalimati" pitchFamily="2"/>
                </a:rPr>
                <a:t>उपाध्यक्ष</a:t>
              </a:r>
              <a:r>
                <a:rPr lang="ne-NP" sz="2400" dirty="0">
                  <a:cs typeface="Kalimati" pitchFamily="2"/>
                </a:rPr>
                <a:t> </a:t>
              </a:r>
              <a:endParaRPr lang="ne-NP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65538" y="3671473"/>
              <a:ext cx="3505200" cy="59611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प्रादेशिक कृषिगणना समन्वय समिति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632965" y="226891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6997" y="3680808"/>
              <a:ext cx="4089145" cy="59769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सचिव, प्रदेश कृषि मन्त्रालय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6299" y="4508146"/>
              <a:ext cx="3505200" cy="5724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जिल्ला कृषिगणना समन्वय समिति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66996" y="4547196"/>
              <a:ext cx="4419600" cy="5389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संयोजकः प्रमुख जिल्ला अधिकारी, जि.प्र.का</a:t>
              </a:r>
              <a:r>
                <a:rPr lang="ne-NP" sz="2400" dirty="0"/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39261" y="6063217"/>
              <a:ext cx="3531476" cy="56618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वडास्तरीय सहजिकरण समिति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38095" y="6075536"/>
              <a:ext cx="3915103" cy="532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e-NP" sz="2400" dirty="0">
                  <a:cs typeface="Kalimati" pitchFamily="2"/>
                </a:rPr>
                <a:t>संयोजकः वडा अध्यक्ष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6300" y="2909909"/>
              <a:ext cx="3518087" cy="5613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राष्ट्रिय कृषिगणना प्राविधिक समिति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66996" y="2909910"/>
              <a:ext cx="3683400" cy="58335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e-NP" sz="2400" dirty="0">
                  <a:cs typeface="Kalimati" pitchFamily="2"/>
                </a:rPr>
                <a:t>अध्यक्षः महानिर्देशक, के.त.वि</a:t>
              </a:r>
              <a:r>
                <a:rPr lang="ne-NP" sz="2400" dirty="0"/>
                <a:t>.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638800" y="304344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609317" y="3875221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638800" y="4707001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89610" y="5471746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588373" y="6213532"/>
              <a:ext cx="419100" cy="256032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Slide Number Placeholder 19">
            <a:extLst>
              <a:ext uri="{FF2B5EF4-FFF2-40B4-BE49-F238E27FC236}">
                <a16:creationId xmlns:a16="http://schemas.microsoft.com/office/drawing/2014/main" xmlns="" id="{E3E75E14-D251-45BF-8803-0DE9B3C43B6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xmlns="" id="{AADCB4A2-B8A4-48F9-BEB8-99733BB2A6CA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समन्वय संयन्त्र (सल्लाहकारी)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44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10260329" cy="5410200"/>
          </a:xfrm>
          <a:solidFill>
            <a:schemeClr val="accent1"/>
          </a:solidFill>
        </p:spPr>
        <p:txBody>
          <a:bodyPr/>
          <a:lstStyle/>
          <a:p>
            <a:pPr marL="457200" lvl="3" indent="0" algn="ctr">
              <a:lnSpc>
                <a:spcPct val="90000"/>
              </a:lnSpc>
              <a:buNone/>
              <a:defRPr/>
            </a:pPr>
            <a:endParaRPr lang="en-US" sz="3600" b="1" kern="0" dirty="0">
              <a:solidFill>
                <a:srgbClr val="0033CC"/>
              </a:solidFill>
              <a:latin typeface="Preeti" pitchFamily="2" charset="0"/>
            </a:endParaRPr>
          </a:p>
          <a:p>
            <a:pPr marL="457200" lvl="3" indent="0">
              <a:lnSpc>
                <a:spcPct val="90000"/>
              </a:lnSpc>
              <a:buNone/>
              <a:defRPr/>
            </a:pPr>
            <a:endParaRPr lang="en-US" sz="3000" kern="0" dirty="0">
              <a:latin typeface="Preeti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605866" y="5562602"/>
            <a:ext cx="5376333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२०७९/८० (अनुमानित)</a:t>
            </a:r>
            <a:endParaRPr lang="en-US" sz="2800" b="1" dirty="0"/>
          </a:p>
        </p:txBody>
      </p:sp>
      <p:sp>
        <p:nvSpPr>
          <p:cNvPr id="8" name="Left Arrow 7"/>
          <p:cNvSpPr/>
          <p:nvPr/>
        </p:nvSpPr>
        <p:spPr>
          <a:xfrm>
            <a:off x="4538133" y="3886202"/>
            <a:ext cx="4064000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२०७८/७९</a:t>
            </a:r>
            <a:endParaRPr lang="en-US" sz="2800" b="1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538133" y="2286002"/>
            <a:ext cx="4064000" cy="85407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आ. ब २०७७/७८</a:t>
            </a:r>
            <a:endParaRPr lang="en-US" sz="2800" b="1" dirty="0">
              <a:solidFill>
                <a:schemeClr val="tx1"/>
              </a:solidFill>
              <a:latin typeface="Preeti" pitchFamily="2" charset="0"/>
            </a:endParaRPr>
          </a:p>
        </p:txBody>
      </p:sp>
      <p:pic>
        <p:nvPicPr>
          <p:cNvPr id="14343" name="Picture 6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61067" y="17526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7067" y="2514600"/>
            <a:ext cx="609600" cy="53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438400" y="264789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५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4346" name="Picture 11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52600" y="3462668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844800" y="4191002"/>
            <a:ext cx="812800" cy="5492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777068" y="4267200"/>
            <a:ext cx="880533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2413000" y="4324290"/>
            <a:ext cx="177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७२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pic>
        <p:nvPicPr>
          <p:cNvPr id="14350" name="Picture 17" descr="Dollar Money Icon with Ba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1752600" y="5181600"/>
            <a:ext cx="264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844801" y="5867400"/>
            <a:ext cx="880533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52" name="TextBox 19"/>
          <p:cNvSpPr txBox="1">
            <a:spLocks noChangeArrowheads="1"/>
          </p:cNvSpPr>
          <p:nvPr/>
        </p:nvSpPr>
        <p:spPr bwMode="auto">
          <a:xfrm>
            <a:off x="2438400" y="6000690"/>
            <a:ext cx="170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e-NP" sz="2000" b="1" dirty="0">
                <a:latin typeface="Preeti" pitchFamily="2" charset="0"/>
                <a:cs typeface="Kalimati" panose="00000400000000000000" pitchFamily="2"/>
              </a:rPr>
              <a:t>रू १० करोड </a:t>
            </a:r>
            <a:endParaRPr lang="en-US" sz="2000" b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8" name="Slide Number Placeholder 19">
            <a:extLst>
              <a:ext uri="{FF2B5EF4-FFF2-40B4-BE49-F238E27FC236}">
                <a16:creationId xmlns:a16="http://schemas.microsoft.com/office/drawing/2014/main" xmlns="" id="{A7FDF832-3262-4CB7-B753-C3AD4916C8F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xmlns="" id="{CFC34C2E-1610-48FB-A3F6-6AEA65C32077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अनुमानित लागत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5154754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" y="1396685"/>
            <a:ext cx="12115800" cy="538511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राष्ट्रिय कृषिगणना २०७८ मा तथ्याङ्क संकलनको कार्य एउटै समय सिमाभित्र दुर्इ चरणमा सञ्चालन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समय सिमाः २०७९ वैशाख ६ गतेदेखि जेष्ठ १९ सम्म जम्मा </a:t>
            </a:r>
            <a:r>
              <a:rPr lang="ne-NP" sz="2400" b="1" dirty="0">
                <a:solidFill>
                  <a:srgbClr val="4708C4"/>
                </a:solidFill>
                <a:cs typeface="Kalimati" pitchFamily="2"/>
              </a:rPr>
              <a:t>४५ दिन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प्रथम चरणः </a:t>
            </a:r>
            <a:r>
              <a:rPr lang="ne-NP" sz="2400" dirty="0">
                <a:cs typeface="Kalimati" pitchFamily="2"/>
              </a:rPr>
              <a:t>गणकहरुद्वारा छानिएका गणना क्षेत्रका प्रत्येक व्यक्तिको घरदैलोमा पुगी तोकिएको </a:t>
            </a:r>
            <a:r>
              <a:rPr lang="ne-NP" sz="2400" b="1" dirty="0">
                <a:cs typeface="Kalimati" pitchFamily="2"/>
              </a:rPr>
              <a:t>न्युनतम मापदण्ड पुरा गरेका कृषक परिवारहरुको सूचीकरण </a:t>
            </a:r>
            <a:r>
              <a:rPr lang="ne-NP" sz="2400" dirty="0">
                <a:cs typeface="Kalimati" pitchFamily="2"/>
              </a:rPr>
              <a:t>कार्य गरिन्छ ।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b="1" dirty="0">
                <a:cs typeface="Kalimati" pitchFamily="2"/>
              </a:rPr>
              <a:t>दोस्रो चरणः </a:t>
            </a:r>
            <a:r>
              <a:rPr lang="ne-NP" sz="2400" dirty="0">
                <a:cs typeface="Kalimati" pitchFamily="2"/>
              </a:rPr>
              <a:t>निश्चित तथ्याङ्कीय छनौट विधिबाट सुपरिवेक्षकहरुद्वारा छानिएका प्रत्येक कृषक परिवार</a:t>
            </a:r>
            <a:r>
              <a:rPr lang="en-US" sz="2400" dirty="0">
                <a:cs typeface="Kalimati" pitchFamily="2"/>
              </a:rPr>
              <a:t> 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-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cf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};</a:t>
            </a:r>
            <a:r>
              <a:rPr lang="en-US" sz="3200" dirty="0" err="1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tdf</a:t>
            </a:r>
            <a:r>
              <a:rPr lang="en-US" sz="3200" dirty="0">
                <a:solidFill>
                  <a:srgbClr val="4708C4"/>
                </a:solidFill>
                <a:latin typeface="Preeti" pitchFamily="2" charset="0"/>
                <a:cs typeface="Kalimati" pitchFamily="2"/>
              </a:rPr>
              <a:t> @% j6f_ </a:t>
            </a:r>
            <a:r>
              <a:rPr lang="ne-NP" sz="2400" dirty="0">
                <a:cs typeface="Kalimati" pitchFamily="2"/>
              </a:rPr>
              <a:t>मा पुगी गणकहरुद्वारा कृषक परिवार प्रश्नावली फाराम मार्फत कृषकले चलन गरेको जग्गा तथा पशुपन्छीपालन, अन्यखेती, वातावरण लगायत विविध बिषयसम्बन्धी विस्तृत विवरणहरु संकलन गरिन्छ । 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3698B12F-4F8D-41BF-9EDF-0D7F4C6866A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5B527C70-E085-4775-94D8-66F58B21E4CE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685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स्थलगत/फिल्ड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38951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11963400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दोस्रो चरणमै सुपरिवेक्षकबाट वडास्तरीय सामुदायिक प्रश्नावली मार्फत छनौटमा परेको गणना–क्षेत्र रहेको वडाको भौगोलिक अवस्थिति र सामाजिक–आर्थिक अवस्था; सो क्षेत्रमा भएका पूर्वाधार एवं सेवासुविधाहरु; र त्यस क्षेत्रमा सञ्चालित विकास कार्यक्रमहरू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सम्बन्धी विवरणहरु संकलन गरिन्छ  ।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दुवै चरण अन्तर्गत गणक तथा सुपरिवेक्षकले गर्ने स्थलगत तथ्याङ्क संङ्कलन कार्यको केन्द्र, प्रदेश तथा जिल्ला तहबाट विभिन्न चरणमा सुपरिवेक्षण गरिन्छ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।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6D4722CB-A20E-41A4-B6B6-5220C292FD76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11CB3311-DDC3-4608-B272-3AD0CF27FBA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राष्ट्रिय कृषिगणना २०७८ को स्थलगत/फिल्ड कार्य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7532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819899-022C-46DB-830B-27974C13FC54}"/>
              </a:ext>
            </a:extLst>
          </p:cNvPr>
          <p:cNvGrpSpPr/>
          <p:nvPr/>
        </p:nvGrpSpPr>
        <p:grpSpPr>
          <a:xfrm>
            <a:off x="5715000" y="1600200"/>
            <a:ext cx="6477000" cy="4876800"/>
            <a:chOff x="1524000" y="1143000"/>
            <a:chExt cx="9144000" cy="548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5" t="20073" r="50962" b="8278"/>
            <a:stretch/>
          </p:blipFill>
          <p:spPr bwMode="auto">
            <a:xfrm>
              <a:off x="1524000" y="1143000"/>
              <a:ext cx="281940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16667" r="33517" b="8132"/>
            <a:stretch/>
          </p:blipFill>
          <p:spPr bwMode="auto">
            <a:xfrm>
              <a:off x="4459792" y="1752600"/>
              <a:ext cx="2931608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24" t="18462" r="33517" b="7399"/>
            <a:stretch/>
          </p:blipFill>
          <p:spPr bwMode="auto">
            <a:xfrm>
              <a:off x="7491884" y="2332892"/>
              <a:ext cx="3176116" cy="4296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मुख्य प्रश्नावलीहरू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A4C6A1-AD83-4CA5-8504-2B60162F293D}"/>
              </a:ext>
            </a:extLst>
          </p:cNvPr>
          <p:cNvSpPr txBox="1"/>
          <p:nvPr/>
        </p:nvSpPr>
        <p:spPr>
          <a:xfrm>
            <a:off x="-53161" y="2844631"/>
            <a:ext cx="576816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१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लगत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२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कृषक परिवार प्रश्नावली</a:t>
            </a:r>
          </a:p>
          <a:p>
            <a:pPr marL="574675" indent="-574675">
              <a:lnSpc>
                <a:spcPct val="150000"/>
              </a:lnSpc>
              <a:buAutoNum type="hindiNumPeriod"/>
            </a:pPr>
            <a:r>
              <a:rPr lang="ne-NP" sz="2400" dirty="0">
                <a:cs typeface="Kalimati" panose="00000400000000000000" pitchFamily="2"/>
              </a:rPr>
              <a:t>लगत ३</a:t>
            </a:r>
            <a:r>
              <a:rPr lang="en-US" sz="2400" dirty="0">
                <a:cs typeface="Kalimati" panose="00000400000000000000" pitchFamily="2"/>
              </a:rPr>
              <a:t>:</a:t>
            </a:r>
            <a:r>
              <a:rPr lang="ne-NP" sz="2400" dirty="0">
                <a:cs typeface="Kalimati" panose="00000400000000000000" pitchFamily="2"/>
              </a:rPr>
              <a:t> वडास्तरीय सामुदायिक प्रश्नावली</a:t>
            </a:r>
            <a:endParaRPr lang="en-US" sz="24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3160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17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92239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A4C6A1-AD83-4CA5-8504-2B60162F293D}"/>
              </a:ext>
            </a:extLst>
          </p:cNvPr>
          <p:cNvSpPr txBox="1"/>
          <p:nvPr/>
        </p:nvSpPr>
        <p:spPr>
          <a:xfrm>
            <a:off x="304800" y="2438400"/>
            <a:ext cx="1173480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 गर्नुको प्रमुख उद्देश्य के के हुन्?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कृषिगणनाबाट प्राप्त हुने तथ्याङ्कको के महत्व छ?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नेपालमा कहिलेदेखि कृषिगणना गर्न शुरू गरियो? अब गर्न लागेको कृषिगणना कति औं हो?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कृषिगणना सञ्चालन गर्न के के कानुनी आधारहरू छन्?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राष्ट्रिय कृषिगणना कहिले सञ्चालन हुदैछ?</a:t>
            </a:r>
            <a:endParaRPr lang="en-US" sz="32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2445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430000" cy="2514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कृषिगणनाको परिचय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कानुनी आधार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सारांश तथा निष्कर्ष</a:t>
            </a:r>
          </a:p>
        </p:txBody>
      </p:sp>
    </p:spTree>
    <p:extLst>
      <p:ext uri="{BB962C8B-B14F-4D97-AF65-F5344CB8AC3E}">
        <p14:creationId xmlns:p14="http://schemas.microsoft.com/office/powerpoint/2010/main" val="106046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247543"/>
            <a:ext cx="41147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कृषिगणनाको परिचय,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latin typeface="Preeti"/>
                <a:cs typeface="Kalimati" pitchFamily="2"/>
              </a:rPr>
              <a:t>कानुनी आधार</a:t>
            </a:r>
            <a:endParaRPr lang="ne-NP" sz="2400" dirty="0">
              <a:cs typeface="Kalimati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5334000" y="2199016"/>
            <a:ext cx="305457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solidFill>
                  <a:srgbClr val="002060"/>
                </a:solidFill>
                <a:cs typeface="Kalimati" pitchFamily="2"/>
              </a:rPr>
              <a:t>सुपरिवेक्षक पुस्तिका</a:t>
            </a:r>
            <a:endParaRPr lang="en-US" sz="2400" dirty="0">
              <a:solidFill>
                <a:srgbClr val="002060"/>
              </a:solidFill>
              <a:cs typeface="Kalimati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BBE8A07-DED0-4243-89EA-73153DBD6A48}"/>
              </a:ext>
            </a:extLst>
          </p:cNvPr>
          <p:cNvGrpSpPr/>
          <p:nvPr/>
        </p:nvGrpSpPr>
        <p:grpSpPr>
          <a:xfrm>
            <a:off x="9296400" y="1430111"/>
            <a:ext cx="2519142" cy="5275489"/>
            <a:chOff x="10527347" y="1125311"/>
            <a:chExt cx="1447165" cy="39800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5EE60EE-9F2A-48C0-A8FE-04716C53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3148" r="5289" b="3148"/>
            <a:stretch/>
          </p:blipFill>
          <p:spPr>
            <a:xfrm>
              <a:off x="10527347" y="3154680"/>
              <a:ext cx="1447165" cy="195072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2B18E94-9884-43FA-BA29-1502D1B9A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7347" y="1125311"/>
              <a:ext cx="1447165" cy="1961515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427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" y="25908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5400" dirty="0">
                <a:solidFill>
                  <a:srgbClr val="7030A0"/>
                </a:solidFill>
                <a:cs typeface="Kalimati" pitchFamily="2"/>
              </a:rPr>
              <a:t>धन्यवाद </a:t>
            </a:r>
            <a:r>
              <a:rPr lang="ne-NP" sz="5400" dirty="0" smtClean="0">
                <a:solidFill>
                  <a:srgbClr val="7030A0"/>
                </a:solidFill>
                <a:cs typeface="Kalimati" pitchFamily="2"/>
              </a:rPr>
              <a:t>!</a:t>
            </a: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76200" y="813116"/>
            <a:ext cx="120396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पृष्ठ १ देखि </a:t>
            </a:r>
            <a:r>
              <a:rPr lang="ne-NP" sz="2800" b="1" dirty="0" smtClean="0">
                <a:solidFill>
                  <a:srgbClr val="0070C0"/>
                </a:solidFill>
                <a:cs typeface="Kalimati" pitchFamily="2"/>
              </a:rPr>
              <a:t>७ सम्म </a:t>
            </a: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अध्ययन गर्नुहोस् ।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828801"/>
            <a:ext cx="11963400" cy="457200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Kalimati" pitchFamily="2"/>
              </a:rPr>
              <a:t> </a:t>
            </a:r>
            <a:r>
              <a:rPr lang="ne-NP" sz="2800" b="1" dirty="0">
                <a:cs typeface="Kalimati" pitchFamily="2"/>
              </a:rPr>
              <a:t>राष्ट्रिय कृषिगणनाः परिचय र कानुनी आधार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कृषिगणनाको परिचय </a:t>
            </a:r>
            <a:endParaRPr lang="en-US" sz="2400" dirty="0">
              <a:cs typeface="Kalimati" pitchFamily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उद्देश्य</a:t>
            </a:r>
            <a:r>
              <a:rPr lang="en-US" sz="2400" dirty="0">
                <a:cs typeface="Kalimati" pitchFamily="2"/>
              </a:rPr>
              <a:t> </a:t>
            </a:r>
            <a:r>
              <a:rPr lang="ne-NP" sz="2400" dirty="0">
                <a:cs typeface="Kalimati" pitchFamily="2"/>
              </a:rPr>
              <a:t> र महत्व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संक्षिप्त इतिहास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कृषिगणना सञ्चालनको कानूनी प्रावधान तथा गोपनियता, जरिवाना र सजाय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cs typeface="Kalimati" pitchFamily="2"/>
              </a:rPr>
              <a:t>संगठन संरचना र समन्वय संयन्त्र</a:t>
            </a:r>
            <a:endParaRPr lang="en-US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AFF5D8A0-C882-423A-953C-66E3686EFF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EC63FA-6A3E-4D3C-AC76-04C376ED8700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1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800"/>
            <a:ext cx="12039600" cy="4679950"/>
          </a:xfr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नेपालका प्रत्येक स्थानीय तहको कृषि संरचना, गतिविधि तथा कृषि उत्पादन सम्बन्धी विवरण सङ्कलनका लागि केन्द्रीय तथ्याङ्क विभागले </a:t>
            </a:r>
            <a:r>
              <a:rPr lang="ne-NP" sz="2400" b="1" dirty="0">
                <a:cs typeface="Kalimati" pitchFamily="2"/>
              </a:rPr>
              <a:t>सातौं</a:t>
            </a:r>
            <a:r>
              <a:rPr lang="ne-NP" sz="2400" dirty="0">
                <a:cs typeface="Kalimati" pitchFamily="2"/>
              </a:rPr>
              <a:t> गणनाका रुपमा </a:t>
            </a:r>
            <a:r>
              <a:rPr lang="ne-NP" sz="2400" b="1" dirty="0">
                <a:cs typeface="Kalimati" pitchFamily="2"/>
              </a:rPr>
              <a:t>राष्ट्रिय कृषिगणना २०७८ </a:t>
            </a:r>
            <a:r>
              <a:rPr lang="ne-NP" sz="2400" dirty="0">
                <a:cs typeface="Kalimati" pitchFamily="2"/>
              </a:rPr>
              <a:t>सञ्चालन गर्न लागेको छ ।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२०७८ सालको यो कृषिगणनाले नेपालको इतिहासमा </a:t>
            </a:r>
            <a:r>
              <a:rPr lang="ne-NP" sz="2400" b="1" dirty="0">
                <a:cs typeface="Kalimati" pitchFamily="2"/>
              </a:rPr>
              <a:t>६० वर्षको अवधि पूरा</a:t>
            </a:r>
            <a:r>
              <a:rPr lang="ne-NP" sz="2400" dirty="0">
                <a:cs typeface="Kalimati" pitchFamily="2"/>
              </a:rPr>
              <a:t> गर्नेछ र </a:t>
            </a:r>
            <a:r>
              <a:rPr lang="ne-NP" sz="2400" b="1" dirty="0">
                <a:cs typeface="Kalimati" pitchFamily="2"/>
              </a:rPr>
              <a:t>संघीय ढाँचा अनुसारका</a:t>
            </a:r>
            <a:r>
              <a:rPr lang="ne-NP" sz="2400" dirty="0">
                <a:cs typeface="Kalimati" pitchFamily="2"/>
              </a:rPr>
              <a:t> तल्ला स्थानीय तहसम्मका </a:t>
            </a:r>
            <a:r>
              <a:rPr lang="ne-NP" sz="2400" b="1" dirty="0">
                <a:cs typeface="Kalimati" pitchFamily="2"/>
              </a:rPr>
              <a:t>कृषि सम्बन्धी तथ्याङ्कहरु उपलब्ध गराउने </a:t>
            </a:r>
            <a:r>
              <a:rPr lang="ne-NP" sz="2400" dirty="0">
                <a:cs typeface="Kalimati" pitchFamily="2"/>
              </a:rPr>
              <a:t>अपेक्षा गरिएको 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e-NP" sz="2400" dirty="0">
                <a:cs typeface="Kalimati" pitchFamily="2"/>
              </a:rPr>
              <a:t>यस गणनामा कृषकले चलन गरेको </a:t>
            </a:r>
            <a:r>
              <a:rPr lang="ne-NP" sz="2400" b="1" dirty="0">
                <a:cs typeface="Kalimati" pitchFamily="2"/>
              </a:rPr>
              <a:t>जग्गाको आकार, जग्गाको उपभोग र उपयोग, बाली लागेको जग्गाको क्षेत्रफल, उत्पादन र सिँचाइको विवरण</a:t>
            </a:r>
            <a:r>
              <a:rPr lang="en-US" sz="2400" b="1" dirty="0">
                <a:cs typeface="Kalimati" pitchFamily="2"/>
              </a:rPr>
              <a:t> </a:t>
            </a:r>
            <a:r>
              <a:rPr lang="ne-NP" sz="2400" b="1" dirty="0">
                <a:cs typeface="Kalimati" pitchFamily="2"/>
              </a:rPr>
              <a:t> लिइनेछ। </a:t>
            </a:r>
            <a:endParaRPr lang="en-US" b="1" dirty="0">
              <a:cs typeface="Kalimati" pitchFamily="2"/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F2DA80F2-4881-4656-AA33-F333BE6DB4D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xmlns="" id="{BAD09D82-CC12-498A-A7D0-7DB0AA9F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017326-4030-43C0-BCAD-EEC08A15BEB5}"/>
              </a:ext>
            </a:extLst>
          </p:cNvPr>
          <p:cNvSpPr txBox="1"/>
          <p:nvPr/>
        </p:nvSpPr>
        <p:spPr>
          <a:xfrm>
            <a:off x="10820400" y="6477000"/>
            <a:ext cx="9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409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4724400"/>
          </a:xfrm>
          <a:noFill/>
          <a:ln>
            <a:noFill/>
          </a:ln>
          <a:effectLst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सामग्री र औजारको उपयोग, पशुपन्छीको संख्या र आहारसम्बन्धी विवरण, कृषि–कार्यमा संलग्न जनशक्ति, </a:t>
            </a:r>
            <a:r>
              <a:rPr lang="ne-NP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लिङ्गको आधारमा</a:t>
            </a:r>
            <a:r>
              <a:rPr lang="en-US" sz="2400" dirty="0">
                <a:solidFill>
                  <a:schemeClr val="dk1"/>
                </a:solidFill>
                <a:latin typeface="Preeti" pitchFamily="2" charset="0"/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जग्गाको स्वामित्वको अवस्थाको बारेमा तथ्याङ्क संकलन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 वन, कृषि ऋण, बीमा, अनुदान, कृषिकार्यमा जलवायु परिवर्तनको प्रभाव, हरितगृह पद्धतिको प्रयोग, माटो परीक्षण, कृषि बजारसम्मको पहुँच, कृषि अवशेष र फोहोरको व्यवस्थापन जस्ता विविध विषयहरुमा तथ्याङ्क सङ्कलन गरिन्छ ।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कृषिगणनाबाट कृषि क्षेत्रको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नीति निर्माण, योजना तर्जुमा, कार्यान्वयन, अनुगमन तथा मूल्याङ्कनका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लागि देशलाई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आधारभूत तथ्याङ्कहरू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(Benchmark Statistics)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प्राप्त हुन्छन् । </a:t>
            </a:r>
          </a:p>
          <a:p>
            <a:pPr algn="just"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73827449-B2DF-46AA-BE3F-967E9E239E0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xmlns="" id="{CAF2A47F-3585-4842-95BA-543EA3BC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परिचय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11963400" cy="5181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568325" indent="-5683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(क) कृषि विकासका लागि स्थानीय, जिल्ला, प्रदेश तथा राष्ट्रियस्तरका योजना तर्जुमा एवं नीति निर्माण, अनुगमन तथा मूल्याङ्कन गर्न आवश्यक पर्ने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तथ्याङ्कको खाँचो पूरा गरी योजनाविद् र नीति निर्माताहरूलाई सघाउ पुर्‍याउने,</a:t>
            </a:r>
          </a:p>
          <a:p>
            <a:pPr marL="568325" indent="-56832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(ख) देशव्यापी रूपमा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कृषकले चलन गरेको जग्गा तथा पशुपन्छीपालन, अन्यखेती तथा वातावरणसम्बन्धी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विवरणहरू उपलब्ध गराउने,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(ग) कृषिसम्बन्धी अन्य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सर्वेक्षणका लागि आधार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तयार गर्ने,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(घ)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दिगो विकास लक्ष्यहरु</a:t>
            </a:r>
            <a:r>
              <a:rPr lang="en-US" sz="2400" b="1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SDGs)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का</a:t>
            </a:r>
            <a:r>
              <a:rPr lang="en-US" sz="2400" dirty="0">
                <a:solidFill>
                  <a:schemeClr val="dk1"/>
                </a:solidFill>
                <a:cs typeface="Kalimati" pitchFamily="2"/>
              </a:rPr>
              <a:t>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सूचकहरुको लागि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आवश्यक तथ्याङ्क उपलब्ध गराउने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(ङ) कृषि तथ्याङ्कको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स्तर बढाउने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।</a:t>
            </a:r>
            <a:endParaRPr lang="en-US" sz="24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5A4D56CA-7FD3-4145-AA1E-2D96A10ECB7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xmlns="" id="{EE657D79-047E-42CC-AE4C-F0EEF83D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12192000" cy="8382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कृषिगणनाको उद्देश्य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12115800" cy="44958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नेपालमा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वि.सं. २०१८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(सन् १९६१) देखि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कृषिगणना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गर्ने काम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शुरु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भएको हो ।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प्रत्येक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१०/१० वर्षको अन्तरमा कृषिगणना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सञ्चालन हुँदै आएको छ ।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वि.सं. २०७८ को राष्ट्रिय कृषिगणना नेपालको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सातौं 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र वि.सं. २०७२ मा जारी भएको नेपालको संविधान बमोजिमको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संघीय प्रणालीको पहिलो कृषिगणना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हो ।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कृषिगणना आर्थिक स्रोत साधन र जनशक्ति परिचालनको हिसाबले केन्द्रीय तथ्याङ्क विभागले सञ्चालन गर्ने </a:t>
            </a:r>
            <a:r>
              <a:rPr lang="ne-NP" sz="2400" b="1" dirty="0">
                <a:solidFill>
                  <a:schemeClr val="dk1"/>
                </a:solidFill>
                <a:cs typeface="Kalimati" pitchFamily="2"/>
              </a:rPr>
              <a:t>जनगणना पछिको राष्ट्रव्यापी एक महाअभियान</a:t>
            </a: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 हो ।</a:t>
            </a:r>
            <a:endParaRPr lang="ne-NP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8EF66DE2-42D0-4130-B184-09B414FA449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xmlns="" id="{E3438143-3BF8-41AA-9C9D-7AD5D2DBAD0E}"/>
              </a:ext>
            </a:extLst>
          </p:cNvPr>
          <p:cNvSpPr txBox="1">
            <a:spLocks/>
          </p:cNvSpPr>
          <p:nvPr/>
        </p:nvSpPr>
        <p:spPr>
          <a:xfrm>
            <a:off x="0" y="838200"/>
            <a:ext cx="12192000" cy="8382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e-NP" sz="3600" b="1" dirty="0">
                <a:solidFill>
                  <a:srgbClr val="0070C0"/>
                </a:solidFill>
                <a:cs typeface="Kalimati" pitchFamily="2"/>
              </a:rPr>
              <a:t>नेपालमा कृषिगणनाको संक्षिप्त इतिहास</a:t>
            </a:r>
            <a:endParaRPr lang="en-US" sz="4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3500" b="1" dirty="0">
                <a:solidFill>
                  <a:srgbClr val="0070C0"/>
                </a:solidFill>
                <a:cs typeface="Kalimati" pitchFamily="2"/>
              </a:rPr>
              <a:t>कृषिगणना सञ्चालनको कानुनी प्रावधान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00600" y="1777685"/>
            <a:ext cx="1747408" cy="167999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3" descr="H:\CBS_Tutorial\PPT Templates\background-with-advocacy-elements (1)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49" y="2071998"/>
            <a:ext cx="1168549" cy="11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F06E17-E5A3-4AE1-8AC2-36DB788CE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72" t="37422" r="40512" b="21208"/>
          <a:stretch/>
        </p:blipFill>
        <p:spPr>
          <a:xfrm>
            <a:off x="914400" y="1600200"/>
            <a:ext cx="1784069" cy="2230086"/>
          </a:xfrm>
          <a:prstGeom prst="rect">
            <a:avLst/>
          </a:prstGeom>
        </p:spPr>
      </p:pic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xmlns="" id="{DFE64094-B5FB-4213-A3B2-1306102AC0D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21878C-8B67-4F33-B3DB-992CA1BCF825}"/>
              </a:ext>
            </a:extLst>
          </p:cNvPr>
          <p:cNvSpPr/>
          <p:nvPr/>
        </p:nvSpPr>
        <p:spPr>
          <a:xfrm>
            <a:off x="160283" y="3957602"/>
            <a:ext cx="12039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सञ्चालनका लागि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मूख्य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कान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ु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नी तथा नीतिगत</a:t>
            </a:r>
            <a:r>
              <a:rPr lang="ne-NP" sz="2400" b="1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b="1" dirty="0">
                <a:latin typeface="Preeti"/>
                <a:ea typeface="Calibri"/>
                <a:cs typeface="Kalimati" pitchFamily="2"/>
              </a:rPr>
              <a:t>आधार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देहाय बमोजिम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रहेका छन् । 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तथ्याङ्क ऐन,</a:t>
            </a:r>
            <a:r>
              <a:rPr lang="en-US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२०१५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itchFamily="2"/>
              </a:rPr>
              <a:t>तथा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 </a:t>
            </a:r>
            <a:r>
              <a:rPr lang="ne-NP" sz="2400" dirty="0">
                <a:latin typeface="Times New Roman" panose="02020603050405020304" pitchFamily="18" charset="0"/>
                <a:ea typeface="Calibri"/>
                <a:cs typeface="Kalimati" panose="00000400000000000000" pitchFamily="2"/>
              </a:rPr>
              <a:t>तथ्याङ्क नियमहरु, २०४१</a:t>
            </a:r>
            <a:endParaRPr lang="ne-NP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2400" dirty="0">
                <a:latin typeface="Preeti"/>
                <a:ea typeface="Calibri"/>
                <a:cs typeface="Kalimati" pitchFamily="2"/>
              </a:rPr>
              <a:t>राष्ट्रिय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 </a:t>
            </a:r>
            <a:r>
              <a:rPr lang="hi-IN" sz="2400" dirty="0">
                <a:latin typeface="Preeti"/>
                <a:ea typeface="Calibri"/>
                <a:cs typeface="Kalimati" pitchFamily="2"/>
              </a:rPr>
              <a:t>कृषिगणना सञ्चालन तथा व्यवस्थापन आदेश, २०७</a:t>
            </a:r>
            <a:r>
              <a:rPr lang="ne-NP" sz="2400" dirty="0">
                <a:latin typeface="Preeti"/>
                <a:ea typeface="Calibri"/>
                <a:cs typeface="Kalimati" pitchFamily="2"/>
              </a:rPr>
              <a:t>८</a:t>
            </a:r>
            <a:endParaRPr lang="en-US" sz="2400" dirty="0">
              <a:latin typeface="Preeti"/>
              <a:ea typeface="Calibri"/>
              <a:cs typeface="Kalimati" pitchFamily="2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/>
                <a:ea typeface="Calibri"/>
                <a:cs typeface="Kalimati" pitchFamily="2"/>
              </a:rPr>
              <a:t>नेपाल सरकारको बार्षिक नीति तथा कार्यक्रम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87" y="1562758"/>
            <a:ext cx="1939213" cy="23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7042"/>
            <a:ext cx="12039600" cy="44958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तथ्याङ्क ऐनले केन्द्रीय तथ्याङ्क विभागका महानिर्देशकलाई तथ्याङ्क संकलनका लागि कर्मचारी खटाउने अधिकार दिएको 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विवरण संकलन गर्ने जो कोहीले कसैको पनि गोपनियता भङ्ग हुने गरी व्यक्तिगत पहिचान हुने विवरण सार्वजनिक गरेमा ऐनबाट कारवाही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मागेको विवरण नदिएमा वा दिन इन्कार गरेमा वा विवरण नदिनु भनी प्रचार प्रसार गरेमा त्यस्ता व्यक्तिलाई जरिवाना र सजाय हुन्छ ।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e-NP" sz="2400" dirty="0">
                <a:solidFill>
                  <a:schemeClr val="dk1"/>
                </a:solidFill>
                <a:cs typeface="Kalimati" pitchFamily="2"/>
              </a:rPr>
              <a:t>व्यक्ति तथा संस्थाले तोकिएको विपरित आचरण गरेमा ऐनद्वारा कारवाही हुन्छ । </a:t>
            </a:r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68BEDC9D-A174-4028-BD70-B6B1CDFB7AA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456D78E7-F311-41FC-A685-6F5A40A2F567}"/>
              </a:ext>
            </a:extLst>
          </p:cNvPr>
          <p:cNvSpPr txBox="1">
            <a:spLocks/>
          </p:cNvSpPr>
          <p:nvPr/>
        </p:nvSpPr>
        <p:spPr>
          <a:xfrm>
            <a:off x="0" y="762000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800" b="1" dirty="0">
                <a:solidFill>
                  <a:srgbClr val="0070C0"/>
                </a:solidFill>
                <a:cs typeface="Kalimati" pitchFamily="2"/>
              </a:rPr>
              <a:t>कृषिगणना सञ्चालनको लागि भएका कानुनी आधार अन्तर्गतका केही महत्वपूर्ण बुँदाहरू</a:t>
            </a:r>
          </a:p>
          <a:p>
            <a:pPr marL="0" indent="0" algn="ctr">
              <a:lnSpc>
                <a:spcPct val="150000"/>
              </a:lnSpc>
              <a:buNone/>
            </a:pPr>
            <a:endParaRPr lang="ne-NP" sz="24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3572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3920</TotalTime>
  <Words>822</Words>
  <Application>Microsoft Office PowerPoint</Application>
  <PresentationFormat>Custom</PresentationFormat>
  <Paragraphs>128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राष्ट्रिय कृषिगणना २०७८ प्रशिक्षकको लागि क्षेत्रीयस्तरको तालिम मितिः चैत १५, २०७८ बाँके, मोरङ  </vt:lpstr>
      <vt:lpstr>PowerPoint Presentation</vt:lpstr>
      <vt:lpstr>कृषिगणनाको परिचय</vt:lpstr>
      <vt:lpstr>कृषिगणनाको परिचय</vt:lpstr>
      <vt:lpstr>कृषिगणनाको परिचय</vt:lpstr>
      <vt:lpstr>कृषिगणनाको उद्देश्य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459</cp:revision>
  <dcterms:created xsi:type="dcterms:W3CDTF">2006-08-16T00:00:00Z</dcterms:created>
  <dcterms:modified xsi:type="dcterms:W3CDTF">2022-03-24T16:29:58Z</dcterms:modified>
</cp:coreProperties>
</file>