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69" r:id="rId2"/>
    <p:sldId id="536" r:id="rId3"/>
    <p:sldId id="541" r:id="rId4"/>
    <p:sldId id="542" r:id="rId5"/>
    <p:sldId id="555" r:id="rId6"/>
    <p:sldId id="543" r:id="rId7"/>
    <p:sldId id="545" r:id="rId8"/>
    <p:sldId id="556" r:id="rId9"/>
    <p:sldId id="655" r:id="rId10"/>
    <p:sldId id="546" r:id="rId11"/>
    <p:sldId id="395" r:id="rId12"/>
    <p:sldId id="523" r:id="rId13"/>
    <p:sldId id="524" r:id="rId14"/>
    <p:sldId id="525" r:id="rId15"/>
    <p:sldId id="341" r:id="rId16"/>
    <p:sldId id="342" r:id="rId17"/>
    <p:sldId id="324" r:id="rId18"/>
    <p:sldId id="320" r:id="rId19"/>
    <p:sldId id="328" r:id="rId20"/>
    <p:sldId id="319" r:id="rId21"/>
    <p:sldId id="329" r:id="rId22"/>
    <p:sldId id="330" r:id="rId23"/>
    <p:sldId id="557" r:id="rId24"/>
    <p:sldId id="549" r:id="rId25"/>
    <p:sldId id="550" r:id="rId26"/>
    <p:sldId id="551" r:id="rId27"/>
    <p:sldId id="552" r:id="rId28"/>
    <p:sldId id="553" r:id="rId29"/>
    <p:sldId id="554" r:id="rId30"/>
    <p:sldId id="272" r:id="rId31"/>
    <p:sldId id="539" r:id="rId32"/>
    <p:sldId id="558" r:id="rId33"/>
    <p:sldId id="54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-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D0AB1-5F22-42BE-A0F3-A6DAAC050F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CA9EED-3B7A-4CB2-8B86-ADF121E7BDB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200"/>
            <a:t>Plan</a:t>
          </a:r>
        </a:p>
        <a:p>
          <a:r>
            <a:rPr lang="en-GB" sz="3200">
              <a:latin typeface="Preeti" pitchFamily="2" charset="0"/>
            </a:rPr>
            <a:t>-of]hgf_</a:t>
          </a:r>
        </a:p>
      </dgm:t>
    </dgm:pt>
    <dgm:pt modelId="{902A1DC3-4B4D-4EE2-883F-DE6228A13C1B}" type="parTrans" cxnId="{C8884190-7453-4B01-987A-070F4F4823CB}">
      <dgm:prSet/>
      <dgm:spPr/>
      <dgm:t>
        <a:bodyPr/>
        <a:lstStyle/>
        <a:p>
          <a:endParaRPr lang="en-GB" sz="4000"/>
        </a:p>
      </dgm:t>
    </dgm:pt>
    <dgm:pt modelId="{51A22332-406E-4BCE-9B35-A8FA21BFB7E8}" type="sibTrans" cxnId="{C8884190-7453-4B01-987A-070F4F4823CB}">
      <dgm:prSet custT="1"/>
      <dgm:spPr>
        <a:solidFill>
          <a:srgbClr val="00B0F0"/>
        </a:solidFill>
      </dgm:spPr>
      <dgm:t>
        <a:bodyPr/>
        <a:lstStyle/>
        <a:p>
          <a:endParaRPr lang="en-GB" sz="2400"/>
        </a:p>
      </dgm:t>
    </dgm:pt>
    <dgm:pt modelId="{8B69DECF-3743-46CB-B717-FF342761401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200"/>
            <a:t>Prepare </a:t>
          </a:r>
          <a:r>
            <a:rPr lang="en-GB" sz="3200">
              <a:latin typeface="Preeti" pitchFamily="2" charset="0"/>
            </a:rPr>
            <a:t>-tof/L_</a:t>
          </a:r>
          <a:endParaRPr lang="en-GB" sz="3200"/>
        </a:p>
      </dgm:t>
    </dgm:pt>
    <dgm:pt modelId="{57AB9D6F-ED7F-4332-98C4-BBC6E402E9FC}" type="parTrans" cxnId="{B88F2EAD-CDEF-4201-ACC7-DC8378A5C1B1}">
      <dgm:prSet/>
      <dgm:spPr/>
      <dgm:t>
        <a:bodyPr/>
        <a:lstStyle/>
        <a:p>
          <a:endParaRPr lang="en-GB" sz="4000"/>
        </a:p>
      </dgm:t>
    </dgm:pt>
    <dgm:pt modelId="{BCD07CDF-338F-4D0D-8F62-73754C352A03}" type="sibTrans" cxnId="{B88F2EAD-CDEF-4201-ACC7-DC8378A5C1B1}">
      <dgm:prSet custT="1"/>
      <dgm:spPr>
        <a:solidFill>
          <a:srgbClr val="00B0F0"/>
        </a:solidFill>
      </dgm:spPr>
      <dgm:t>
        <a:bodyPr/>
        <a:lstStyle/>
        <a:p>
          <a:endParaRPr lang="en-GB" sz="2400"/>
        </a:p>
      </dgm:t>
    </dgm:pt>
    <dgm:pt modelId="{DDB06D84-FA9B-4CDE-B7DB-265F9674D8E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200"/>
            <a:t>Practice </a:t>
          </a:r>
          <a:r>
            <a:rPr lang="en-GB" sz="3200">
              <a:latin typeface="Preeti" pitchFamily="2" charset="0"/>
            </a:rPr>
            <a:t>-cEof;_</a:t>
          </a:r>
          <a:endParaRPr lang="en-GB" sz="3200"/>
        </a:p>
      </dgm:t>
    </dgm:pt>
    <dgm:pt modelId="{BED0D467-6532-45DC-B7C2-54D06C376770}" type="parTrans" cxnId="{F2CAE07D-72B4-4CCE-A0AA-73F76AD7AEF6}">
      <dgm:prSet/>
      <dgm:spPr/>
      <dgm:t>
        <a:bodyPr/>
        <a:lstStyle/>
        <a:p>
          <a:endParaRPr lang="en-GB" sz="4000"/>
        </a:p>
      </dgm:t>
    </dgm:pt>
    <dgm:pt modelId="{D7A4C0DC-4D9B-4757-A761-719C832FAD8D}" type="sibTrans" cxnId="{F2CAE07D-72B4-4CCE-A0AA-73F76AD7AEF6}">
      <dgm:prSet custT="1"/>
      <dgm:spPr>
        <a:solidFill>
          <a:srgbClr val="00B0F0"/>
        </a:solidFill>
      </dgm:spPr>
      <dgm:t>
        <a:bodyPr/>
        <a:lstStyle/>
        <a:p>
          <a:endParaRPr lang="en-GB" sz="2400"/>
        </a:p>
      </dgm:t>
    </dgm:pt>
    <dgm:pt modelId="{BA460A8D-5630-4AEC-BC1A-C86649DB31A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200"/>
            <a:t>Present </a:t>
          </a:r>
          <a:r>
            <a:rPr lang="en-GB" sz="3200">
              <a:latin typeface="Preeti" pitchFamily="2" charset="0"/>
            </a:rPr>
            <a:t>-k|:t'tL_ </a:t>
          </a:r>
          <a:endParaRPr lang="en-GB" sz="3200"/>
        </a:p>
      </dgm:t>
    </dgm:pt>
    <dgm:pt modelId="{CA250ADB-5009-44EB-A7E4-58A47A10CC4F}" type="parTrans" cxnId="{B9042C28-6963-4066-8FA5-F99CF401CB5F}">
      <dgm:prSet/>
      <dgm:spPr/>
      <dgm:t>
        <a:bodyPr/>
        <a:lstStyle/>
        <a:p>
          <a:endParaRPr lang="en-GB" sz="4000"/>
        </a:p>
      </dgm:t>
    </dgm:pt>
    <dgm:pt modelId="{587A0BBA-DD38-4A4E-BF4E-F89C38C785EB}" type="sibTrans" cxnId="{B9042C28-6963-4066-8FA5-F99CF401CB5F}">
      <dgm:prSet custT="1"/>
      <dgm:spPr>
        <a:solidFill>
          <a:srgbClr val="00B0F0"/>
        </a:solidFill>
      </dgm:spPr>
      <dgm:t>
        <a:bodyPr/>
        <a:lstStyle/>
        <a:p>
          <a:endParaRPr lang="en-GB" sz="2400"/>
        </a:p>
      </dgm:t>
    </dgm:pt>
    <dgm:pt modelId="{9A5C197C-0180-430A-A142-6F119FAA3B88}" type="pres">
      <dgm:prSet presAssocID="{DECD0AB1-5F22-42BE-A0F3-A6DAAC050F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DC6FB8-66E0-45FB-A3F7-57C12C5F966F}" type="pres">
      <dgm:prSet presAssocID="{40CA9EED-3B7A-4CB2-8B86-ADF121E7BDBD}" presName="node" presStyleLbl="node1" presStyleIdx="0" presStyleCnt="4" custScaleX="127770" custScaleY="118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1322C-A1E2-4E73-97FD-C9ACF0DE73C0}" type="pres">
      <dgm:prSet presAssocID="{51A22332-406E-4BCE-9B35-A8FA21BFB7E8}" presName="sibTrans" presStyleLbl="sibTrans2D1" presStyleIdx="0" presStyleCnt="4" custScaleX="168903" custScaleY="48827"/>
      <dgm:spPr/>
      <dgm:t>
        <a:bodyPr/>
        <a:lstStyle/>
        <a:p>
          <a:endParaRPr lang="en-US"/>
        </a:p>
      </dgm:t>
    </dgm:pt>
    <dgm:pt modelId="{076AD811-28BD-4A66-A313-8AFE557917E4}" type="pres">
      <dgm:prSet presAssocID="{51A22332-406E-4BCE-9B35-A8FA21BFB7E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C798C1E-6365-4BAF-B884-D1D6FBB18747}" type="pres">
      <dgm:prSet presAssocID="{8B69DECF-3743-46CB-B717-FF3427614015}" presName="node" presStyleLbl="node1" presStyleIdx="1" presStyleCnt="4" custScaleX="137408" custScaleY="120298" custRadScaleRad="110299" custRadScaleInc="-8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6B432-EF0F-487E-88A3-37A2CD593F81}" type="pres">
      <dgm:prSet presAssocID="{BCD07CDF-338F-4D0D-8F62-73754C352A03}" presName="sibTrans" presStyleLbl="sibTrans2D1" presStyleIdx="1" presStyleCnt="4" custScaleX="176892" custScaleY="58806"/>
      <dgm:spPr/>
      <dgm:t>
        <a:bodyPr/>
        <a:lstStyle/>
        <a:p>
          <a:endParaRPr lang="en-US"/>
        </a:p>
      </dgm:t>
    </dgm:pt>
    <dgm:pt modelId="{870A9B9B-5160-42B6-B601-D178BBF0DE80}" type="pres">
      <dgm:prSet presAssocID="{BCD07CDF-338F-4D0D-8F62-73754C352A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B441427-5C02-49B7-BA96-C0DE077239B6}" type="pres">
      <dgm:prSet presAssocID="{DDB06D84-FA9B-4CDE-B7DB-265F9674D8E9}" presName="node" presStyleLbl="node1" presStyleIdx="2" presStyleCnt="4" custScaleX="131650" custScaleY="125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F7F71-2E4F-4C86-A6C5-761707C959BF}" type="pres">
      <dgm:prSet presAssocID="{D7A4C0DC-4D9B-4757-A761-719C832FAD8D}" presName="sibTrans" presStyleLbl="sibTrans2D1" presStyleIdx="2" presStyleCnt="4" custScaleX="227672" custScaleY="52792" custLinFactNeighborX="-16136" custLinFactNeighborY="5749"/>
      <dgm:spPr/>
      <dgm:t>
        <a:bodyPr/>
        <a:lstStyle/>
        <a:p>
          <a:endParaRPr lang="en-US"/>
        </a:p>
      </dgm:t>
    </dgm:pt>
    <dgm:pt modelId="{A1A65320-4F6E-4284-82E9-DE67A1DE2982}" type="pres">
      <dgm:prSet presAssocID="{D7A4C0DC-4D9B-4757-A761-719C832FAD8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4B4D3E9-7C8A-4788-BA1F-1B2B1A818E25}" type="pres">
      <dgm:prSet presAssocID="{BA460A8D-5630-4AEC-BC1A-C86649DB31A1}" presName="node" presStyleLbl="node1" presStyleIdx="3" presStyleCnt="4" custScaleX="132135" custScaleY="116417" custRadScaleRad="112186" custRadScaleInc="9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4CFF2-F583-4892-980C-4F8471424FB6}" type="pres">
      <dgm:prSet presAssocID="{587A0BBA-DD38-4A4E-BF4E-F89C38C785EB}" presName="sibTrans" presStyleLbl="sibTrans2D1" presStyleIdx="3" presStyleCnt="4" custScaleX="159216" custScaleY="52163" custLinFactNeighborX="-8926" custLinFactNeighborY="-16590"/>
      <dgm:spPr/>
      <dgm:t>
        <a:bodyPr/>
        <a:lstStyle/>
        <a:p>
          <a:endParaRPr lang="en-US"/>
        </a:p>
      </dgm:t>
    </dgm:pt>
    <dgm:pt modelId="{E4E15DFD-80AD-4CB0-B2E4-37DEF65EF5E5}" type="pres">
      <dgm:prSet presAssocID="{587A0BBA-DD38-4A4E-BF4E-F89C38C785E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974C6CC-5585-4CCF-AA57-56D99178FBB5}" type="presOf" srcId="{BA460A8D-5630-4AEC-BC1A-C86649DB31A1}" destId="{94B4D3E9-7C8A-4788-BA1F-1B2B1A818E25}" srcOrd="0" destOrd="0" presId="urn:microsoft.com/office/officeart/2005/8/layout/cycle2"/>
    <dgm:cxn modelId="{5056B2E1-F43E-4E78-826F-850CCECF12A1}" type="presOf" srcId="{40CA9EED-3B7A-4CB2-8B86-ADF121E7BDBD}" destId="{08DC6FB8-66E0-45FB-A3F7-57C12C5F966F}" srcOrd="0" destOrd="0" presId="urn:microsoft.com/office/officeart/2005/8/layout/cycle2"/>
    <dgm:cxn modelId="{15B340E8-4D2E-48CC-8479-2118A970B05F}" type="presOf" srcId="{8B69DECF-3743-46CB-B717-FF3427614015}" destId="{0C798C1E-6365-4BAF-B884-D1D6FBB18747}" srcOrd="0" destOrd="0" presId="urn:microsoft.com/office/officeart/2005/8/layout/cycle2"/>
    <dgm:cxn modelId="{F2CAE07D-72B4-4CCE-A0AA-73F76AD7AEF6}" srcId="{DECD0AB1-5F22-42BE-A0F3-A6DAAC050F21}" destId="{DDB06D84-FA9B-4CDE-B7DB-265F9674D8E9}" srcOrd="2" destOrd="0" parTransId="{BED0D467-6532-45DC-B7C2-54D06C376770}" sibTransId="{D7A4C0DC-4D9B-4757-A761-719C832FAD8D}"/>
    <dgm:cxn modelId="{BFA43357-85C0-42CE-BD5D-3927DAE878E0}" type="presOf" srcId="{587A0BBA-DD38-4A4E-BF4E-F89C38C785EB}" destId="{2AD4CFF2-F583-4892-980C-4F8471424FB6}" srcOrd="0" destOrd="0" presId="urn:microsoft.com/office/officeart/2005/8/layout/cycle2"/>
    <dgm:cxn modelId="{A38675C9-1D5F-492F-8B66-DFDC40ED3761}" type="presOf" srcId="{DECD0AB1-5F22-42BE-A0F3-A6DAAC050F21}" destId="{9A5C197C-0180-430A-A142-6F119FAA3B88}" srcOrd="0" destOrd="0" presId="urn:microsoft.com/office/officeart/2005/8/layout/cycle2"/>
    <dgm:cxn modelId="{4FF2FF6F-25A2-405B-9EEE-D1D879564F2D}" type="presOf" srcId="{BCD07CDF-338F-4D0D-8F62-73754C352A03}" destId="{870A9B9B-5160-42B6-B601-D178BBF0DE80}" srcOrd="1" destOrd="0" presId="urn:microsoft.com/office/officeart/2005/8/layout/cycle2"/>
    <dgm:cxn modelId="{AD5D4ECB-F958-488F-A25F-40E2ECB605BC}" type="presOf" srcId="{587A0BBA-DD38-4A4E-BF4E-F89C38C785EB}" destId="{E4E15DFD-80AD-4CB0-B2E4-37DEF65EF5E5}" srcOrd="1" destOrd="0" presId="urn:microsoft.com/office/officeart/2005/8/layout/cycle2"/>
    <dgm:cxn modelId="{7B7A815E-518B-4EC7-9956-031DCD4873F7}" type="presOf" srcId="{51A22332-406E-4BCE-9B35-A8FA21BFB7E8}" destId="{076AD811-28BD-4A66-A313-8AFE557917E4}" srcOrd="1" destOrd="0" presId="urn:microsoft.com/office/officeart/2005/8/layout/cycle2"/>
    <dgm:cxn modelId="{45877AC8-0D1E-49DD-8B79-E418301C6344}" type="presOf" srcId="{D7A4C0DC-4D9B-4757-A761-719C832FAD8D}" destId="{21BF7F71-2E4F-4C86-A6C5-761707C959BF}" srcOrd="0" destOrd="0" presId="urn:microsoft.com/office/officeart/2005/8/layout/cycle2"/>
    <dgm:cxn modelId="{2563948D-A5EF-49CE-9BB5-246A7A508487}" type="presOf" srcId="{D7A4C0DC-4D9B-4757-A761-719C832FAD8D}" destId="{A1A65320-4F6E-4284-82E9-DE67A1DE2982}" srcOrd="1" destOrd="0" presId="urn:microsoft.com/office/officeart/2005/8/layout/cycle2"/>
    <dgm:cxn modelId="{C8884190-7453-4B01-987A-070F4F4823CB}" srcId="{DECD0AB1-5F22-42BE-A0F3-A6DAAC050F21}" destId="{40CA9EED-3B7A-4CB2-8B86-ADF121E7BDBD}" srcOrd="0" destOrd="0" parTransId="{902A1DC3-4B4D-4EE2-883F-DE6228A13C1B}" sibTransId="{51A22332-406E-4BCE-9B35-A8FA21BFB7E8}"/>
    <dgm:cxn modelId="{B9042C28-6963-4066-8FA5-F99CF401CB5F}" srcId="{DECD0AB1-5F22-42BE-A0F3-A6DAAC050F21}" destId="{BA460A8D-5630-4AEC-BC1A-C86649DB31A1}" srcOrd="3" destOrd="0" parTransId="{CA250ADB-5009-44EB-A7E4-58A47A10CC4F}" sibTransId="{587A0BBA-DD38-4A4E-BF4E-F89C38C785EB}"/>
    <dgm:cxn modelId="{008EEC48-DDE5-406B-950F-E589870EE271}" type="presOf" srcId="{BCD07CDF-338F-4D0D-8F62-73754C352A03}" destId="{E566B432-EF0F-487E-88A3-37A2CD593F81}" srcOrd="0" destOrd="0" presId="urn:microsoft.com/office/officeart/2005/8/layout/cycle2"/>
    <dgm:cxn modelId="{A81B09DC-6A56-46DF-B9D1-999420614D2F}" type="presOf" srcId="{DDB06D84-FA9B-4CDE-B7DB-265F9674D8E9}" destId="{DB441427-5C02-49B7-BA96-C0DE077239B6}" srcOrd="0" destOrd="0" presId="urn:microsoft.com/office/officeart/2005/8/layout/cycle2"/>
    <dgm:cxn modelId="{F4BA562D-7B6D-4A7E-BE4D-D1348FB90816}" type="presOf" srcId="{51A22332-406E-4BCE-9B35-A8FA21BFB7E8}" destId="{2681322C-A1E2-4E73-97FD-C9ACF0DE73C0}" srcOrd="0" destOrd="0" presId="urn:microsoft.com/office/officeart/2005/8/layout/cycle2"/>
    <dgm:cxn modelId="{B88F2EAD-CDEF-4201-ACC7-DC8378A5C1B1}" srcId="{DECD0AB1-5F22-42BE-A0F3-A6DAAC050F21}" destId="{8B69DECF-3743-46CB-B717-FF3427614015}" srcOrd="1" destOrd="0" parTransId="{57AB9D6F-ED7F-4332-98C4-BBC6E402E9FC}" sibTransId="{BCD07CDF-338F-4D0D-8F62-73754C352A03}"/>
    <dgm:cxn modelId="{D5720565-70BE-41CD-877E-D02920A1EFFD}" type="presParOf" srcId="{9A5C197C-0180-430A-A142-6F119FAA3B88}" destId="{08DC6FB8-66E0-45FB-A3F7-57C12C5F966F}" srcOrd="0" destOrd="0" presId="urn:microsoft.com/office/officeart/2005/8/layout/cycle2"/>
    <dgm:cxn modelId="{8758465B-0773-4CC2-A338-6EB45B806360}" type="presParOf" srcId="{9A5C197C-0180-430A-A142-6F119FAA3B88}" destId="{2681322C-A1E2-4E73-97FD-C9ACF0DE73C0}" srcOrd="1" destOrd="0" presId="urn:microsoft.com/office/officeart/2005/8/layout/cycle2"/>
    <dgm:cxn modelId="{81E6D743-0091-42B8-BD41-6DBD1C9A1462}" type="presParOf" srcId="{2681322C-A1E2-4E73-97FD-C9ACF0DE73C0}" destId="{076AD811-28BD-4A66-A313-8AFE557917E4}" srcOrd="0" destOrd="0" presId="urn:microsoft.com/office/officeart/2005/8/layout/cycle2"/>
    <dgm:cxn modelId="{BBE98904-CC21-4126-89C7-AE894887C1D8}" type="presParOf" srcId="{9A5C197C-0180-430A-A142-6F119FAA3B88}" destId="{0C798C1E-6365-4BAF-B884-D1D6FBB18747}" srcOrd="2" destOrd="0" presId="urn:microsoft.com/office/officeart/2005/8/layout/cycle2"/>
    <dgm:cxn modelId="{F1EEE73F-FC4D-4A5B-AD48-865598A12FC3}" type="presParOf" srcId="{9A5C197C-0180-430A-A142-6F119FAA3B88}" destId="{E566B432-EF0F-487E-88A3-37A2CD593F81}" srcOrd="3" destOrd="0" presId="urn:microsoft.com/office/officeart/2005/8/layout/cycle2"/>
    <dgm:cxn modelId="{ED4C02CA-8ECB-45CC-8620-1F4E45AF568A}" type="presParOf" srcId="{E566B432-EF0F-487E-88A3-37A2CD593F81}" destId="{870A9B9B-5160-42B6-B601-D178BBF0DE80}" srcOrd="0" destOrd="0" presId="urn:microsoft.com/office/officeart/2005/8/layout/cycle2"/>
    <dgm:cxn modelId="{4E7E7861-3B32-4AF3-9D5F-8ABB3880D2C6}" type="presParOf" srcId="{9A5C197C-0180-430A-A142-6F119FAA3B88}" destId="{DB441427-5C02-49B7-BA96-C0DE077239B6}" srcOrd="4" destOrd="0" presId="urn:microsoft.com/office/officeart/2005/8/layout/cycle2"/>
    <dgm:cxn modelId="{CCDFE0C6-C4D7-4E47-9579-BA68BD878895}" type="presParOf" srcId="{9A5C197C-0180-430A-A142-6F119FAA3B88}" destId="{21BF7F71-2E4F-4C86-A6C5-761707C959BF}" srcOrd="5" destOrd="0" presId="urn:microsoft.com/office/officeart/2005/8/layout/cycle2"/>
    <dgm:cxn modelId="{0D288A3F-D099-4653-928B-A6B6F0297D8D}" type="presParOf" srcId="{21BF7F71-2E4F-4C86-A6C5-761707C959BF}" destId="{A1A65320-4F6E-4284-82E9-DE67A1DE2982}" srcOrd="0" destOrd="0" presId="urn:microsoft.com/office/officeart/2005/8/layout/cycle2"/>
    <dgm:cxn modelId="{061F9DA8-A34B-4EC2-9B08-22B1C2FA1B6A}" type="presParOf" srcId="{9A5C197C-0180-430A-A142-6F119FAA3B88}" destId="{94B4D3E9-7C8A-4788-BA1F-1B2B1A818E25}" srcOrd="6" destOrd="0" presId="urn:microsoft.com/office/officeart/2005/8/layout/cycle2"/>
    <dgm:cxn modelId="{643EC212-9D5E-40C6-8A6F-5C6E301BBB45}" type="presParOf" srcId="{9A5C197C-0180-430A-A142-6F119FAA3B88}" destId="{2AD4CFF2-F583-4892-980C-4F8471424FB6}" srcOrd="7" destOrd="0" presId="urn:microsoft.com/office/officeart/2005/8/layout/cycle2"/>
    <dgm:cxn modelId="{23D57A12-4BD8-407F-ABED-94954B7F709F}" type="presParOf" srcId="{2AD4CFF2-F583-4892-980C-4F8471424FB6}" destId="{E4E15DFD-80AD-4CB0-B2E4-37DEF65EF5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C6FB8-66E0-45FB-A3F7-57C12C5F966F}">
      <dsp:nvSpPr>
        <dsp:cNvPr id="0" name=""/>
        <dsp:cNvSpPr/>
      </dsp:nvSpPr>
      <dsp:spPr>
        <a:xfrm>
          <a:off x="2422895" y="-166636"/>
          <a:ext cx="1942626" cy="18057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Plan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>
              <a:latin typeface="Preeti" pitchFamily="2" charset="0"/>
            </a:rPr>
            <a:t>-of]hgf_</a:t>
          </a:r>
        </a:p>
      </dsp:txBody>
      <dsp:txXfrm>
        <a:off x="2707386" y="97811"/>
        <a:ext cx="1373644" cy="1276865"/>
      </dsp:txXfrm>
    </dsp:sp>
    <dsp:sp modelId="{2681322C-A1E2-4E73-97FD-C9ACF0DE73C0}">
      <dsp:nvSpPr>
        <dsp:cNvPr id="0" name=""/>
        <dsp:cNvSpPr/>
      </dsp:nvSpPr>
      <dsp:spPr>
        <a:xfrm rot="2406186">
          <a:off x="4083679" y="1340918"/>
          <a:ext cx="354556" cy="25054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4092515" y="1366819"/>
        <a:ext cx="279391" cy="150329"/>
      </dsp:txXfrm>
    </dsp:sp>
    <dsp:sp modelId="{0C798C1E-6365-4BAF-B884-D1D6FBB18747}">
      <dsp:nvSpPr>
        <dsp:cNvPr id="0" name=""/>
        <dsp:cNvSpPr/>
      </dsp:nvSpPr>
      <dsp:spPr>
        <a:xfrm>
          <a:off x="4125207" y="1317074"/>
          <a:ext cx="2089163" cy="182902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Prepare </a:t>
          </a:r>
          <a:r>
            <a:rPr lang="en-GB" sz="3200" kern="1200">
              <a:latin typeface="Preeti" pitchFamily="2" charset="0"/>
            </a:rPr>
            <a:t>-tof/L_</a:t>
          </a:r>
          <a:endParaRPr lang="en-GB" sz="3200" kern="1200"/>
        </a:p>
      </dsp:txBody>
      <dsp:txXfrm>
        <a:off x="4431158" y="1584928"/>
        <a:ext cx="1477261" cy="1293313"/>
      </dsp:txXfrm>
    </dsp:sp>
    <dsp:sp modelId="{E566B432-EF0F-487E-88A3-37A2CD593F81}">
      <dsp:nvSpPr>
        <dsp:cNvPr id="0" name=""/>
        <dsp:cNvSpPr/>
      </dsp:nvSpPr>
      <dsp:spPr>
        <a:xfrm rot="8143369">
          <a:off x="4040346" y="2940260"/>
          <a:ext cx="495846" cy="30175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4118016" y="2969012"/>
        <a:ext cx="405320" cy="181053"/>
      </dsp:txXfrm>
    </dsp:sp>
    <dsp:sp modelId="{DB441427-5C02-49B7-BA96-C0DE077239B6}">
      <dsp:nvSpPr>
        <dsp:cNvPr id="0" name=""/>
        <dsp:cNvSpPr/>
      </dsp:nvSpPr>
      <dsp:spPr>
        <a:xfrm>
          <a:off x="2393399" y="3010431"/>
          <a:ext cx="2001618" cy="190498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Practice </a:t>
          </a:r>
          <a:r>
            <a:rPr lang="en-GB" sz="3200" kern="1200">
              <a:latin typeface="Preeti" pitchFamily="2" charset="0"/>
            </a:rPr>
            <a:t>-cEof;_</a:t>
          </a:r>
          <a:endParaRPr lang="en-GB" sz="3200" kern="1200"/>
        </a:p>
      </dsp:txBody>
      <dsp:txXfrm>
        <a:off x="2686529" y="3289409"/>
        <a:ext cx="1415358" cy="1347025"/>
      </dsp:txXfrm>
    </dsp:sp>
    <dsp:sp modelId="{21BF7F71-2E4F-4C86-A6C5-761707C959BF}">
      <dsp:nvSpPr>
        <dsp:cNvPr id="0" name=""/>
        <dsp:cNvSpPr/>
      </dsp:nvSpPr>
      <dsp:spPr>
        <a:xfrm rot="13442898">
          <a:off x="2076311" y="2977792"/>
          <a:ext cx="716466" cy="27089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2146151" y="3060222"/>
        <a:ext cx="635198" cy="162537"/>
      </dsp:txXfrm>
    </dsp:sp>
    <dsp:sp modelId="{94B4D3E9-7C8A-4788-BA1F-1B2B1A818E25}">
      <dsp:nvSpPr>
        <dsp:cNvPr id="0" name=""/>
        <dsp:cNvSpPr/>
      </dsp:nvSpPr>
      <dsp:spPr>
        <a:xfrm>
          <a:off x="584645" y="1331838"/>
          <a:ext cx="2008992" cy="177001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Present </a:t>
          </a:r>
          <a:r>
            <a:rPr lang="en-GB" sz="3200" kern="1200">
              <a:latin typeface="Preeti" pitchFamily="2" charset="0"/>
            </a:rPr>
            <a:t>-k|:t'tL_ </a:t>
          </a:r>
          <a:endParaRPr lang="en-GB" sz="3200" kern="1200"/>
        </a:p>
      </dsp:txBody>
      <dsp:txXfrm>
        <a:off x="878855" y="1591051"/>
        <a:ext cx="1420572" cy="1251588"/>
      </dsp:txXfrm>
    </dsp:sp>
    <dsp:sp modelId="{2AD4CFF2-F583-4892-980C-4F8471424FB6}">
      <dsp:nvSpPr>
        <dsp:cNvPr id="0" name=""/>
        <dsp:cNvSpPr/>
      </dsp:nvSpPr>
      <dsp:spPr>
        <a:xfrm rot="19238385">
          <a:off x="2282708" y="1258955"/>
          <a:ext cx="372784" cy="26766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2291815" y="1337952"/>
        <a:ext cx="292484" cy="16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98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24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6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36C-F7AF-41A9-8F7F-4ED97ECBAE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345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Fontasy Himali" panose="04020500000000000000" pitchFamily="82" charset="0"/>
              </a:defRPr>
            </a:lvl1pPr>
          </a:lstStyle>
          <a:p>
            <a:fld id="{2840B2E4-A264-431E-ABDE-38E3BCDA5876}" type="slidenum">
              <a:rPr lang="en-US" smtClean="0"/>
              <a:pPr/>
              <a:t>‹#›</a:t>
            </a:fld>
            <a:endParaRPr lang="en-US">
              <a:latin typeface="Fontasy Himali" panose="04020500000000000000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381000" y="5121787"/>
            <a:ext cx="115062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dirty="0">
                <a:solidFill>
                  <a:srgbClr val="002060"/>
                </a:solidFill>
                <a:latin typeface="Preeti"/>
                <a:cs typeface="Kalimati" pitchFamily="2"/>
              </a:rPr>
              <a:t>तथ्याङ्क सङ्कलन, गणना विधि र प्रशिक्षक, सुपरिवेक्षक र गणकको काम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07F60435-3696-4719-B642-21F4165C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१५,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972800" cy="609600"/>
          </a:xfrm>
        </p:spPr>
        <p:txBody>
          <a:bodyPr/>
          <a:lstStyle/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endParaRPr lang="en-US" sz="32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112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53155182-6558-4687-85E5-F904D446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9819899-022C-46DB-830B-27974C13FC54}"/>
              </a:ext>
            </a:extLst>
          </p:cNvPr>
          <p:cNvGrpSpPr/>
          <p:nvPr/>
        </p:nvGrpSpPr>
        <p:grpSpPr>
          <a:xfrm>
            <a:off x="5715000" y="1600200"/>
            <a:ext cx="6477000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प्रश्नावलीहरू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-53161" y="2844631"/>
            <a:ext cx="576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१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लगत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२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३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वडास्तरीय सामुदायिक प्रश्नावली</a:t>
            </a:r>
            <a:endParaRPr lang="en-US" sz="24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65451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01" y="2060534"/>
            <a:ext cx="12093677" cy="412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hi-IN" sz="2400" dirty="0">
                <a:ea typeface="Calibri"/>
                <a:cs typeface="Kalimati" pitchFamily="2"/>
              </a:rPr>
              <a:t>(</a:t>
            </a:r>
            <a:r>
              <a:rPr lang="ne-NP" sz="2400" dirty="0">
                <a:ea typeface="Calibri"/>
                <a:cs typeface="Kalimati" pitchFamily="2"/>
              </a:rPr>
              <a:t>क</a:t>
            </a:r>
            <a:r>
              <a:rPr lang="hi-IN" sz="2400" dirty="0">
                <a:ea typeface="Calibri"/>
                <a:cs typeface="Kalimati" pitchFamily="2"/>
              </a:rPr>
              <a:t>)</a:t>
            </a:r>
            <a:r>
              <a:rPr lang="ne-NP" sz="2400" dirty="0">
                <a:ea typeface="Calibri"/>
                <a:cs typeface="Kalimati" pitchFamily="2"/>
              </a:rPr>
              <a:t> क्षेत्रीयस्तरमा सञ्चालन हुने प्रशिक्षकको तालिममा सक्रिय रूपमा सहभागी भर्इ कृषिगणना सम्बन्धी आवश्यक ज्ञान हासिल गर्ने,</a:t>
            </a:r>
          </a:p>
          <a:p>
            <a:pPr marL="461963" marR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(ख) कृषिगणना सम्बन्धी पुस्तिकाहरू (गणना पुस्तिका, सुपरिवेक्षक पुस्तिका, र प्रशिक्षण सहयोगी पुस्तिका) पूर्ण रूपले अध्ययन गरी उक्त पुस्तिकाहरूमा भएका विषयहरूमा जानकार हुने,</a:t>
            </a:r>
          </a:p>
          <a:p>
            <a:pPr marL="461963" marR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(ग)</a:t>
            </a:r>
            <a:r>
              <a:rPr lang="en-US" sz="2400" dirty="0">
                <a:ea typeface="Calibri"/>
                <a:cs typeface="Kalimati" pitchFamily="2"/>
              </a:rPr>
              <a:t> </a:t>
            </a:r>
            <a:r>
              <a:rPr lang="ne-NP" sz="2400" dirty="0">
                <a:ea typeface="Calibri"/>
                <a:cs typeface="Kalimati" pitchFamily="2"/>
              </a:rPr>
              <a:t>कृषिगणनाका प्रचारप्रसार सामाग्री, कृषिगणना भिडियो तथा कृषिगणना वेबसाइटका बारेमा पूर्ण जानकार हुने,</a:t>
            </a:r>
            <a:endParaRPr lang="en-US" sz="2400" dirty="0">
              <a:ea typeface="Calibri"/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8693" y="757533"/>
            <a:ext cx="9239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मुख्य प्रशिक्षकको काम, कर्तव्य र अधिकार</a:t>
            </a:r>
            <a:endParaRPr lang="hi-IN" sz="2800" b="1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86098" y="6487891"/>
            <a:ext cx="500822" cy="355504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65451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6529" y="1878876"/>
            <a:ext cx="12093677" cy="508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hi-IN" sz="2400" dirty="0">
                <a:ea typeface="Calibri"/>
                <a:cs typeface="Kalimati" pitchFamily="2"/>
              </a:rPr>
              <a:t>(</a:t>
            </a:r>
            <a:r>
              <a:rPr lang="ne-NP" sz="2400" dirty="0">
                <a:ea typeface="Calibri"/>
                <a:cs typeface="Kalimati" pitchFamily="2"/>
              </a:rPr>
              <a:t>घ</a:t>
            </a:r>
            <a:r>
              <a:rPr lang="hi-IN" sz="2400" dirty="0">
                <a:ea typeface="Calibri"/>
                <a:cs typeface="Kalimati" pitchFamily="2"/>
              </a:rPr>
              <a:t>)</a:t>
            </a:r>
            <a:r>
              <a:rPr lang="ne-NP" sz="2400" dirty="0">
                <a:ea typeface="Calibri"/>
                <a:cs typeface="Kalimati" pitchFamily="2"/>
              </a:rPr>
              <a:t> प्रशिक्षण गर्दा ध्यान दिनुपर्ने कुराहरूमा स्पष्ट हुने,</a:t>
            </a:r>
          </a:p>
          <a:p>
            <a:pPr marL="461963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(ङ) प्रशिक्षण विधिका बारेमा पूर्ण जानकार हुने,</a:t>
            </a:r>
          </a:p>
          <a:p>
            <a:pPr marL="461963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(च) प्रशिक्षकले अपनाउनु पर्ने शिक्षण सिकार्इका चरणहरू बमोजिम तयारी गर्ने,</a:t>
            </a:r>
          </a:p>
          <a:p>
            <a:pPr marL="461963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(छ) प्रशिक्षण सामाग्रीहरूको पूर्ण जानकारी लिने,</a:t>
            </a:r>
          </a:p>
          <a:p>
            <a:pPr marL="461963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(ज) असल प्रशिक्षकका गुणहरू अनुसरण गर्ने, </a:t>
            </a:r>
          </a:p>
          <a:p>
            <a:pPr marL="1147763" indent="-6858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(झ) सुपरिवेक्षक तालिम, गणक तालिम, कृषिगणनाका सन्दर्भ समय र स्थलगत कार्य सञ्चालन हुने मिति तथा स्थानका बारेमा स्पष्ट हुने,</a:t>
            </a:r>
          </a:p>
          <a:p>
            <a:pPr marL="461963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US" sz="2400" dirty="0">
              <a:ea typeface="Calibri"/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8693" y="757533"/>
            <a:ext cx="9239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मुख्य प्रशिक्षकको काम, कर्तव्य र अधिकार</a:t>
            </a:r>
            <a:endParaRPr lang="hi-IN" sz="2800" b="1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86098" y="6487891"/>
            <a:ext cx="500822" cy="355504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65451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6529" y="1905000"/>
            <a:ext cx="1209367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7763" indent="-6858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(ञ) प्रशिक्षण गर्दा </a:t>
            </a:r>
            <a:r>
              <a:rPr lang="ne-NP" sz="2400" dirty="0">
                <a:cs typeface="Kalimati" pitchFamily="2"/>
              </a:rPr>
              <a:t>लैङ्गिक उत्तरदायी शिक्षण पद्धतिका सिद्धान्त र व्यवहार अबलम्बन गर्नेः</a:t>
            </a:r>
          </a:p>
          <a:p>
            <a:pPr marL="1490663" indent="-3429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cs typeface="Kalimati" panose="00000400000000000000" pitchFamily="2"/>
              </a:rPr>
              <a:t>सहभागीतामूलक सिकाई; </a:t>
            </a:r>
          </a:p>
          <a:p>
            <a:pPr marL="1490663" indent="-3429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cs typeface="Kalimati" panose="00000400000000000000" pitchFamily="2"/>
              </a:rPr>
              <a:t>व्यक्तिगत अनुभवको स्वीकार्यता र सशक्तिकरण; </a:t>
            </a:r>
          </a:p>
          <a:p>
            <a:pPr marL="1490663" indent="-3429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cs typeface="Kalimati" panose="00000400000000000000" pitchFamily="2"/>
              </a:rPr>
              <a:t>सामाजिक न्याय, सक्रियता र उत्तरदायित्वका लागि प्रोत्साहन; </a:t>
            </a:r>
          </a:p>
          <a:p>
            <a:pPr marL="1490663" indent="-3429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cs typeface="Kalimati" panose="00000400000000000000" pitchFamily="2"/>
              </a:rPr>
              <a:t>पूर्वाग्रह–मुक्त एवं विवेचनात्मक चिन्तनको विकास,</a:t>
            </a:r>
            <a:endParaRPr lang="ne-NP" sz="2000" dirty="0">
              <a:ea typeface="Calibri"/>
              <a:cs typeface="Kalimati" pitchFamily="2"/>
            </a:endParaRPr>
          </a:p>
          <a:p>
            <a:pPr marL="1147763" indent="-68580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(ट) </a:t>
            </a:r>
            <a:r>
              <a:rPr lang="ne-NP" sz="2400" dirty="0">
                <a:latin typeface="Preeti" pitchFamily="2" charset="0"/>
                <a:cs typeface="Kalimati" pitchFamily="2"/>
              </a:rPr>
              <a:t>जिल्लास्तरमा सञ्चालन हुने सुपरिवेक्षक तथा गणक तालिममा प्रशिक्षण गर्ने,</a:t>
            </a:r>
            <a:endParaRPr lang="ne-NP" sz="2400" dirty="0">
              <a:ea typeface="Calibri"/>
              <a:cs typeface="Kalimati" pitchFamily="2"/>
            </a:endParaRPr>
          </a:p>
          <a:p>
            <a:pPr marL="461963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ea typeface="Calibri"/>
                <a:cs typeface="Kalimati" pitchFamily="2"/>
              </a:rPr>
              <a:t>(ठ) प्रदेश/जिल्ला कृषिगणना कार्यालयलार्इ आवश्यकता अनुसार अन्य सहयोग गर्ने ।</a:t>
            </a:r>
            <a:endParaRPr lang="en-US" sz="2400" dirty="0">
              <a:ea typeface="Calibri"/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8693" y="757533"/>
            <a:ext cx="9239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मुख्य प्रशिक्षकको काम, कर्तव्य र अधिकार</a:t>
            </a:r>
            <a:endParaRPr lang="hi-IN" sz="2800" b="1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86098" y="6487891"/>
            <a:ext cx="500822" cy="355504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5625" y="1897082"/>
            <a:ext cx="9932675" cy="3970318"/>
          </a:xfrm>
          <a:prstGeom prst="rect">
            <a:avLst/>
          </a:prstGeom>
          <a:noFill/>
          <a:ln w="12700"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विषयवस्तुको राम्रो ज्ञान र प्रभावकारी प्रस्तुतिको क्षमता,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स्पष्ट बोली र आत्मविश्वास,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असल व्यक्तित्व, राम्रो शारीरिक हाउभाउ,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राम्रो सम्वाद गर्ने क्षमता,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प्रविधिको ज्ञान,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सहभागीहरुको कुरा सुन्न सक्ने क्षमता र सहनशीलता, </a:t>
            </a:r>
            <a:endParaRPr lang="en-US" sz="2400" dirty="0">
              <a:cs typeface="Kalimati" panose="00000400000000000000" pitchFamily="2"/>
            </a:endParaRP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राम्रो व्यवस्थापकीय र नेतृत्व गर्न सक्ने क्षमता,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628" y="968249"/>
            <a:ext cx="1198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प्रभावकारी प्रशिक्षणका लागि प्रशिक्षकमा हुनुपर्ने गुणहरू</a:t>
            </a:r>
            <a:endParaRPr lang="en-US" sz="2800" b="1" dirty="0">
              <a:solidFill>
                <a:srgbClr val="142DAC"/>
              </a:solid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133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628" y="1074574"/>
            <a:ext cx="1198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प्रभावकारी प्रशिक्षणका लागि प्रशिक्षकमा हुनुपर्ने गुणहरू</a:t>
            </a:r>
            <a:endParaRPr lang="en-US" sz="2800" b="1" dirty="0">
              <a:solidFill>
                <a:srgbClr val="142DAC"/>
              </a:solid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9D06A1-D61C-4672-8B39-0B4ADC98C68F}"/>
              </a:ext>
            </a:extLst>
          </p:cNvPr>
          <p:cNvSpPr txBox="1"/>
          <p:nvPr/>
        </p:nvSpPr>
        <p:spPr>
          <a:xfrm>
            <a:off x="1010093" y="2085115"/>
            <a:ext cx="11181908" cy="3416320"/>
          </a:xfrm>
          <a:prstGeom prst="rect">
            <a:avLst/>
          </a:prstGeom>
          <a:noFill/>
          <a:ln w="12700"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सकारात्मक सोच र प्रशंसनात्मक खोज शैली,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सहभागीतामुलक तालिम सञ्चालन गर्ने क्षमता,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सबै सहभागीहरुलाई </a:t>
            </a:r>
            <a:r>
              <a:rPr lang="ne-NP" sz="2400">
                <a:cs typeface="Kalimati" panose="00000400000000000000" pitchFamily="2"/>
              </a:rPr>
              <a:t>ध्यान पुर्याउन </a:t>
            </a:r>
            <a:r>
              <a:rPr lang="ne-NP" sz="2400" dirty="0">
                <a:cs typeface="Kalimati" panose="00000400000000000000" pitchFamily="2"/>
              </a:rPr>
              <a:t>सक्ने क्षमता,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विवाद व्यवस्थापन गर्ने क्षमता,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सहभागीहरुको स्तर पहिचान गर्ने क्षमता,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सहभागीहरुलाई प्रोत्साहन र उत्प्रेरणा गर्ने क्षमता</a:t>
            </a:r>
            <a:r>
              <a:rPr lang="en-US" sz="2400" dirty="0">
                <a:cs typeface="Kalimati" panose="00000400000000000000" pitchFamily="2"/>
              </a:rPr>
              <a:t> </a:t>
            </a:r>
            <a:r>
              <a:rPr lang="ne-NP" sz="2400" dirty="0">
                <a:cs typeface="Kalimati" panose="00000400000000000000" pitchFamily="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86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629" y="946983"/>
            <a:ext cx="11918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प्रशिक्षकले</a:t>
            </a: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अपनाउनु</a:t>
            </a: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पर्ने</a:t>
            </a: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शिक्षण</a:t>
            </a: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सिकाईका</a:t>
            </a: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b="1" dirty="0" err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चरणहरु</a:t>
            </a:r>
            <a:r>
              <a:rPr lang="en-US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:</a:t>
            </a: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(4 P's Principle)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E074F7D-FEF2-4739-9F37-9CA71027D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615317"/>
              </p:ext>
            </p:extLst>
          </p:nvPr>
        </p:nvGraphicFramePr>
        <p:xfrm>
          <a:off x="2881428" y="1896461"/>
          <a:ext cx="6828503" cy="47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55734"/>
            <a:ext cx="12192000" cy="5032147"/>
          </a:xfrm>
          <a:prstGeom prst="rect">
            <a:avLst/>
          </a:prstGeom>
          <a:noFill/>
          <a:ln w="12700"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शिक्षणका लागि पूर्व योजना बनाउने, 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पूर्व अभ्यास गर्ने, विविध प्रशिक्षण विधि अबलम्बन गर्ने,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सबै सहभागीहरुले प्रशिक्षकले बोलेका कुरा सुनेको सुनिश्चित गर्ने,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सहभागीहरुलाई जिज्ञासा राख्ने अवसर प्रदान गर्ने,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अभ्यास र क्रियाकलापका लागि स्पष्ट र पूर्ण निर्देशन दिने, 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सहभागीहरु दोधारमा पर्नसक्ने विषयहरुमा पूर्वानुमान गरी स्पष्ट र सरलीकृत तरिकाले व्याख्या गर्ने,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आफ्ना गल्ती वा कमजोरीहरुलाई सहज स्वीकार गरी सच्याउने,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प्रशिक्षणका समयमा सहभागीहरुले विषयान्तर गरेमा सही मार्गमा ल्याउने, </a:t>
            </a:r>
          </a:p>
          <a:p>
            <a:pPr marL="28733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गणना, सुपरिवेक्षक तथा प्रशिक्षण सहयोगी पुस्तिकाको अनिवार्य रूपमा प्रयोग गर्ने ।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917CA10-4B61-429A-8930-6C51B9E69A4B}"/>
              </a:ext>
            </a:extLst>
          </p:cNvPr>
          <p:cNvSpPr txBox="1">
            <a:spLocks/>
          </p:cNvSpPr>
          <p:nvPr/>
        </p:nvSpPr>
        <p:spPr>
          <a:xfrm>
            <a:off x="162233" y="821637"/>
            <a:ext cx="11841925" cy="45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प्रभावकारी प्रशिक्षणका लागि प्रशिक्षकले गर्नुपर्ने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14355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978" y="1669651"/>
            <a:ext cx="11802139" cy="5032147"/>
          </a:xfrm>
          <a:prstGeom prst="rect">
            <a:avLst/>
          </a:prstGeom>
          <a:noFill/>
          <a:ln w="12700"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पुस्तिकामा उल्लेख गरिएका कुराहरू अक्षरसः पढी त्यसको सार वा अर्थ स्पष्ट पार्न पर्याप्त उदाहरणहरू प्रस्तुत गर्ने,</a:t>
            </a:r>
            <a:endParaRPr lang="en-US" sz="2400" dirty="0">
              <a:cs typeface="Kalimati" panose="00000400000000000000" pitchFamily="2"/>
            </a:endParaRP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हरेक प्रश्नहरूमा अन्तर्निहित अर्थ स्पष्ट गरी उत्तर लेख्ने तरिकाबारे स्पष्ट पार्ने,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प्रश्नावलीमा दिइएका प्रश्नहरू तोडमोड नगरी हुबहु सोध्नुपर्दछ र उत्तरदाताले प्रश्न बुझ्न नसकेमा मात्र सार वा अर्थ नबिग्रने गरी व्याख्या गर्न सकिने कुरा बताउने, 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प्रश्न सोधी सकेपछि उत्तरदाताले स्पष्टसँग बुझे नबुझेको विचार गर्ने र उत्तरदाताले बुझेर दिएको उत्तर मात्र टिपोट गर्दा सहि जवाफ प्राप्त हुन्छ भन्ने बताउने,</a:t>
            </a:r>
          </a:p>
          <a:p>
            <a:pPr marL="46037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पावर प्वाइन्ट प्रोजेक्टर उपलब्ध नहुने स्थानहरुमा गणना पुस्तिकाको अध्ययन गर्न लगाउने र नमूना प्रश्नावलीहरूमा अभ्यास गर्न लगाउने ।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D1F670D-41ED-4A27-A1E0-2AA033740AF9}"/>
              </a:ext>
            </a:extLst>
          </p:cNvPr>
          <p:cNvSpPr txBox="1">
            <a:spLocks/>
          </p:cNvSpPr>
          <p:nvPr/>
        </p:nvSpPr>
        <p:spPr>
          <a:xfrm>
            <a:off x="162233" y="821637"/>
            <a:ext cx="11841925" cy="45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ne-NP" sz="28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प्रभावकारी प्रशिक्षणका लागि प्रशिक्षकले गर्नुपर्ने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2320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411479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तथ्याङ्क सङ्कलन,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विधि</a:t>
            </a:r>
            <a:r>
              <a:rPr lang="en-US" sz="2400" dirty="0">
                <a:cs typeface="Kalimati" pitchFamily="2"/>
              </a:rPr>
              <a:t>,</a:t>
            </a:r>
            <a:r>
              <a:rPr lang="ne-NP" sz="2400" dirty="0">
                <a:cs typeface="Kalimati" pitchFamily="2"/>
              </a:rPr>
              <a:t> 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प्रशिक्षक, सुपरिवेक्षक र गणकको काम कर्तव्य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477540" y="1833861"/>
            <a:ext cx="305686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पुस्तिका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BBE8A07-DED0-4243-89EA-73153DBD6A48}"/>
              </a:ext>
            </a:extLst>
          </p:cNvPr>
          <p:cNvGrpSpPr/>
          <p:nvPr/>
        </p:nvGrpSpPr>
        <p:grpSpPr>
          <a:xfrm>
            <a:off x="9296400" y="1371600"/>
            <a:ext cx="2519142" cy="5275489"/>
            <a:chOff x="10527347" y="1125311"/>
            <a:chExt cx="1447165" cy="3980089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5EE60EE-9F2A-48C0-A8FE-04716C53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2B18E94-9884-43FA-BA29-1502D1B9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2233" y="745437"/>
            <a:ext cx="11841925" cy="45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ne-NP" sz="2700" b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प्रशिक्षण गर्दा गर्न </a:t>
            </a:r>
            <a:r>
              <a:rPr lang="ne-NP" sz="2700" b="1" dirty="0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नहुने कुराहरु</a:t>
            </a:r>
          </a:p>
        </p:txBody>
      </p:sp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228600" y="1272164"/>
            <a:ext cx="11948251" cy="535723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प्रशिक्षकले मात्र एकोहोरो बोली नरहने, 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थोरै समयमा धेरै विषय वस्तु हतार गरी प्रस्तुत नगर्ने,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सहभागीहरु आफ्नो शरीरको पछाडि पर्ने गरी प्रशिक्षण नगर्ने,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हात बाँधेर वा खल्तीमा हात राखेर प्रशिक्षण नगर्ने, 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धेरै छिटो तथा मसिनो आवाजमा नबोल्ने,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सहभागीलाई सिधै “तिमी गलत छौ” भनी निरुत्साहित नगर्ने,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कुनै निश्चित सहभागीलाई वा स्थानमा मात्र एकोहोरो नहेरिरहने,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कुनै सीमित सहभागीलाई मात्र बोल्ने अवसर दिई प्रशिक्षण क्रियाकलाप नगर्ने,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कक्षाका लागि तोकिएको समय भन्दा ढीला शुरु नगर्ने र छिटो वा ढीलो कक्षा नछोड्ने, </a:t>
            </a:r>
          </a:p>
          <a:p>
            <a:pPr marL="0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कृषिगणनाको अवधारणा र परिभाषा विपरित हुनेगरी पूर्वाग्रही भएर प्रशिक्षण गर्ने ।</a:t>
            </a:r>
          </a:p>
        </p:txBody>
      </p:sp>
    </p:spTree>
    <p:extLst>
      <p:ext uri="{BB962C8B-B14F-4D97-AF65-F5344CB8AC3E}">
        <p14:creationId xmlns:p14="http://schemas.microsoft.com/office/powerpoint/2010/main" val="9889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28" y="1876793"/>
            <a:ext cx="12129572" cy="42954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प्रत्येक दिन पहिलो कक्षा शुरु हुनुभन्दा अगाडि अघिल्लो दिन छलफल भएका विषयवस्तुमा दुई जना सहभागीलाई दुर्इ दुर्इवटा कक्षाको पालैपालो पाँच पाँच मिनेटमा पुनरावलोकन गर्न लगाउने ।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सबै सहभागीलाई लिखित रुपमा तयारी भई आउन अघिल्लो दिन नै जानकारी दिने। 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पुनरावलोकन सहजकर्ताले सम्बन्धित दिनमा नै सहभागीहरु मध्येबाट दुई जना गोलाप्रथाबाट छनोट गरी पुनरावलोकनकर्ता तोक्ने ।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अघिल्लो दिन छलफल भएका विषयवस्तुको संक्षिप्त व्याख्या गर्ने समय </a:t>
            </a:r>
            <a:r>
              <a:rPr lang="ne-NP" sz="2300" b="1" dirty="0">
                <a:cs typeface="Kalimati" panose="00000400000000000000" pitchFamily="2"/>
              </a:rPr>
              <a:t>(२ मिनेट)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अघिल्लो दिनका सत्रमा अस्पष्ट भएका विषयवस्तुका बारेमा प्रस्तुत गर्ने समय </a:t>
            </a:r>
            <a:r>
              <a:rPr lang="ne-NP" sz="2300" b="1" dirty="0">
                <a:cs typeface="Kalimati" panose="00000400000000000000" pitchFamily="2"/>
              </a:rPr>
              <a:t>(२ मिनेट)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cs typeface="Kalimati" panose="00000400000000000000" pitchFamily="2"/>
              </a:rPr>
              <a:t>राम्रा पक्ष र सुधार गर्नु पर्ने पक्ष बताउने समय </a:t>
            </a:r>
            <a:r>
              <a:rPr lang="ne-NP" sz="2300" b="1" dirty="0">
                <a:cs typeface="Kalimati" panose="00000400000000000000" pitchFamily="2"/>
              </a:rPr>
              <a:t>(१ मिनेट)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628" y="727845"/>
            <a:ext cx="12053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1" algn="ctr">
              <a:lnSpc>
                <a:spcPct val="150000"/>
              </a:lnSpc>
            </a:pPr>
            <a:r>
              <a:rPr lang="ne-NP" sz="2400" b="1">
                <a:solidFill>
                  <a:srgbClr val="002060"/>
                </a:solidFill>
                <a:cs typeface="Kalimati" panose="00000400000000000000" pitchFamily="2"/>
              </a:rPr>
              <a:t>अघिल्लो दिनको पुनरावलोकन प्रक्रिया</a:t>
            </a:r>
            <a:endParaRPr lang="ne-NP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50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9365512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>
                <a:latin typeface="Fontasy Himali" panose="04020500000000000000" pitchFamily="8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40B2E4-A264-431E-ABDE-38E3BCDA587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9271" y="1866832"/>
            <a:ext cx="10593458" cy="4770537"/>
          </a:xfrm>
          <a:prstGeom prst="rect">
            <a:avLst/>
          </a:prstGeom>
          <a:noFill/>
          <a:ln w="12700"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lvl="1"/>
            <a:r>
              <a:rPr lang="ne-NP" sz="2800" b="1" u="sng" dirty="0">
                <a:solidFill>
                  <a:srgbClr val="002060"/>
                </a:solidFill>
                <a:cs typeface="Kalimati" panose="00000400000000000000" pitchFamily="2"/>
              </a:rPr>
              <a:t>प्रस्तुति समय</a:t>
            </a:r>
          </a:p>
          <a:p>
            <a:pPr marL="117475" lvl="1"/>
            <a:endParaRPr lang="ne-NP" sz="2400" b="1" u="sng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4603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बिषय प्रवेश: </a:t>
            </a:r>
            <a:r>
              <a:rPr lang="ne-NP" sz="2400" b="1" dirty="0">
                <a:cs typeface="Kalimati" panose="00000400000000000000" pitchFamily="2"/>
              </a:rPr>
              <a:t>१० मिनेट </a:t>
            </a:r>
          </a:p>
          <a:p>
            <a:pPr marL="4603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मुख्य बिषयको प्रस्तुति: </a:t>
            </a:r>
            <a:r>
              <a:rPr lang="ne-NP" sz="2400" b="1" dirty="0">
                <a:cs typeface="Kalimati" panose="00000400000000000000" pitchFamily="2"/>
              </a:rPr>
              <a:t>६० मिनेट</a:t>
            </a:r>
          </a:p>
          <a:p>
            <a:pPr marL="4603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छलफल र प्रश्नोत्तर: </a:t>
            </a:r>
            <a:r>
              <a:rPr lang="ne-NP" sz="2400" b="1" dirty="0">
                <a:cs typeface="Kalimati" panose="00000400000000000000" pitchFamily="2"/>
              </a:rPr>
              <a:t>१५ मिनेट</a:t>
            </a:r>
          </a:p>
          <a:p>
            <a:pPr marL="4603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anose="00000400000000000000" pitchFamily="2"/>
              </a:rPr>
              <a:t>सारांश तथा निष्कर्ष: </a:t>
            </a:r>
            <a:r>
              <a:rPr lang="ne-NP" sz="2400" b="1" dirty="0">
                <a:cs typeface="Kalimati" panose="00000400000000000000" pitchFamily="2"/>
              </a:rPr>
              <a:t>५ मिनेट</a:t>
            </a:r>
          </a:p>
          <a:p>
            <a:pPr marL="117475" lvl="1">
              <a:lnSpc>
                <a:spcPct val="150000"/>
              </a:lnSpc>
            </a:pPr>
            <a:endParaRPr lang="ne-NP" sz="2400" dirty="0">
              <a:cs typeface="Kalimati" panose="00000400000000000000" pitchFamily="2"/>
            </a:endParaRPr>
          </a:p>
          <a:p>
            <a:pPr marL="117475" lvl="1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प्रशिक्षकले मुख्य बिषयको प्रस्तुतिमा प्रशिक्षण सहयोगी पुस्तिकामा दिइएका उपयुक्त विभिन्न विधिहरुको संयोजन गर्ने 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CC0501A-78E1-4EB1-8DA3-58F1AF2A2369}"/>
              </a:ext>
            </a:extLst>
          </p:cNvPr>
          <p:cNvSpPr/>
          <p:nvPr/>
        </p:nvSpPr>
        <p:spPr>
          <a:xfrm>
            <a:off x="138628" y="872553"/>
            <a:ext cx="1205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>
                <a:solidFill>
                  <a:srgbClr val="142DAC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तालिम सत्र समय व्यवस्थापन</a:t>
            </a:r>
            <a:endParaRPr lang="en-US" sz="2800" b="1" dirty="0">
              <a:solidFill>
                <a:srgbClr val="142DAC"/>
              </a:solid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8700" y="1874898"/>
            <a:ext cx="4014029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400" u="sng" dirty="0">
                <a:solidFill>
                  <a:srgbClr val="FFC000"/>
                </a:solidFill>
                <a:cs typeface="Kalimati" panose="00000400000000000000" pitchFamily="2"/>
              </a:rPr>
              <a:t>प्रशिक्षण विधि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FFC000"/>
                </a:solidFill>
                <a:cs typeface="Kalimati" panose="00000400000000000000" pitchFamily="2"/>
              </a:rPr>
              <a:t>प्रवचन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FFC000"/>
                </a:solidFill>
                <a:cs typeface="Kalimati" panose="00000400000000000000" pitchFamily="2"/>
              </a:rPr>
              <a:t>कक्षागत अभ्यास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FFC000"/>
                </a:solidFill>
                <a:cs typeface="Kalimati" panose="00000400000000000000" pitchFamily="2"/>
              </a:rPr>
              <a:t>प्रदर्शन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FFC000"/>
                </a:solidFill>
                <a:cs typeface="Kalimati" panose="00000400000000000000" pitchFamily="2"/>
              </a:rPr>
              <a:t>मोक (नमूना) अन्तर्वार्ता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FFC000"/>
                </a:solidFill>
                <a:cs typeface="Kalimati" panose="00000400000000000000" pitchFamily="2"/>
              </a:rPr>
              <a:t>स्थलगत अभ्यास  </a:t>
            </a:r>
          </a:p>
        </p:txBody>
      </p:sp>
    </p:spTree>
    <p:extLst>
      <p:ext uri="{BB962C8B-B14F-4D97-AF65-F5344CB8AC3E}">
        <p14:creationId xmlns:p14="http://schemas.microsoft.com/office/powerpoint/2010/main" val="2948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837623"/>
            <a:ext cx="12039600" cy="3877377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सुपरिवेक्षक तालिमा सक्रियताका साथ सहभागी भर्इ कृषिगणना सम्बन्धी सबै विषयमा जानकार हुनुपर्दछ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गणकले तयार पारेको कृषक परिवारको लगत</a:t>
            </a:r>
            <a:r>
              <a:rPr lang="en-US" sz="2400" dirty="0">
                <a:cs typeface="Kalimati" pitchFamily="2"/>
              </a:rPr>
              <a:t> (</a:t>
            </a:r>
            <a:r>
              <a:rPr lang="ne-NP" sz="2400" dirty="0">
                <a:cs typeface="Kalimati" pitchFamily="2"/>
              </a:rPr>
              <a:t>लगत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latin typeface="Preeti" pitchFamily="2" charset="0"/>
                <a:cs typeface="Kalimati" pitchFamily="2"/>
              </a:rPr>
              <a:t>१</a:t>
            </a:r>
            <a:r>
              <a:rPr lang="en-US" sz="2400" dirty="0">
                <a:cs typeface="Kalimati" pitchFamily="2"/>
              </a:rPr>
              <a:t>) </a:t>
            </a:r>
            <a:r>
              <a:rPr lang="ne-NP" sz="2400" dirty="0">
                <a:cs typeface="Kalimati" pitchFamily="2"/>
              </a:rPr>
              <a:t>का आधारमा कृषक परिवार प्रश्नावली भर्नका लागि कृषक परिवार (२० देखि ३० वटा) छनोट गर्नु पर्दछ, गरिदिनु पर्दछ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आफ्नो कार्यक्षेत्रको वडामा वडास्तरीय सामुदायिक प्रश्नावली वडाको वडा अध्यक्ष वा सदस्य वा वडा सचिवसँग भर्नुपर्दछ ।</a:t>
            </a: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latin typeface="Preeti" pitchFamily="2" charset="0"/>
                <a:cs typeface="Kalimati" pitchFamily="2"/>
              </a:rPr>
              <a:t>आफूलाई तोकिएको गणना क्षेत्र भित्र रहेका </a:t>
            </a:r>
            <a:r>
              <a:rPr lang="ne-NP" sz="2400" b="1" dirty="0">
                <a:latin typeface="Preeti" pitchFamily="2" charset="0"/>
                <a:cs typeface="Kalimati" pitchFamily="2"/>
              </a:rPr>
              <a:t>संस्थागत कृषि चलनहरुको लगत २ </a:t>
            </a:r>
            <a:r>
              <a:rPr lang="ne-NP" sz="2400" dirty="0">
                <a:latin typeface="Preeti" pitchFamily="2" charset="0"/>
                <a:cs typeface="Kalimati" pitchFamily="2"/>
              </a:rPr>
              <a:t>भर्नुपर्दछ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latin typeface="Preeti" pitchFamily="2" charset="0"/>
                <a:cs typeface="Kalimati" pitchFamily="2"/>
              </a:rPr>
              <a:t>संस्थागत कृषिचलनहरुको सूची कृषिगणना अधिकृतबाट प्राप्त हुनेछ ।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F60330B-50A5-4848-B174-6ACC0995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Fontasy Himali" panose="04020500000000000000" pitchFamily="82" charset="0"/>
              </a:rPr>
              <a:pPr/>
              <a:t>23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C0A2B5D-64CD-4E19-B5DD-CDCA0FF0E078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1361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570037"/>
            <a:ext cx="11811000" cy="4449763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आफ्नो अधीनमा रहेका फारामहरूको हिफाजत गर्नुपर्नेछ र अनधिकृत व्यक्तिहरूलाई भरिएका फारामहरू हेर्न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सम्बन्धित अधिकृत वा सुपरिवेक्षकले चाहेमा बाहेक अन्य कसैलाई पनि आफ्नो जिम्माको गणना कार्य गर्न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आफूलाई सुम्पिएको कृषिगणनाको कार्यमा मात्र सीमित राख्नुपर्छ ।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07F7D439-62FE-43A9-BF39-C2F019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CF4A63AE-1F09-42C4-81B2-B3A209AD274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429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7474"/>
            <a:ext cx="11963400" cy="386132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आफ्नो कार्यमा उच्च शुद्धता र कार्य कुशलता कायम गर्न प्रयत्न गर्नुपर्दछ । 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सुपरिवेक्षकबाट विभागले पूर्ण र यथार्थ रूपमा सुपरिवेक्षण गरिने अपेक्षा गरेको छ ।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समयको सदुपयोग गर्न र दोहोरोपन हटाउन गणना क्षेत्रको भ्रमणसम्बन्धी पूर्व योजना बनाउनु पर्दछ। 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आफूलाई सुम्पिएको काम निर्दिष्ट समयमै पुरा गर्नुपर्दछ ।</a:t>
            </a: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F8114F68-C74B-41E8-B5A3-4200E2D6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F5BF35BA-7ED6-4EE8-AD69-DD9A677D522B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17063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119634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सुपरिवेक्षण तथा गणना कार्य सम्पादन गर्न चाहिने सामग्रीहरू सँधै साथमा लिर्इ जानुपर्दछ ।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जिल्ला कृषिगणना अधिकृतलाई कार्यप्रगति, आइपरेका समस्याहरुका बारेमा लगातार जानकारी गरार्इ राख्नुपर्दछ ।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वडास्तरीय सामुदायिक प्रश्नावली लगायत भरिएका फारामहरू सुपरिवेक्षकले आफ्नो सुपरिवेक्षकलाई तोकिएको समयमा हस्तान्तरण गर्नुपर्दछ ।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कार्य सम्पन्न भएपछि हस्तान्तरण गरिनु पर्ने सामाग्रीहरु सबै जिल्ला कृषिगणना  कार्यालयमा समयमा नै बुझाउनु पर्दछ,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आदि ।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7830E6C-04B7-4019-8D31-0842762E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6B4D527B-DF3C-43C4-8C21-F810C717E34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25991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2606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गणक तालिमा सक्रियताका साथ सहभागी भर्इ कृषिगणना सम्बन्धी सबै विषयमा जानकार हुनुपर्दछ ।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आफूलाई तोकिएको गणना क्षेत्रको कृषक परिवार लगत सङ्कलन गरी छनोटमा परेका कृषक परिवारहरूको एकिन गरी अन्तर्वार्ता लिनुपर्दछ 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आफ्नो अधीनमा रहेका फारामहरूको हिफाजत गर्नुपर्नेछ र अनधिकृत व्यक्तिहरूलाई भरिएका फारामहरू हेर्न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सम्बन्धित अधिकृत वा सुपरिवेक्षकले चाहेमा बाहेक अन्य कसैलाई पनि आफ्नो जिम्माको गणना कार्य गर्न दिनु हुँदैन ।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आफूलाई सुम्पिएको कृषिगणनाको कार्यमा मात्र सीमित राख्नुपर्छ ।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79D7C3B8-F710-4165-89E6-493C3042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633B40DF-DFF1-4AEC-9934-A6262248D8E9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38477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11963400" cy="38100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उत्तरदाताको सुविधाजनक समयमा अन्तर्वार्ता लिनुपर्दछ।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आफ्नो कार्यमा उच्च शुद्धता र कार्य कुशलता कायम गर्न प्रयत्न गर्नुपर्छ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गणकबाट विभागले पूर्ण र यथार्थ रूपमा लगत भरिने अपेक्षा गरेको 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समयको सदुपयोग गर्न र दोहोरोपन हटाउन गणना क्षेत्रको भ्रमणसम्बन्धी पूर्व योजना बनाउनु पर्दछ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आफूलाई सुम्पिएको काम निर्दिष्ट समयमै पूरा गर्नुपर्दछ ।</a:t>
            </a: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72F38595-74F6-44F8-B9B0-F52C2C8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FF36B165-95AC-4F38-84A7-3C861788DF5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27124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5521"/>
            <a:ext cx="11887200" cy="5410200"/>
          </a:xfrm>
          <a:noFill/>
          <a:ln>
            <a:noFill/>
          </a:ln>
          <a:effectLst/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गणना कार्य सम्पादन गर्न चाहिने सामग्रीहरू सँधै साथमा लिर्इ जानुपर्दछ ।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गणकले आफ्नो सुपरिवेक्षकलाई कार्यप्रगति, आइपरेका समस्याहरु लगातार जानकारी गरार्इ राख्नुपर्दछ ।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भरिएका फारामहरू गणकले आफ्नो सुपरिवेक्षकलाई तोकिएको समयमा हस्तान्तरण गर्नुपर्दछ ।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कार्य सम्पन्न भएपछि हस्तान्तरण गरिनु पर्ने सामाग्रीहरु सबै सुपरिवेक्षक मार्फत समयमा नै बुझाउनु पर्दछ ।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आदि ।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994DDA33-C7AF-43D0-8CE4-5E8EAD74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4D7BCBD4-0D9A-4912-8492-ABBB9B4B35D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086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10363200" cy="609599"/>
          </a:xfrm>
        </p:spPr>
        <p:txBody>
          <a:bodyPr/>
          <a:lstStyle/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12834" y="1700048"/>
            <a:ext cx="11963400" cy="515795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राष्ट्रिय कृषिगणना २०७८ को तथ्याङ्क सङ्कलन कार्यलाई दुई चरणमा विभाजन गरिएको छ 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पहिलो चरणमा छानिएका गणना क्षेत्रहरूबाट सम्पूर्ण कृषक परिवारहरूको लगत संकलन गरिन्छ।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दोस्रो चरणमा कृषक परिवार लगत (लगत १) बाट आवश्यक संख्यामा कृषक परिवार छनोट गरी छानिएका कृषक परिवारबाट कृषक परिवार प्रश्नावली (लगत २) भरिन्छ 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यसका अतिरिक्त, गणना क्षेत्रसँग सम्बन्धित वडामा वडास्तरीय सामुदायिक प्रश्नावली (लगत ३)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भरिन्छ ।</a:t>
            </a:r>
          </a:p>
          <a:p>
            <a:pPr marL="342900" lvl="1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यसका साथै यस पटकको कृषिगणनामा घरपरिवारले संचालन गरेको कृषिकार्यका साथै संस्थागत कृषिकार्यको पनि गणना गरिन्छ।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BA9052-1C36-463D-B1C2-369E2A7F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30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4572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कृषिगणना २०७८ मा तथ्याङ्क संकलन कार्य कहिले र कसले गर्दछन्?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कृषिगणना २०७८ मा गणना विधि कस्तो प्रकारको 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प्रशिक्षकले गर्नै पर्ने प्रमुख पाँच कुराहरू के के हुन्?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शिक्षण सिकार्इका </a:t>
            </a:r>
            <a:r>
              <a:rPr lang="en-US" sz="2400" dirty="0">
                <a:cs typeface="Kalimati" pitchFamily="2"/>
              </a:rPr>
              <a:t>4 Ps Principle</a:t>
            </a:r>
            <a:r>
              <a:rPr lang="ne-NP" sz="2400" dirty="0">
                <a:cs typeface="Kalimati" pitchFamily="2"/>
              </a:rPr>
              <a:t> भन्नाले के बुझिन्छ?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सुपरिवेक्षक तथा गणक तालिममा अघिल्लो दिनको पुनरावलोकन कसरी गराउने?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सुपरिवेक्षकको प्रमुख कामहरू के के हुन्?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गणकको प्रमुख कामहरू के के हुन्?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पुनरावलोकनका लागि प्रश्न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3810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तथ्याङ्क संकलन,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गणना क्षेत्र,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गणना विधि,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प्रशिक्षकको काम तथा प्रशिक्षणमा ध्यान दिनुपर्ने कुरा 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सुपरिवेक्षकको काम, कर्तव्य र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गणकको काम, कर्तव्य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22848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 smtClean="0">
                <a:solidFill>
                  <a:srgbClr val="7030A0"/>
                </a:solidFill>
                <a:cs typeface="Kalimati" pitchFamily="2"/>
              </a:rPr>
              <a:t>धन्यवाद </a:t>
            </a:r>
            <a:r>
              <a:rPr lang="ne-NP" sz="5400" dirty="0">
                <a:solidFill>
                  <a:srgbClr val="7030A0"/>
                </a:solidFill>
                <a:cs typeface="Kalimati" pitchFamily="2"/>
              </a:rPr>
              <a:t>!</a:t>
            </a:r>
            <a:r>
              <a:rPr lang="ne-NP" sz="5400" dirty="0">
                <a:solidFill>
                  <a:srgbClr val="7030A0"/>
                </a:solidFill>
                <a:latin typeface="Preeti"/>
                <a:cs typeface="Kalimati" pitchFamily="2"/>
              </a:rPr>
              <a:t> </a:t>
            </a:r>
            <a:endParaRPr lang="en-US" sz="54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</a:t>
            </a:r>
            <a:r>
              <a:rPr lang="ne-NP" b="1">
                <a:solidFill>
                  <a:srgbClr val="0070C0"/>
                </a:solidFill>
                <a:cs typeface="Kalimati" pitchFamily="2"/>
              </a:rPr>
              <a:t>पेज </a:t>
            </a:r>
            <a:r>
              <a:rPr lang="ne-NP" b="1" smtClean="0">
                <a:solidFill>
                  <a:srgbClr val="0070C0"/>
                </a:solidFill>
                <a:cs typeface="Kalimati" pitchFamily="2"/>
              </a:rPr>
              <a:t>८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११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।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साथै, प्रशिक्षण सहयोगी पुस्तिका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11963400" cy="5410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कृषिगणनामा गणकले कृषक परिवारको घर दैलोमा पुगी कृषकसँग अन्तर्वार्ता लिएर प्रश्नावली भर्नुपर्दछ ।</a:t>
            </a:r>
          </a:p>
          <a:p>
            <a:pPr>
              <a:lnSpc>
                <a:spcPct val="17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सन्दर्भ अवधि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राष्ट्रिय कृषिगणना २०७८ मा सन्दर्भ वर्ष र सन्दर्भ दिन गरी दुई किसिमका सन्दर्भ अवधि रहेका छन् । 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सन्दर्भ वर्ष भन्नाले पुस १७, २०७७ देखि पुस १६, २०७८ सम्मको १२ महिनाको अवधिलाई बुझ्नुपर्दछ । 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सन्दर्भ दिन भन्नाले गणना भएको दिनलाई बुझ्नुपर्दछ । 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="" xmlns:a16="http://schemas.microsoft.com/office/drawing/2014/main" id="{E9FF643A-9207-4577-A014-617D74B74542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304DD896-A3CC-4950-86FF-F4669D34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198"/>
            <a:ext cx="11734800" cy="320040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लगत १ तथा लगत २ अन्तर्गत सङ्कलन गरिने विभिन्न विवरणहरूको सन्दर्भ समय साधारणतया १२ महिनाको अवधिलाई मानिएको भए तापनि केही खास कुरामा भने सन्दर्भ अवधि गणनाको दिनलाई मान्नुपर्दछ । </a:t>
            </a:r>
          </a:p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कुन विवरणका लागि कुन सन्दर्भ अवधि लिने भन्ने सूची “गणनाको सन्दर्भ अवधि” गणना पुस्तिकाको </a:t>
            </a: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अनुसूची १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मा दिइएको छ 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70000"/>
              </a:lnSpc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797AA75-88CD-492A-887D-ED0520AE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FD36A2-602F-4110-A3E0-AC15166E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44587"/>
            <a:ext cx="1143000" cy="1813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FD7579B-D354-4C1C-A700-E2599AC8CD41}"/>
              </a:ext>
            </a:extLst>
          </p:cNvPr>
          <p:cNvSpPr txBox="1"/>
          <p:nvPr/>
        </p:nvSpPr>
        <p:spPr>
          <a:xfrm>
            <a:off x="1524000" y="5786735"/>
            <a:ext cx="105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b="1" dirty="0">
                <a:cs typeface="Kalimati" panose="00000400000000000000" pitchFamily="2"/>
              </a:rPr>
              <a:t>गणना पुस्तिकाको </a:t>
            </a:r>
            <a:r>
              <a:rPr lang="ne-NP" sz="2400" b="1">
                <a:cs typeface="Kalimati" panose="00000400000000000000" pitchFamily="2"/>
              </a:rPr>
              <a:t>पृष्ठ १०६ देखि १०९ </a:t>
            </a:r>
            <a:r>
              <a:rPr lang="ne-NP" sz="2400" b="1" dirty="0">
                <a:cs typeface="Kalimati" panose="00000400000000000000" pitchFamily="2"/>
              </a:rPr>
              <a:t>सम्म अध्ययन गरौं । (२० मिनेट)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="" xmlns:a16="http://schemas.microsoft.com/office/drawing/2014/main" id="{A36FD5F9-6E12-4DE0-9365-1D37D9A922AC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117348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कृषिगणनामा सन्दर्भ अवधिको अति नै महत्व हुन्छ ।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सन्दर्भ अवधिसम्बन्धी गल्तीहरूले तथ्याङ्कको आधारभूत प्रकृतिमै भिन्नता ल्याइदिन्छन् ।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उदाहरणः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किरणले चलन गरेको एक कित्तामा दुई बाली लाग्ने गर्छ ।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किरणले उक्त कित्तामा एक बाली (वर्षे बाली) आफैले खेती गरे र हिउँदमा सो कित्ता शान्तिलाई हिउँदे बाली लगाउन दिएका छन् ।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कोभिड –१९ का कारण यस पटक कृषिगणना बैशाख जेठमा हुने भएको हुँदा उक्त जग्गा शान्तिको चलनअन्तर्गत लिनुपर्ने हुन्छ किनकि चलन गरेको जग्गाको लागि सन्दर्भ समय गणनाको दिन हो । यस्तो अवस्थामा किरणले पहिले लगाएको एक बालीको विवरण पनि शान्तिसँग नै लिनुपर्ने हुन्छ ।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3B70C5C-2CA8-475C-9370-9B08B879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="" xmlns:a16="http://schemas.microsoft.com/office/drawing/2014/main" id="{DF80C9AB-5645-4767-A89F-E06AE8A33A57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563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/>
            </a:r>
            <a:b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11963400" cy="40386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विगतमा झैं यो कृषिगणना पनि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नमुना छनोट विधि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Kalimati" pitchFamily="2"/>
              </a:rPr>
              <a:t>(Sampling Method)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बाट गरिने 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छनोट विधिका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लागि कृषक परिवारको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सूची राष्ट्रिय जनगणना २०७८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बाट प्राप्त भएको 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यस पटक प्रत्येक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स्थानीय तह अनुसारको कृषि तथ्याङ्क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 उपलब्ध हुनेछ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विगतका गणनाहरुमा जिल्लास्तरको मात्र विवरण उपलब्ध भएको थियो । 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७५३ पालिकाका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१३,५७८ गणना क्षेत्रहरु छनौटमा परेका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छन्।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अनुमानित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३ लाख ५० हजार कृषक परिवारबाट प्रत्यक्ष अन्तरवार्ता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विधिबाट तथ्याङ्क संकलन गरिन्छ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।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4EBC3CCF-A358-4A60-B730-0CBBFD05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563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/>
            </a:r>
            <a:b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11430000" cy="29718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संस्थागत कृषिचलनको पूर्ण गणना पनि संगसंगै गरिन्छ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संस्थागत कृषिचलनको गणना सुपरिवेक्षकले गर्नेछन्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स्थानीय तहमा रहेका संस्थागत कृषिचलनको संख्याको आधारमा गणनाको लागि अवश्यक थप सुपरिवेक्षकको व्यवस्था हुनेछ ।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यस सम्बन्धी विस्तृत छलफल सुपरिवेक्षक तालिमको अन्तिम दिनको दोस्रो सत्रमा हुनेछ ।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ne-NP" sz="2400" dirty="0">
              <a:solidFill>
                <a:prstClr val="black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4EBC3CCF-A358-4A60-B730-0CBBFD05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0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88" y="764642"/>
            <a:ext cx="12129911" cy="5866991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संस्थागत कृषिचलनको गणना गर्दा ध्यान दिनुपर्ने विषयहरुः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cs typeface="Kalimati" pitchFamily="2"/>
              </a:rPr>
              <a:t>कुनै संस्थागत कृषिचलनले संस्थागत कृषि कार्य बाहेक अन्य कृषि कार्य पनि गरेको रहेछ भने संस्थागत कृषि कार्यसंग सम्बन्धित बाहेक अन्य कृषिकार्यहरु गणकले लगत १ सूचीकरण कार्य गर्दा समेट्नुपर्दछ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cs typeface="Kalimati" pitchFamily="2"/>
              </a:rPr>
              <a:t>उदाहरणः कुनै परिवारले ३५ वटा दुधदिने उमेर समुहका गाईपालेको छ र अन्य खद्यान्नबाली वा तरकारी बाली वा फलफुलखेती पनि गरेको छ भने गाईपालनसंग सम्बन्धित विवरण जस्तैः गाईगोठले ओगटेको क्षेत्रफल, गाईकोलागि डालेघाँस वा भुइघाँसले ओगटेको क्षेत्रफल आदि सुपरिवेक्षकले संस्थागत विवरणमा लिनुपर्दछ भने बाँकि बालीहरु र त्यो संग सम्बन्धित विवरण गणकले अरु कृषिचलन वा सोसरह मानी सूचीकरणमा लिनुपर्दछ 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cs typeface="Kalimati" pitchFamily="2"/>
              </a:rPr>
              <a:t>सुपरिवेक्षकले आफुमातहत रहेका गणकलाई स्थलगत कार्य शुरुहुन भन्दा पहिले कुनकुन गणकको कार्यक्षेत्रमा संस्थागत कृषिचलन पनि छ सोको जानकारी गराउनुपर्दछ जसले गर्दा दोहोरिने वा छुट्ने संभावना हुदैन । </a:t>
            </a:r>
            <a:endParaRPr lang="en-US" sz="2200" dirty="0">
              <a:cs typeface="Kalimati" pitchFamily="2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2516C384-7F6A-4C6F-9D81-8B1CCFFFA543}"/>
              </a:ext>
            </a:extLst>
          </p:cNvPr>
          <p:cNvSpPr txBox="1">
            <a:spLocks/>
          </p:cNvSpPr>
          <p:nvPr/>
        </p:nvSpPr>
        <p:spPr>
          <a:xfrm>
            <a:off x="10668000" y="6477000"/>
            <a:ext cx="1524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mtClean="0">
                <a:latin typeface="Fontasy Himali" panose="04020500000000000000" pitchFamily="82" charset="0"/>
              </a:rPr>
              <a:pPr algn="r"/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2025</Words>
  <Application>Microsoft Office PowerPoint</Application>
  <PresentationFormat>Custom</PresentationFormat>
  <Paragraphs>250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राष्ट्रिय कृषिगणना २०७८ प्रशिक्षकको लागि क्षेत्रीयस्तरको तालिम मितिः चैत १५, २०७८ बाँके, मोरङ  </vt:lpstr>
      <vt:lpstr>PowerPoint Presentation</vt:lpstr>
      <vt:lpstr>तथ्याङ्क सङ्कलन </vt:lpstr>
      <vt:lpstr>PowerPoint Presentation</vt:lpstr>
      <vt:lpstr>PowerPoint Presentation</vt:lpstr>
      <vt:lpstr>PowerPoint Presentation</vt:lpstr>
      <vt:lpstr>गणना विधि </vt:lpstr>
      <vt:lpstr>गणना विधि </vt:lpstr>
      <vt:lpstr>PowerPoint Presentation</vt:lpstr>
      <vt:lpstr>गणना विधि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485</cp:revision>
  <dcterms:created xsi:type="dcterms:W3CDTF">2006-08-16T00:00:00Z</dcterms:created>
  <dcterms:modified xsi:type="dcterms:W3CDTF">2022-03-24T16:28:09Z</dcterms:modified>
</cp:coreProperties>
</file>