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notesMasterIdLst>
    <p:notesMasterId r:id="rId48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404" y="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51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21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21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21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21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8F189332-DE14-472F-BD83-A13DD8D007FC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118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89650" cy="3425825"/>
          </a:xfrm>
          <a:prstGeom prst="rect">
            <a:avLst/>
          </a:prstGeom>
        </p:spPr>
      </p:sp>
      <p:sp>
        <p:nvSpPr>
          <p:cNvPr id="36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3880" cy="4112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361" name="CustomShape 3"/>
          <p:cNvSpPr/>
          <p:nvPr/>
        </p:nvSpPr>
        <p:spPr>
          <a:xfrm>
            <a:off x="3884760" y="8685360"/>
            <a:ext cx="29692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36D2C094-2DCE-45FA-9084-6C3ABE28162C}" type="slidenum">
              <a:rPr lang="en-US" sz="1200" b="0" strike="noStrike" spc="-1">
                <a:solidFill>
                  <a:srgbClr val="000000"/>
                </a:solidFill>
                <a:latin typeface="Times New Roman"/>
              </a:rPr>
              <a:t>1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result for logo of nepal government"/>
          <p:cNvPicPr/>
          <p:nvPr/>
        </p:nvPicPr>
        <p:blipFill>
          <a:blip r:embed="rId14"/>
          <a:stretch/>
        </p:blipFill>
        <p:spPr>
          <a:xfrm>
            <a:off x="45720" y="-32400"/>
            <a:ext cx="789840" cy="581760"/>
          </a:xfrm>
          <a:prstGeom prst="rect">
            <a:avLst/>
          </a:prstGeom>
          <a:ln>
            <a:noFill/>
          </a:ln>
        </p:spPr>
      </p:pic>
      <p:pic>
        <p:nvPicPr>
          <p:cNvPr id="7" name="Picture 7"/>
          <p:cNvPicPr/>
          <p:nvPr/>
        </p:nvPicPr>
        <p:blipFill>
          <a:blip r:embed="rId15"/>
          <a:stretch/>
        </p:blipFill>
        <p:spPr>
          <a:xfrm>
            <a:off x="11506320" y="27000"/>
            <a:ext cx="637560" cy="637200"/>
          </a:xfrm>
          <a:prstGeom prst="rect">
            <a:avLst/>
          </a:prstGeom>
          <a:ln>
            <a:noFill/>
          </a:ln>
        </p:spPr>
      </p:pic>
      <p:sp>
        <p:nvSpPr>
          <p:cNvPr id="2" name="CustomShape 1"/>
          <p:cNvSpPr/>
          <p:nvPr/>
        </p:nvSpPr>
        <p:spPr>
          <a:xfrm>
            <a:off x="1097280" y="27000"/>
            <a:ext cx="1014768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ne-NP" sz="1400" b="0" strike="noStrike" spc="-1">
                <a:solidFill>
                  <a:srgbClr val="FF0000"/>
                </a:solidFill>
                <a:latin typeface="Calibri"/>
                <a:cs typeface="Kalimati"/>
              </a:rPr>
              <a:t>केन्द्रीय तथ्याङ्क विभाग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ne-NP" sz="1800" b="0" strike="noStrike" spc="-1">
                <a:solidFill>
                  <a:srgbClr val="FF0000"/>
                </a:solidFill>
                <a:latin typeface="Calibri"/>
                <a:cs typeface="Kalimati"/>
              </a:rPr>
              <a:t>राष्ट्रिय कृषिगणना २०७८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" name="Line 2"/>
          <p:cNvSpPr/>
          <p:nvPr/>
        </p:nvSpPr>
        <p:spPr>
          <a:xfrm>
            <a:off x="0" y="686520"/>
            <a:ext cx="12191760" cy="0"/>
          </a:xfrm>
          <a:prstGeom prst="line">
            <a:avLst/>
          </a:prstGeom>
          <a:ln w="19080">
            <a:solidFill>
              <a:srgbClr val="0070C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2" descr="Image result for logo of nepal government"/>
          <p:cNvPicPr/>
          <p:nvPr/>
        </p:nvPicPr>
        <p:blipFill>
          <a:blip r:embed="rId14"/>
          <a:stretch/>
        </p:blipFill>
        <p:spPr>
          <a:xfrm>
            <a:off x="45720" y="-32400"/>
            <a:ext cx="789840" cy="581760"/>
          </a:xfrm>
          <a:prstGeom prst="rect">
            <a:avLst/>
          </a:prstGeom>
          <a:ln>
            <a:noFill/>
          </a:ln>
        </p:spPr>
      </p:pic>
      <p:pic>
        <p:nvPicPr>
          <p:cNvPr id="43" name="Picture 7"/>
          <p:cNvPicPr/>
          <p:nvPr/>
        </p:nvPicPr>
        <p:blipFill>
          <a:blip r:embed="rId15"/>
          <a:stretch/>
        </p:blipFill>
        <p:spPr>
          <a:xfrm>
            <a:off x="11506320" y="27000"/>
            <a:ext cx="637560" cy="637200"/>
          </a:xfrm>
          <a:prstGeom prst="rect">
            <a:avLst/>
          </a:prstGeom>
          <a:ln>
            <a:noFill/>
          </a:ln>
        </p:spPr>
      </p:pic>
      <p:sp>
        <p:nvSpPr>
          <p:cNvPr id="44" name="CustomShape 1"/>
          <p:cNvSpPr/>
          <p:nvPr/>
        </p:nvSpPr>
        <p:spPr>
          <a:xfrm>
            <a:off x="1097280" y="27000"/>
            <a:ext cx="1014768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ne-NP" sz="1400" b="0" strike="noStrike" spc="-1">
                <a:solidFill>
                  <a:srgbClr val="FF0000"/>
                </a:solidFill>
                <a:latin typeface="Calibri"/>
                <a:cs typeface="Kalimati"/>
              </a:rPr>
              <a:t>केन्द्रीय तथ्याङ्क विभाग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ne-NP" sz="1800" b="0" strike="noStrike" spc="-1">
                <a:solidFill>
                  <a:srgbClr val="FF0000"/>
                </a:solidFill>
                <a:latin typeface="Calibri"/>
                <a:cs typeface="Kalimati"/>
              </a:rPr>
              <a:t>राष्ट्रिय कृषिगणना २०७८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45" name="Line 2"/>
          <p:cNvSpPr/>
          <p:nvPr/>
        </p:nvSpPr>
        <p:spPr>
          <a:xfrm>
            <a:off x="0" y="686520"/>
            <a:ext cx="12191760" cy="0"/>
          </a:xfrm>
          <a:prstGeom prst="line">
            <a:avLst/>
          </a:prstGeom>
          <a:ln w="19080">
            <a:solidFill>
              <a:srgbClr val="0070C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2" descr="Image result for logo of nepal government"/>
          <p:cNvPicPr/>
          <p:nvPr/>
        </p:nvPicPr>
        <p:blipFill>
          <a:blip r:embed="rId14"/>
          <a:stretch/>
        </p:blipFill>
        <p:spPr>
          <a:xfrm>
            <a:off x="45720" y="-32400"/>
            <a:ext cx="789840" cy="581760"/>
          </a:xfrm>
          <a:prstGeom prst="rect">
            <a:avLst/>
          </a:prstGeom>
          <a:ln>
            <a:noFill/>
          </a:ln>
        </p:spPr>
      </p:pic>
      <p:pic>
        <p:nvPicPr>
          <p:cNvPr id="85" name="Picture 7"/>
          <p:cNvPicPr/>
          <p:nvPr/>
        </p:nvPicPr>
        <p:blipFill>
          <a:blip r:embed="rId15"/>
          <a:stretch/>
        </p:blipFill>
        <p:spPr>
          <a:xfrm>
            <a:off x="11506320" y="27000"/>
            <a:ext cx="637560" cy="637200"/>
          </a:xfrm>
          <a:prstGeom prst="rect">
            <a:avLst/>
          </a:prstGeom>
          <a:ln>
            <a:noFill/>
          </a:ln>
        </p:spPr>
      </p:pic>
      <p:sp>
        <p:nvSpPr>
          <p:cNvPr id="86" name="CustomShape 1"/>
          <p:cNvSpPr/>
          <p:nvPr/>
        </p:nvSpPr>
        <p:spPr>
          <a:xfrm>
            <a:off x="1097280" y="27000"/>
            <a:ext cx="1014768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ne-NP" sz="1400" b="0" strike="noStrike" spc="-1">
                <a:solidFill>
                  <a:srgbClr val="FF0000"/>
                </a:solidFill>
                <a:latin typeface="Calibri"/>
                <a:cs typeface="Kalimati"/>
              </a:rPr>
              <a:t>केन्द्रीय तथ्याङ्क विभाग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ne-NP" sz="1800" b="0" strike="noStrike" spc="-1">
                <a:solidFill>
                  <a:srgbClr val="FF0000"/>
                </a:solidFill>
                <a:latin typeface="Calibri"/>
                <a:cs typeface="Kalimati"/>
              </a:rPr>
              <a:t>राष्ट्रिय कृषिगणना २०७८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87" name="Line 2"/>
          <p:cNvSpPr/>
          <p:nvPr/>
        </p:nvSpPr>
        <p:spPr>
          <a:xfrm>
            <a:off x="0" y="686520"/>
            <a:ext cx="12191760" cy="0"/>
          </a:xfrm>
          <a:prstGeom prst="line">
            <a:avLst/>
          </a:prstGeom>
          <a:ln w="19080">
            <a:solidFill>
              <a:srgbClr val="0070C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Picture 2" descr="Image result for logo of nepal government"/>
          <p:cNvPicPr/>
          <p:nvPr/>
        </p:nvPicPr>
        <p:blipFill>
          <a:blip r:embed="rId14"/>
          <a:stretch/>
        </p:blipFill>
        <p:spPr>
          <a:xfrm>
            <a:off x="45720" y="-32400"/>
            <a:ext cx="789840" cy="581760"/>
          </a:xfrm>
          <a:prstGeom prst="rect">
            <a:avLst/>
          </a:prstGeom>
          <a:ln>
            <a:noFill/>
          </a:ln>
        </p:spPr>
      </p:pic>
      <p:pic>
        <p:nvPicPr>
          <p:cNvPr id="127" name="Picture 7"/>
          <p:cNvPicPr/>
          <p:nvPr/>
        </p:nvPicPr>
        <p:blipFill>
          <a:blip r:embed="rId15"/>
          <a:stretch/>
        </p:blipFill>
        <p:spPr>
          <a:xfrm>
            <a:off x="11506320" y="27000"/>
            <a:ext cx="637560" cy="637200"/>
          </a:xfrm>
          <a:prstGeom prst="rect">
            <a:avLst/>
          </a:prstGeom>
          <a:ln>
            <a:noFill/>
          </a:ln>
        </p:spPr>
      </p:pic>
      <p:sp>
        <p:nvSpPr>
          <p:cNvPr id="128" name="CustomShape 1"/>
          <p:cNvSpPr/>
          <p:nvPr/>
        </p:nvSpPr>
        <p:spPr>
          <a:xfrm>
            <a:off x="1097280" y="27000"/>
            <a:ext cx="1014768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ne-NP" sz="1400" b="0" strike="noStrike" spc="-1">
                <a:solidFill>
                  <a:srgbClr val="FF0000"/>
                </a:solidFill>
                <a:latin typeface="Calibri"/>
                <a:cs typeface="Kalimati"/>
              </a:rPr>
              <a:t>केन्द्रीय तथ्याङ्क विभाग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ne-NP" sz="1800" b="0" strike="noStrike" spc="-1">
                <a:solidFill>
                  <a:srgbClr val="FF0000"/>
                </a:solidFill>
                <a:latin typeface="Calibri"/>
                <a:cs typeface="Kalimati"/>
              </a:rPr>
              <a:t>राष्ट्रिय कृषिगणना २०७८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29" name="Line 2"/>
          <p:cNvSpPr/>
          <p:nvPr/>
        </p:nvSpPr>
        <p:spPr>
          <a:xfrm>
            <a:off x="0" y="686520"/>
            <a:ext cx="12191760" cy="0"/>
          </a:xfrm>
          <a:prstGeom prst="line">
            <a:avLst/>
          </a:prstGeom>
          <a:ln w="19080">
            <a:solidFill>
              <a:srgbClr val="0070C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0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 dt="0"/>
  <p:txStyles>
    <p:titleStyle/>
    <p:bodyStyle/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Picture 2" descr="Image result for logo of nepal government"/>
          <p:cNvPicPr/>
          <p:nvPr/>
        </p:nvPicPr>
        <p:blipFill>
          <a:blip r:embed="rId14"/>
          <a:stretch/>
        </p:blipFill>
        <p:spPr>
          <a:xfrm>
            <a:off x="60840" y="-12600"/>
            <a:ext cx="1053000" cy="581760"/>
          </a:xfrm>
          <a:prstGeom prst="rect">
            <a:avLst/>
          </a:prstGeom>
          <a:ln>
            <a:noFill/>
          </a:ln>
        </p:spPr>
      </p:pic>
      <p:pic>
        <p:nvPicPr>
          <p:cNvPr id="169" name="Picture 7"/>
          <p:cNvPicPr/>
          <p:nvPr/>
        </p:nvPicPr>
        <p:blipFill>
          <a:blip r:embed="rId15"/>
          <a:stretch/>
        </p:blipFill>
        <p:spPr>
          <a:xfrm>
            <a:off x="11338560" y="0"/>
            <a:ext cx="849960" cy="637200"/>
          </a:xfrm>
          <a:prstGeom prst="rect">
            <a:avLst/>
          </a:prstGeom>
          <a:ln>
            <a:noFill/>
          </a:ln>
        </p:spPr>
      </p:pic>
      <p:sp>
        <p:nvSpPr>
          <p:cNvPr id="170" name="Line 1"/>
          <p:cNvSpPr/>
          <p:nvPr/>
        </p:nvSpPr>
        <p:spPr>
          <a:xfrm>
            <a:off x="1080" y="686520"/>
            <a:ext cx="12213360" cy="0"/>
          </a:xfrm>
          <a:prstGeom prst="line">
            <a:avLst/>
          </a:prstGeom>
          <a:ln w="19080">
            <a:solidFill>
              <a:srgbClr val="0070C0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71" name="CustomShape 2"/>
          <p:cNvSpPr/>
          <p:nvPr/>
        </p:nvSpPr>
        <p:spPr>
          <a:xfrm>
            <a:off x="1015920" y="27000"/>
            <a:ext cx="1031976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ne-NP" sz="1400" b="0" strike="noStrike" spc="-1">
                <a:solidFill>
                  <a:srgbClr val="FF0000"/>
                </a:solidFill>
                <a:latin typeface="Calibri"/>
                <a:cs typeface="Kalimati"/>
              </a:rPr>
              <a:t>केन्द्रीय तथ्याङ्क विभाग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ne-NP" sz="1800" b="0" strike="noStrike" spc="-1">
                <a:solidFill>
                  <a:srgbClr val="FF0000"/>
                </a:solidFill>
                <a:latin typeface="Calibri"/>
                <a:cs typeface="Kalimati"/>
              </a:rPr>
              <a:t>राष्ट्रिय कृषिगणना २०७८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73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18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0" y="1295280"/>
            <a:ext cx="12189600" cy="2817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50000"/>
              </a:lnSpc>
              <a:spcBef>
                <a:spcPts val="601"/>
              </a:spcBef>
              <a:spcAft>
                <a:spcPts val="601"/>
              </a:spcAft>
            </a:pPr>
            <a:r>
              <a:rPr lang="ne-NP" sz="2800" b="0" strike="noStrike" spc="-1">
                <a:solidFill>
                  <a:srgbClr val="4708C4"/>
                </a:solidFill>
                <a:latin typeface="Kalimati"/>
                <a:cs typeface="Kalimati"/>
              </a:rPr>
              <a:t>राष्ट्रिय कृषिगणना २०७८</a:t>
            </a:r>
            <a:r>
              <a:t/>
            </a:r>
            <a:br/>
            <a:r>
              <a:rPr lang="ne-NP" sz="3600" b="0" strike="noStrike" spc="-1">
                <a:solidFill>
                  <a:srgbClr val="4708C4"/>
                </a:solidFill>
                <a:latin typeface="Kalimati"/>
                <a:cs typeface="Kalimati"/>
              </a:rPr>
              <a:t>प्रशिक्षकको लागि क्षेत्रीयस्तरको तालिम</a:t>
            </a:r>
            <a:r>
              <a:t/>
            </a:r>
            <a:br/>
            <a:r>
              <a:rPr lang="ne-NP" sz="2800" b="0" strike="noStrike" spc="-1">
                <a:solidFill>
                  <a:srgbClr val="000000"/>
                </a:solidFill>
                <a:latin typeface="Kalimati"/>
                <a:cs typeface="Kalimati"/>
              </a:rPr>
              <a:t>मितिः चैत १९</a:t>
            </a:r>
            <a:r>
              <a:rPr lang="en-US" sz="2800" b="0" strike="noStrike" spc="-1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800" b="0" strike="noStrike" spc="-1">
                <a:solidFill>
                  <a:srgbClr val="000000"/>
                </a:solidFill>
                <a:latin typeface="Kalimati"/>
                <a:cs typeface="Kalimati"/>
              </a:rPr>
              <a:t>२०७८</a:t>
            </a:r>
            <a:r>
              <a:t/>
            </a:r>
            <a:br/>
            <a:r>
              <a:rPr lang="ne-NP" sz="2000" b="0" strike="noStrike" spc="-1">
                <a:solidFill>
                  <a:srgbClr val="000000"/>
                </a:solidFill>
                <a:latin typeface="Kalimati"/>
                <a:cs typeface="Kalimati"/>
              </a:rPr>
              <a:t>बाँके</a:t>
            </a:r>
            <a:r>
              <a:rPr lang="en-US" sz="2000" b="0" strike="noStrike" spc="-1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000" b="0" strike="noStrike" spc="-1">
                <a:solidFill>
                  <a:srgbClr val="000000"/>
                </a:solidFill>
                <a:latin typeface="Kalimati"/>
                <a:cs typeface="Kalimati"/>
              </a:rPr>
              <a:t>मोरङ</a:t>
            </a:r>
            <a:r>
              <a:t/>
            </a:r>
            <a:br/>
            <a:r>
              <a:t/>
            </a:r>
            <a:br/>
            <a:endParaRPr lang="en-US" sz="2000" b="0" strike="noStrike" spc="-1">
              <a:latin typeface="Arial"/>
            </a:endParaRPr>
          </a:p>
        </p:txBody>
      </p:sp>
      <p:sp>
        <p:nvSpPr>
          <p:cNvPr id="217" name="CustomShape 2"/>
          <p:cNvSpPr/>
          <p:nvPr/>
        </p:nvSpPr>
        <p:spPr>
          <a:xfrm>
            <a:off x="119838" y="4800600"/>
            <a:ext cx="5290362" cy="13758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spcBef>
                <a:spcPts val="281"/>
              </a:spcBef>
              <a:spcAft>
                <a:spcPts val="281"/>
              </a:spcAft>
            </a:pPr>
            <a:r>
              <a:rPr lang="ne-NP" sz="2800" b="0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लगत २</a:t>
            </a:r>
            <a:r>
              <a:rPr lang="en-US" sz="2800" b="0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: </a:t>
            </a:r>
            <a:r>
              <a:rPr lang="ne-NP" sz="2800" b="0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कृषक परिवार प्रश्नावली</a:t>
            </a:r>
            <a:endParaRPr lang="en-US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41"/>
              </a:spcBef>
              <a:spcAft>
                <a:spcPts val="241"/>
              </a:spcAft>
            </a:pPr>
            <a:r>
              <a:rPr lang="ne-NP" sz="2400" b="0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भाग १२</a:t>
            </a:r>
            <a:r>
              <a:rPr lang="en-US" sz="2400" b="0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: </a:t>
            </a:r>
            <a:r>
              <a:rPr lang="ne-NP" sz="2400" b="0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कृषक परिवार सम्बन्धी विवरण</a:t>
            </a:r>
            <a:endParaRPr lang="en-US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41"/>
              </a:spcBef>
              <a:spcAft>
                <a:spcPts val="241"/>
              </a:spcAft>
            </a:pPr>
            <a:r>
              <a:rPr lang="ne-NP" sz="2400" b="0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भाग १३</a:t>
            </a:r>
            <a:r>
              <a:rPr lang="en-US" sz="2400" b="0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: </a:t>
            </a:r>
            <a:r>
              <a:rPr lang="ne-NP" sz="2400" b="0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विविध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218" name="CustomShape 3"/>
          <p:cNvSpPr/>
          <p:nvPr/>
        </p:nvSpPr>
        <p:spPr>
          <a:xfrm>
            <a:off x="9347040" y="6400800"/>
            <a:ext cx="2842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54A3FBB5-72C8-4DA3-901F-7D818E19B024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219" name="CustomShape 4"/>
          <p:cNvSpPr/>
          <p:nvPr/>
        </p:nvSpPr>
        <p:spPr>
          <a:xfrm>
            <a:off x="8915400" y="4126320"/>
            <a:ext cx="327420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0070C0"/>
                </a:solidFill>
                <a:latin typeface="Kalimati"/>
                <a:ea typeface="DejaVu Sans"/>
              </a:rPr>
              <a:t>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पाँचौ दिनको </a:t>
            </a:r>
            <a:r>
              <a:rPr lang="ne-NP" sz="2400" b="1" spc="-1" dirty="0" smtClean="0">
                <a:solidFill>
                  <a:srgbClr val="0070C0"/>
                </a:solidFill>
                <a:latin typeface="Kalimati"/>
                <a:cs typeface="Kalimati"/>
              </a:rPr>
              <a:t>दोस्रो</a:t>
            </a:r>
            <a:r>
              <a:rPr lang="ne-NP" sz="2400" b="1" strike="noStrike" spc="-1" dirty="0" smtClean="0">
                <a:solidFill>
                  <a:srgbClr val="0070C0"/>
                </a:solidFill>
                <a:latin typeface="Kalimati"/>
                <a:cs typeface="Kalimati"/>
              </a:rPr>
              <a:t>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सत्र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68760" y="3356086"/>
            <a:ext cx="11968200" cy="3484116"/>
          </a:xfrm>
          <a:prstGeom prst="rect">
            <a:avLst/>
          </a:prstGeom>
          <a:noFill/>
          <a:ln w="5724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सामान्यतया परिवारमा श्रीमान्</a:t>
            </a:r>
            <a:r>
              <a:rPr lang="en-US" sz="21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श्रीमती</a:t>
            </a:r>
            <a:r>
              <a:rPr lang="en-US" sz="21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छोरा</a:t>
            </a:r>
            <a:r>
              <a:rPr lang="en-US" sz="21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बुहारी</a:t>
            </a:r>
            <a:r>
              <a:rPr lang="en-US" sz="21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छोरी</a:t>
            </a:r>
            <a:r>
              <a:rPr lang="en-US" sz="21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ज्वाइँ</a:t>
            </a:r>
            <a:r>
              <a:rPr lang="en-US" sz="21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बाबु</a:t>
            </a:r>
            <a:r>
              <a:rPr lang="en-US" sz="21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आमा</a:t>
            </a:r>
            <a:r>
              <a:rPr lang="en-US" sz="21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नाति</a:t>
            </a:r>
            <a:r>
              <a:rPr lang="en-US" sz="21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नातिनी आदि हुन्छन् । </a:t>
            </a:r>
            <a:endParaRPr lang="en-US" sz="21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परिवारमूली स्वयंको नातामा कोड </a:t>
            </a:r>
            <a:r>
              <a:rPr lang="en-US" sz="2100" b="1" strike="noStrike" spc="-1" dirty="0" smtClean="0">
                <a:solidFill>
                  <a:srgbClr val="0070C0"/>
                </a:solidFill>
                <a:latin typeface="Times New Roman" pitchFamily="18" charset="0"/>
                <a:ea typeface="DejaVu Sans"/>
              </a:rPr>
              <a:t>1</a:t>
            </a:r>
            <a:r>
              <a:rPr lang="en-US" sz="2100" b="1" strike="noStrike" spc="-1" dirty="0" smtClean="0">
                <a:solidFill>
                  <a:srgbClr val="000000"/>
                </a:solidFill>
                <a:latin typeface="Kalimati"/>
                <a:ea typeface="DejaVu Sans"/>
              </a:rPr>
              <a:t> </a:t>
            </a: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लेख्नुपर्छ । </a:t>
            </a:r>
            <a:endParaRPr lang="en-US" sz="21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कोड १ देखि ८ सम्म दिइएका नाताबाहेक अरु कुनै </a:t>
            </a:r>
            <a:r>
              <a:rPr lang="en-US" sz="21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(</a:t>
            </a: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जस्तै</a:t>
            </a:r>
            <a:r>
              <a:rPr lang="en-US" sz="21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भाउजू</a:t>
            </a:r>
            <a:r>
              <a:rPr lang="en-US" sz="21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भाइबुहारी</a:t>
            </a:r>
            <a:r>
              <a:rPr lang="en-US" sz="21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) </a:t>
            </a: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नाता पर्ने भए अन्य नातेदारको कोड </a:t>
            </a:r>
            <a:r>
              <a:rPr lang="en-US" sz="2000" b="1" strike="noStrike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9</a:t>
            </a:r>
            <a:r>
              <a:rPr lang="en-US" sz="2100" b="1" strike="noStrike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 </a:t>
            </a:r>
            <a:r>
              <a:rPr lang="en-US" sz="2100" b="1" strike="noStrike" spc="-1" dirty="0" smtClean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 </a:t>
            </a:r>
            <a:r>
              <a:rPr lang="ne-NP" sz="21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लेख्नुपर्छ </a:t>
            </a: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। </a:t>
            </a:r>
            <a:endParaRPr lang="en-US" sz="21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घरेलु कामदार भए नाताको कोड </a:t>
            </a:r>
            <a:r>
              <a:rPr lang="en-US" sz="2000" b="1" strike="noStrike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10</a:t>
            </a:r>
            <a:r>
              <a:rPr lang="en-US" sz="21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 </a:t>
            </a:r>
            <a:r>
              <a:rPr lang="ne-NP" sz="21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र</a:t>
            </a:r>
            <a:endParaRPr lang="en-US" sz="21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कुनै पनि नाता नपर्ने भए नाता नपर्नेको कोड </a:t>
            </a:r>
            <a:r>
              <a:rPr lang="en-US" sz="2000" b="1" strike="noStrike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11</a:t>
            </a:r>
            <a:r>
              <a:rPr lang="en-US" sz="2000" b="0" strike="noStrike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 </a:t>
            </a: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लेख्नुपर्छ ।  </a:t>
            </a:r>
            <a:endParaRPr lang="en-US" sz="21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नाताको कोड प्रश्नको तल बायाँतिर दिइएको छ । </a:t>
            </a:r>
            <a:endParaRPr lang="en-US" sz="2100" b="0" strike="noStrike" spc="-1" dirty="0">
              <a:latin typeface="Arial"/>
            </a:endParaRPr>
          </a:p>
        </p:txBody>
      </p:sp>
      <p:sp>
        <p:nvSpPr>
          <p:cNvPr id="257" name="CustomShape 2"/>
          <p:cNvSpPr/>
          <p:nvPr/>
        </p:nvSpPr>
        <p:spPr>
          <a:xfrm>
            <a:off x="152280" y="773640"/>
            <a:ext cx="5331600" cy="45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e-NP" sz="2400" b="1" strike="noStrike" spc="-1">
                <a:solidFill>
                  <a:srgbClr val="0070C0"/>
                </a:solidFill>
                <a:latin typeface="Kalimati"/>
                <a:cs typeface="Kalimati"/>
              </a:rPr>
              <a:t>परिवारमूलीको नाता </a:t>
            </a:r>
            <a:r>
              <a:rPr lang="en-US" sz="24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4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५</a:t>
            </a:r>
            <a:r>
              <a:rPr lang="en-US" sz="24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)...</a:t>
            </a:r>
            <a:endParaRPr lang="en-US" sz="2400" b="0" strike="noStrike" spc="-1">
              <a:latin typeface="Arial"/>
            </a:endParaRPr>
          </a:p>
        </p:txBody>
      </p:sp>
      <p:pic>
        <p:nvPicPr>
          <p:cNvPr id="258" name="Picture 2"/>
          <p:cNvPicPr/>
          <p:nvPr/>
        </p:nvPicPr>
        <p:blipFill>
          <a:blip r:embed="rId2"/>
          <a:stretch/>
        </p:blipFill>
        <p:spPr>
          <a:xfrm>
            <a:off x="209160" y="1133280"/>
            <a:ext cx="11827800" cy="2108520"/>
          </a:xfrm>
          <a:prstGeom prst="rect">
            <a:avLst/>
          </a:prstGeom>
          <a:ln>
            <a:noFill/>
          </a:ln>
        </p:spPr>
      </p:pic>
      <p:sp>
        <p:nvSpPr>
          <p:cNvPr id="259" name="CustomShape 3"/>
          <p:cNvSpPr/>
          <p:nvPr/>
        </p:nvSpPr>
        <p:spPr>
          <a:xfrm flipV="1">
            <a:off x="4724280" y="1240560"/>
            <a:ext cx="936360" cy="69084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10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1"/>
          <p:cNvSpPr/>
          <p:nvPr/>
        </p:nvSpPr>
        <p:spPr>
          <a:xfrm>
            <a:off x="277920" y="5036760"/>
            <a:ext cx="11827800" cy="1735560"/>
          </a:xfrm>
          <a:prstGeom prst="rect">
            <a:avLst/>
          </a:prstGeom>
          <a:noFill/>
          <a:ln w="5724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उत्तरदाता परिवारमूली नभएर परिवारको अन्य कुनै सदस्य भएको अवस्थामा नाता लेख्दा विशेष ख्याल गर्नु पर्दछ । 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उत्तरदाताले झुक्किएर आफूसँगको नाता बताएका हुन सक्दछन् ।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261" name="CustomShape 2"/>
          <p:cNvSpPr/>
          <p:nvPr/>
        </p:nvSpPr>
        <p:spPr>
          <a:xfrm>
            <a:off x="152280" y="773640"/>
            <a:ext cx="533160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e-NP" sz="2800" b="1" strike="noStrike" spc="-1">
                <a:solidFill>
                  <a:srgbClr val="0070C0"/>
                </a:solidFill>
                <a:latin typeface="Kalimati"/>
                <a:cs typeface="Kalimati"/>
              </a:rPr>
              <a:t>परिवारमूलीको नाता </a:t>
            </a: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8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५</a:t>
            </a: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)...</a:t>
            </a:r>
            <a:endParaRPr lang="en-US" sz="2800" b="0" strike="noStrike" spc="-1">
              <a:latin typeface="Arial"/>
            </a:endParaRPr>
          </a:p>
        </p:txBody>
      </p:sp>
      <p:pic>
        <p:nvPicPr>
          <p:cNvPr id="262" name="Picture 2"/>
          <p:cNvPicPr/>
          <p:nvPr/>
        </p:nvPicPr>
        <p:blipFill>
          <a:blip r:embed="rId2"/>
          <a:stretch/>
        </p:blipFill>
        <p:spPr>
          <a:xfrm>
            <a:off x="209160" y="1371600"/>
            <a:ext cx="11579760" cy="3426480"/>
          </a:xfrm>
          <a:prstGeom prst="rect">
            <a:avLst/>
          </a:prstGeom>
          <a:ln>
            <a:noFill/>
          </a:ln>
        </p:spPr>
      </p:pic>
      <p:sp>
        <p:nvSpPr>
          <p:cNvPr id="263" name="CustomShape 3"/>
          <p:cNvSpPr/>
          <p:nvPr/>
        </p:nvSpPr>
        <p:spPr>
          <a:xfrm flipV="1">
            <a:off x="4694040" y="1584360"/>
            <a:ext cx="936360" cy="91944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11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CustomShape 1"/>
          <p:cNvSpPr/>
          <p:nvPr/>
        </p:nvSpPr>
        <p:spPr>
          <a:xfrm>
            <a:off x="548640" y="4114800"/>
            <a:ext cx="11494440" cy="2602440"/>
          </a:xfrm>
          <a:prstGeom prst="rect">
            <a:avLst/>
          </a:prstGeom>
          <a:noFill/>
          <a:ln w="5724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यो महल परिवारको ५ वर्ष वा सोभन्दा माथिको उमेर भएको सदस्यलाई मात्र सोध्नुपर्छ।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शैक्षिक स्थितिको कोड सम्बन्धित प्रश्नको तल बीचमा दिइएको छ।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उत्तीर्ण गरेको तह लेख्दा सम्बन्धित व्यक्तिले उत्तीर्ण गरेको शैक्षिक योग्यताको सबैभन्दा माथिल्लो तहको कोड लेख्नुपर्छ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अध्ययन गरिरहेको तह लेख्नु हुँदैन।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जस्तै कक्षा ९ अध्ययन गरिरहेको व्यक्तिका लागि कक्षा ८ उत्तीर्ण गरेको कोड </a:t>
            </a:r>
            <a:r>
              <a:rPr lang="en-US" sz="2000" b="1" strike="noStrike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8</a:t>
            </a:r>
            <a:r>
              <a:rPr lang="en-US" sz="2000" b="0" strike="noStrike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लेख्नुपर्छ। </a:t>
            </a:r>
            <a:endParaRPr lang="en-US" sz="2200" b="0" strike="noStrike" spc="-1" dirty="0">
              <a:latin typeface="Arial"/>
            </a:endParaRPr>
          </a:p>
        </p:txBody>
      </p:sp>
      <p:sp>
        <p:nvSpPr>
          <p:cNvPr id="265" name="CustomShape 2"/>
          <p:cNvSpPr/>
          <p:nvPr/>
        </p:nvSpPr>
        <p:spPr>
          <a:xfrm>
            <a:off x="152280" y="773640"/>
            <a:ext cx="677916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e-NP" sz="2800" b="1" strike="noStrike" spc="-1">
                <a:solidFill>
                  <a:srgbClr val="0070C0"/>
                </a:solidFill>
                <a:latin typeface="Kalimati"/>
                <a:cs typeface="Kalimati"/>
              </a:rPr>
              <a:t>उत्तीर्ण गरेको माथिल्लो शैक्षिक तह </a:t>
            </a: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8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६</a:t>
            </a: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 </a:t>
            </a:r>
            <a:endParaRPr lang="en-US" sz="2800" b="0" strike="noStrike" spc="-1">
              <a:latin typeface="Arial"/>
            </a:endParaRPr>
          </a:p>
        </p:txBody>
      </p:sp>
      <p:pic>
        <p:nvPicPr>
          <p:cNvPr id="266" name="Picture 2"/>
          <p:cNvPicPr/>
          <p:nvPr/>
        </p:nvPicPr>
        <p:blipFill>
          <a:blip r:embed="rId2"/>
          <a:stretch/>
        </p:blipFill>
        <p:spPr>
          <a:xfrm>
            <a:off x="152280" y="1143000"/>
            <a:ext cx="11890800" cy="2661480"/>
          </a:xfrm>
          <a:prstGeom prst="rect">
            <a:avLst/>
          </a:prstGeom>
          <a:ln>
            <a:noFill/>
          </a:ln>
        </p:spPr>
      </p:pic>
      <p:sp>
        <p:nvSpPr>
          <p:cNvPr id="267" name="CustomShape 3"/>
          <p:cNvSpPr/>
          <p:nvPr/>
        </p:nvSpPr>
        <p:spPr>
          <a:xfrm flipV="1">
            <a:off x="5486400" y="1442520"/>
            <a:ext cx="936360" cy="83556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12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CustomShape 1"/>
          <p:cNvSpPr/>
          <p:nvPr/>
        </p:nvSpPr>
        <p:spPr>
          <a:xfrm>
            <a:off x="8737560" y="6356520"/>
            <a:ext cx="2842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71912D66-F584-45AD-A391-CE194F84E370}" type="slidenum">
              <a:rPr lang="en-US" sz="1600" b="0" strike="noStrike" spc="-1">
                <a:solidFill>
                  <a:srgbClr val="8B8B8B"/>
                </a:solidFill>
                <a:latin typeface="Fontasy Himali" pitchFamily="82" charset="0"/>
                <a:ea typeface="DejaVu Sans"/>
              </a:rPr>
              <a:t>13</a:t>
            </a:fld>
            <a:endParaRPr lang="en-US" sz="1600" b="0" strike="noStrike" spc="-1" dirty="0">
              <a:latin typeface="Fontasy Himali" pitchFamily="82" charset="0"/>
            </a:endParaRPr>
          </a:p>
        </p:txBody>
      </p:sp>
      <p:sp>
        <p:nvSpPr>
          <p:cNvPr id="269" name="CustomShape 2"/>
          <p:cNvSpPr/>
          <p:nvPr/>
        </p:nvSpPr>
        <p:spPr>
          <a:xfrm>
            <a:off x="152280" y="773640"/>
            <a:ext cx="6779160" cy="45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e-NP" sz="24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मूख्य पेशा </a:t>
            </a:r>
            <a:r>
              <a:rPr lang="en-US" sz="24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4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७</a:t>
            </a:r>
            <a:r>
              <a:rPr lang="en-US" sz="24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 </a:t>
            </a:r>
            <a:endParaRPr lang="en-US" sz="2400" b="0" strike="noStrike" spc="-1">
              <a:latin typeface="Arial"/>
            </a:endParaRPr>
          </a:p>
        </p:txBody>
      </p:sp>
      <p:pic>
        <p:nvPicPr>
          <p:cNvPr id="270" name="Picture 2"/>
          <p:cNvPicPr/>
          <p:nvPr/>
        </p:nvPicPr>
        <p:blipFill>
          <a:blip r:embed="rId2"/>
          <a:stretch/>
        </p:blipFill>
        <p:spPr>
          <a:xfrm>
            <a:off x="140040" y="1235160"/>
            <a:ext cx="11890800" cy="2800800"/>
          </a:xfrm>
          <a:prstGeom prst="rect">
            <a:avLst/>
          </a:prstGeom>
          <a:ln>
            <a:noFill/>
          </a:ln>
        </p:spPr>
      </p:pic>
      <p:sp>
        <p:nvSpPr>
          <p:cNvPr id="271" name="CustomShape 3"/>
          <p:cNvSpPr/>
          <p:nvPr/>
        </p:nvSpPr>
        <p:spPr>
          <a:xfrm>
            <a:off x="298440" y="4040082"/>
            <a:ext cx="11732400" cy="2284200"/>
          </a:xfrm>
          <a:prstGeom prst="rect">
            <a:avLst/>
          </a:prstGeom>
          <a:solidFill>
            <a:srgbClr val="FFFFFF"/>
          </a:solidFill>
          <a:ln w="5724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आर्थिक कार्यहरू भन्नाले आम्दानी हुने वा नहुने सबै किसिमका वस्तुहरूको उत्पादन गर्ने क्रियाकलापहरू 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(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आफ्नो उपभोगको लागि वा बिक्रीको लागि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)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पर्दछन्। </a:t>
            </a:r>
            <a:endParaRPr lang="en-US" sz="2400" b="0" strike="noStrike" spc="-1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आफ्नो परिवार बाहेक अरुको लागि तलब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ज्याला वा पारिश्रमिक लिई गरिएका आम्दानी हुने सेवाका क्रियाकलापहरू पनि आर्थिक कार्य अन्तर्गत पर्दछन्।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72" name="CustomShape 4"/>
          <p:cNvSpPr/>
          <p:nvPr/>
        </p:nvSpPr>
        <p:spPr>
          <a:xfrm flipV="1">
            <a:off x="6464880" y="1264320"/>
            <a:ext cx="936360" cy="70632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CustomShape 1"/>
          <p:cNvSpPr/>
          <p:nvPr/>
        </p:nvSpPr>
        <p:spPr>
          <a:xfrm>
            <a:off x="8737560" y="6356520"/>
            <a:ext cx="2842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04615FB0-BD91-41B8-BAEC-84C412EE3A98}" type="slidenum">
              <a:rPr lang="en-US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14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74" name="CustomShape 2"/>
          <p:cNvSpPr/>
          <p:nvPr/>
        </p:nvSpPr>
        <p:spPr>
          <a:xfrm>
            <a:off x="152280" y="717840"/>
            <a:ext cx="6779160" cy="4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e-NP" sz="22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मूख्य पेशा </a:t>
            </a:r>
            <a:r>
              <a:rPr lang="en-US" sz="22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2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७</a:t>
            </a:r>
            <a:r>
              <a:rPr lang="en-US" sz="22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)...</a:t>
            </a:r>
            <a:endParaRPr lang="en-US" sz="2200" b="0" strike="noStrike" spc="-1">
              <a:latin typeface="Arial"/>
            </a:endParaRPr>
          </a:p>
        </p:txBody>
      </p:sp>
      <p:pic>
        <p:nvPicPr>
          <p:cNvPr id="275" name="Picture 2"/>
          <p:cNvPicPr/>
          <p:nvPr/>
        </p:nvPicPr>
        <p:blipFill>
          <a:blip r:embed="rId2"/>
          <a:stretch/>
        </p:blipFill>
        <p:spPr>
          <a:xfrm>
            <a:off x="152280" y="1148760"/>
            <a:ext cx="11890800" cy="2496240"/>
          </a:xfrm>
          <a:prstGeom prst="rect">
            <a:avLst/>
          </a:prstGeom>
          <a:ln>
            <a:noFill/>
          </a:ln>
        </p:spPr>
      </p:pic>
      <p:sp>
        <p:nvSpPr>
          <p:cNvPr id="276" name="CustomShape 3"/>
          <p:cNvSpPr/>
          <p:nvPr/>
        </p:nvSpPr>
        <p:spPr>
          <a:xfrm>
            <a:off x="152280" y="3647520"/>
            <a:ext cx="11961000" cy="3105000"/>
          </a:xfrm>
          <a:prstGeom prst="rect">
            <a:avLst/>
          </a:prstGeom>
          <a:solidFill>
            <a:srgbClr val="FFFFFF"/>
          </a:solidFill>
          <a:ln w="5724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यो महल परिवारमा भएका १० वर्ष वा सोभन्दा माथि उमेरका सदस्यलाई मात्र सोध्नुपर्छ।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यहाँ व्यक्तिले सन्दर्भ वर्ष भित्र अक्सर गरेको कामको पेशा लेख्नुपर्छ।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पेशा व्यक्तिले गर्ने कामसँग सम्बन्धित छ।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एक व्यक्तिले सन्दर्भ वर्षभित्र विभिन्न काम गरेको हुन सक्छ र यी काम अनुसारको पेशा पनि फरक–फरक हुन सक्छन्।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कुनै व्यक्तिले सन्दर्भ वर्षमा गरेको मुख्य आर्थिक कार्य नै व्यक्तिको पेशा हो। </a:t>
            </a:r>
            <a:endParaRPr lang="en-US" sz="2200" b="0" strike="noStrike" spc="-1" dirty="0">
              <a:latin typeface="Arial"/>
            </a:endParaRPr>
          </a:p>
        </p:txBody>
      </p:sp>
      <p:sp>
        <p:nvSpPr>
          <p:cNvPr id="277" name="CustomShape 4"/>
          <p:cNvSpPr/>
          <p:nvPr/>
        </p:nvSpPr>
        <p:spPr>
          <a:xfrm flipV="1">
            <a:off x="6464880" y="1264320"/>
            <a:ext cx="936360" cy="70632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14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CustomShape 1"/>
          <p:cNvSpPr/>
          <p:nvPr/>
        </p:nvSpPr>
        <p:spPr>
          <a:xfrm>
            <a:off x="85320" y="3505320"/>
            <a:ext cx="11732400" cy="3241080"/>
          </a:xfrm>
          <a:prstGeom prst="rect">
            <a:avLst/>
          </a:prstGeom>
          <a:solidFill>
            <a:srgbClr val="FFFFFF"/>
          </a:solidFill>
          <a:ln w="5724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यदि उक्त व्यक्तिले एकभन्दा बढी आर्थिक कार्य गरेको रहेछ भने धेरै समय कुन काममा संलग्न भएको हो सोधी उक्त कामलाई नै मुख्य पेशा मान्नुपर्छ। </a:t>
            </a:r>
            <a:endParaRPr lang="en-US" sz="23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जस्तैः कपडा बिक्रेता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धान कृषक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गोडमेल गर्ने खेताला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ड्राइभर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शिक्षक आदि। </a:t>
            </a:r>
            <a:endParaRPr lang="en-US" sz="23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मुख्य पेशा लेख्दा सन्दर्भ वर्षमा सम्बन्धित व्यक्तिले गरेको पेशाको कोड लेख्नुपर्छ। </a:t>
            </a:r>
            <a:endParaRPr lang="en-US" sz="23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पेशाको कोड प्रश्नावलीको तल दायाँ कुनामा दिइएको छ। </a:t>
            </a:r>
            <a:endParaRPr lang="en-US" sz="23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पेशाको वर्गीकरणसम्बन्धी उदाहरण अनुसूची </a:t>
            </a:r>
            <a:r>
              <a:rPr lang="en-US" sz="23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5</a:t>
            </a:r>
            <a:r>
              <a:rPr lang="ne-NP" sz="23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 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मा दिइएको छ। </a:t>
            </a:r>
            <a:endParaRPr lang="en-US" sz="2300" b="0" strike="noStrike" spc="-1" dirty="0">
              <a:latin typeface="Arial"/>
            </a:endParaRPr>
          </a:p>
        </p:txBody>
      </p:sp>
      <p:pic>
        <p:nvPicPr>
          <p:cNvPr id="279" name="Picture 2"/>
          <p:cNvPicPr/>
          <p:nvPr/>
        </p:nvPicPr>
        <p:blipFill>
          <a:blip r:embed="rId2"/>
          <a:stretch/>
        </p:blipFill>
        <p:spPr>
          <a:xfrm>
            <a:off x="124920" y="1148760"/>
            <a:ext cx="11890800" cy="2286720"/>
          </a:xfrm>
          <a:prstGeom prst="rect">
            <a:avLst/>
          </a:prstGeom>
          <a:ln>
            <a:noFill/>
          </a:ln>
        </p:spPr>
      </p:pic>
      <p:sp>
        <p:nvSpPr>
          <p:cNvPr id="280" name="CustomShape 2"/>
          <p:cNvSpPr/>
          <p:nvPr/>
        </p:nvSpPr>
        <p:spPr>
          <a:xfrm flipV="1">
            <a:off x="6464880" y="1079640"/>
            <a:ext cx="936360" cy="58860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1" name="CustomShape 3"/>
          <p:cNvSpPr/>
          <p:nvPr/>
        </p:nvSpPr>
        <p:spPr>
          <a:xfrm>
            <a:off x="152280" y="717840"/>
            <a:ext cx="6779160" cy="4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e-NP" sz="22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मूख्य पेशा </a:t>
            </a:r>
            <a:r>
              <a:rPr lang="en-US" sz="22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2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७</a:t>
            </a:r>
            <a:r>
              <a:rPr lang="en-US" sz="22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)...</a:t>
            </a:r>
            <a:endParaRPr lang="en-US" sz="2200" b="0" strike="noStrike" spc="-1">
              <a:latin typeface="Arial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15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CustomShape 1"/>
          <p:cNvSpPr/>
          <p:nvPr/>
        </p:nvSpPr>
        <p:spPr>
          <a:xfrm>
            <a:off x="322200" y="3505320"/>
            <a:ext cx="11656080" cy="3276366"/>
          </a:xfrm>
          <a:prstGeom prst="rect">
            <a:avLst/>
          </a:prstGeom>
          <a:noFill/>
          <a:ln w="5724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गणनाको समयमा कुनै काम नगरेको तर आर्थिकरूपले सक्रिय व्यक्तिको लागि निजले गरेको पछिल्लो कामअनुसारको पेशाको कोड लेख्नुपर्छ। </a:t>
            </a:r>
            <a:endParaRPr lang="en-US" sz="23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आर्थिकरूपले अक्सर सक्रिय नरहेको व्यक्तिको हकमा भने पेशा सान्दर्भिक हुँदैन। </a:t>
            </a:r>
            <a:endParaRPr lang="en-US" sz="23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आर्थिकरूपले अक्सर सक्रिय नरहेको व्यक्ति “</a:t>
            </a:r>
            <a:r>
              <a:rPr lang="ne-NP" sz="2300" b="1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कुनै आर्थिक काम नगरेको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” मानिन्छ । </a:t>
            </a:r>
            <a:endParaRPr lang="en-US" sz="23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व्यक्तिले कुनै आर्थिक काम नगर्नुका कारणहरू यस प्रकार हुन सक्छन्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; </a:t>
            </a:r>
            <a:r>
              <a:rPr lang="ne-NP" sz="2300" b="1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घरायसी कामकाज</a:t>
            </a:r>
            <a:r>
              <a:rPr lang="en-US" sz="2300" b="1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300" b="1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विद्यार्थी</a:t>
            </a:r>
            <a:r>
              <a:rPr lang="en-US" sz="2300" b="1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300" b="1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ज्यादै वृद्धावस्था वा अशक्त बिरामी</a:t>
            </a:r>
            <a:r>
              <a:rPr lang="en-US" sz="2300" b="1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300" b="1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अशक्त अपाङ्गता 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आदि। </a:t>
            </a:r>
            <a:endParaRPr lang="en-US" sz="2300" b="0" strike="noStrike" spc="-1" dirty="0">
              <a:latin typeface="Arial"/>
            </a:endParaRPr>
          </a:p>
        </p:txBody>
      </p:sp>
      <p:pic>
        <p:nvPicPr>
          <p:cNvPr id="283" name="Picture 2"/>
          <p:cNvPicPr/>
          <p:nvPr/>
        </p:nvPicPr>
        <p:blipFill>
          <a:blip r:embed="rId2"/>
          <a:stretch/>
        </p:blipFill>
        <p:spPr>
          <a:xfrm>
            <a:off x="140040" y="1174320"/>
            <a:ext cx="11890800" cy="2252160"/>
          </a:xfrm>
          <a:prstGeom prst="rect">
            <a:avLst/>
          </a:prstGeom>
          <a:ln>
            <a:noFill/>
          </a:ln>
        </p:spPr>
      </p:pic>
      <p:sp>
        <p:nvSpPr>
          <p:cNvPr id="284" name="CustomShape 2"/>
          <p:cNvSpPr/>
          <p:nvPr/>
        </p:nvSpPr>
        <p:spPr>
          <a:xfrm>
            <a:off x="152280" y="773640"/>
            <a:ext cx="6779160" cy="45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e-NP" sz="24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मूख्य पेशा </a:t>
            </a:r>
            <a:r>
              <a:rPr lang="en-US" sz="24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4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७</a:t>
            </a:r>
            <a:r>
              <a:rPr lang="en-US" sz="24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)...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85" name="CustomShape 3"/>
          <p:cNvSpPr/>
          <p:nvPr/>
        </p:nvSpPr>
        <p:spPr>
          <a:xfrm flipV="1">
            <a:off x="6464880" y="1226880"/>
            <a:ext cx="936360" cy="51480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16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CustomShape 1"/>
          <p:cNvSpPr/>
          <p:nvPr/>
        </p:nvSpPr>
        <p:spPr>
          <a:xfrm>
            <a:off x="152280" y="3655080"/>
            <a:ext cx="11890800" cy="3137867"/>
          </a:xfrm>
          <a:prstGeom prst="rect">
            <a:avLst/>
          </a:prstGeom>
          <a:solidFill>
            <a:srgbClr val="FFFFFF"/>
          </a:solidFill>
          <a:ln w="5724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आफ्नो घरको साधारण घरायसी मर्मत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खाना पकाउने र खुवाउने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भाँडा माझ्ने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कपडा धुने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घरको सरसफाइ गर्ने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घरको लागि किनमेल गर्ने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वृद्धवृद्धा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बिरामी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अशक्त व्यक्तिको स्याहारसुसार गर्ने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बालबालिकाको स्याहारसुसार गर्ने आदि  घरधन्दाका उदाहरण हुन् 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यसरी घरधन्दामा मात्र संलग्न रहेका कारण कुनै आर्थिक काम नगरेको भए कोड </a:t>
            </a:r>
            <a:r>
              <a:rPr lang="en-US" sz="2000" b="1" strike="noStrike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10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लेख्नुपर्छ 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यस्तै कुनै शैक्षिक संस्थामा अध्ययन गरिरहेका कारण कुनै आर्थिक काम नगरेका विद्यार्थीलाई पनि यसै कोड </a:t>
            </a:r>
            <a:r>
              <a:rPr lang="en-US" sz="2000" b="1" strike="noStrike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10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अन्तर्गत लेख्नुपर्छ ।</a:t>
            </a:r>
            <a:endParaRPr lang="en-US" sz="2200" b="0" strike="noStrike" spc="-1" dirty="0">
              <a:latin typeface="Arial"/>
            </a:endParaRPr>
          </a:p>
        </p:txBody>
      </p:sp>
      <p:sp>
        <p:nvSpPr>
          <p:cNvPr id="287" name="CustomShape 2"/>
          <p:cNvSpPr/>
          <p:nvPr/>
        </p:nvSpPr>
        <p:spPr>
          <a:xfrm>
            <a:off x="152280" y="773640"/>
            <a:ext cx="6779160" cy="45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e-NP" sz="24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मूख्य पेशा </a:t>
            </a:r>
            <a:r>
              <a:rPr lang="en-US" sz="24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4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७</a:t>
            </a:r>
            <a:r>
              <a:rPr lang="en-US" sz="24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)...</a:t>
            </a:r>
            <a:endParaRPr lang="en-US" sz="2400" b="0" strike="noStrike" spc="-1">
              <a:latin typeface="Arial"/>
            </a:endParaRPr>
          </a:p>
        </p:txBody>
      </p:sp>
      <p:pic>
        <p:nvPicPr>
          <p:cNvPr id="288" name="Picture 2"/>
          <p:cNvPicPr/>
          <p:nvPr/>
        </p:nvPicPr>
        <p:blipFill>
          <a:blip r:embed="rId2"/>
          <a:stretch/>
        </p:blipFill>
        <p:spPr>
          <a:xfrm>
            <a:off x="152280" y="1174320"/>
            <a:ext cx="11890800" cy="2480760"/>
          </a:xfrm>
          <a:prstGeom prst="rect">
            <a:avLst/>
          </a:prstGeom>
          <a:ln>
            <a:noFill/>
          </a:ln>
        </p:spPr>
      </p:pic>
      <p:sp>
        <p:nvSpPr>
          <p:cNvPr id="289" name="CustomShape 3"/>
          <p:cNvSpPr/>
          <p:nvPr/>
        </p:nvSpPr>
        <p:spPr>
          <a:xfrm flipV="1">
            <a:off x="6464880" y="1226880"/>
            <a:ext cx="936360" cy="59112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17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CustomShape 1"/>
          <p:cNvSpPr/>
          <p:nvPr/>
        </p:nvSpPr>
        <p:spPr>
          <a:xfrm>
            <a:off x="741600" y="762120"/>
            <a:ext cx="10767240" cy="6093360"/>
          </a:xfrm>
          <a:prstGeom prst="horizontalScroll">
            <a:avLst>
              <a:gd name="adj" fmla="val 4582"/>
            </a:avLst>
          </a:prstGeom>
          <a:solidFill>
            <a:srgbClr val="FFFFFF"/>
          </a:solidFill>
          <a:ln w="25560">
            <a:solidFill>
              <a:srgbClr val="5E5E5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50000"/>
              </a:lnSpc>
            </a:pPr>
            <a:endParaRPr lang="en-US" sz="18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ne-NP" sz="2400" b="1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पेशा र व्यवसाय  </a:t>
            </a:r>
            <a:endParaRPr lang="en-US" sz="2400" b="0" strike="noStrike" spc="-1" dirty="0">
              <a:latin typeface="Arial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पेशा र व्यवसाय दुई भिन्न कुरा हुन् । </a:t>
            </a:r>
            <a:endParaRPr lang="en-US" sz="2400" b="0" strike="noStrike" spc="-1" dirty="0">
              <a:latin typeface="Arial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व्यक्तिले गर्ने काम उसको पेशा हो । </a:t>
            </a:r>
            <a:endParaRPr lang="en-US" sz="2400" b="0" strike="noStrike" spc="-1" dirty="0">
              <a:latin typeface="Arial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व्यक्तिले जुन क्षेत्र वा प्रतिष्ठानमा काम गर्दछ सो प्रतिष्ठान वा क्षेत्रको क्रियाकलाप उसको व्यवसाय हो । </a:t>
            </a:r>
            <a:endParaRPr lang="en-US" sz="2400" b="0" strike="noStrike" spc="-1" dirty="0">
              <a:latin typeface="Arial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कुनै व्यक्ति काठ चिरानी गर्ने स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-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मिलमा काठ चिर्ने मशिन चलाउँछ भने उसको पेशा “</a:t>
            </a:r>
            <a:r>
              <a:rPr lang="ne-NP" sz="2400" b="1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मेशिन चालक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” हुन्छ भने उसको उद्योग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व्यवसायको क्षेत्र </a:t>
            </a:r>
            <a:r>
              <a:rPr lang="ne-NP" sz="2400" spc="-1" dirty="0">
                <a:solidFill>
                  <a:srgbClr val="000000"/>
                </a:solidFill>
                <a:latin typeface="Kalimati"/>
                <a:cs typeface="Kalimati"/>
              </a:rPr>
              <a:t>“</a:t>
            </a:r>
            <a:r>
              <a:rPr lang="ne-NP" sz="2400" b="1" spc="-1" dirty="0">
                <a:solidFill>
                  <a:srgbClr val="000000"/>
                </a:solidFill>
                <a:latin typeface="Kalimati"/>
                <a:cs typeface="Kalimati"/>
              </a:rPr>
              <a:t>उद्योग</a:t>
            </a:r>
            <a:r>
              <a:rPr lang="ne-NP" sz="2400" spc="-1" dirty="0">
                <a:solidFill>
                  <a:srgbClr val="000000"/>
                </a:solidFill>
                <a:latin typeface="Kalimati"/>
                <a:cs typeface="Kalimati"/>
              </a:rPr>
              <a:t>”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हुन्छ । </a:t>
            </a:r>
            <a:endParaRPr lang="en-US" sz="2400" b="0" strike="noStrike" spc="-1" dirty="0">
              <a:latin typeface="Arial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पेशालाई काम गर्दाको तहसँग पनि झुक्किनु हुँदैन ।</a:t>
            </a:r>
            <a:endParaRPr lang="en-US" sz="2400" b="0" strike="noStrike" spc="-1" dirty="0">
              <a:latin typeface="Arial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काम गर्दाको तहले अरुलाई काम लगाउने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अरुको कामगर्ने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आफ्नै कामगर्ने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वा घरायसी काममा सहयोग गर्ने भन्ने बुझाउँछ ।</a:t>
            </a:r>
            <a:endParaRPr lang="en-US" sz="24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3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18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CustomShape 1"/>
          <p:cNvSpPr/>
          <p:nvPr/>
        </p:nvSpPr>
        <p:spPr>
          <a:xfrm>
            <a:off x="152280" y="4005495"/>
            <a:ext cx="11656080" cy="2698965"/>
          </a:xfrm>
          <a:prstGeom prst="rect">
            <a:avLst/>
          </a:prstGeom>
          <a:solidFill>
            <a:srgbClr val="FFFFFF"/>
          </a:solidFill>
          <a:ln w="5724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सरकारी</a:t>
            </a:r>
            <a:r>
              <a:rPr lang="en-US" sz="2300" b="0" strike="noStrike" spc="-1" dirty="0" smtClean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3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अर्धसरकारी वा गैरसरकारी निकायबाट निश्चित विधि र प्रकृयाद्धारा संचालित न्यूनतम एक दिनको जुनसुकै प्रकारको कृषि तथा पशुपन्छीपालनसम्बन्धी तालिमलाई यहाँ </a:t>
            </a:r>
            <a:r>
              <a:rPr lang="ne-NP" sz="2300" b="1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औपचारिक कृषि तालिम </a:t>
            </a:r>
            <a:r>
              <a:rPr lang="ne-NP" sz="23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भन्न खोजिएको हो । </a:t>
            </a:r>
            <a:endParaRPr lang="en-US" sz="2300" b="0" strike="noStrike" spc="-1" dirty="0" smtClean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सम्बन्धित सदस्यले यस्तो प्रकारको तालिम लिएको भए कोड </a:t>
            </a:r>
            <a:r>
              <a:rPr lang="en-US" sz="2300" b="1" strike="noStrike" spc="-1" dirty="0" smtClean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1</a:t>
            </a:r>
            <a:r>
              <a:rPr lang="en-US" sz="2300" b="0" strike="noStrike" spc="-1" dirty="0" smtClean="0">
                <a:solidFill>
                  <a:srgbClr val="000000"/>
                </a:solidFill>
                <a:latin typeface="Kalimati"/>
                <a:ea typeface="DejaVu Sans"/>
              </a:rPr>
              <a:t> </a:t>
            </a:r>
            <a:r>
              <a:rPr lang="ne-NP" sz="23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र नलिएको भए कोड </a:t>
            </a:r>
            <a:r>
              <a:rPr lang="en-US" sz="2300" b="1" strike="noStrike" spc="-1" dirty="0" smtClean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2</a:t>
            </a:r>
            <a:r>
              <a:rPr lang="en-US" sz="2300" b="0" strike="noStrike" spc="-1" dirty="0" smtClean="0">
                <a:solidFill>
                  <a:srgbClr val="000000"/>
                </a:solidFill>
                <a:latin typeface="Kalimati"/>
                <a:ea typeface="DejaVu Sans"/>
              </a:rPr>
              <a:t> </a:t>
            </a:r>
            <a:r>
              <a:rPr lang="ne-NP" sz="23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उल्लेख गर्नुपर्दछ । </a:t>
            </a:r>
            <a:endParaRPr lang="en-US" sz="2300" b="0" strike="noStrike" spc="-1" dirty="0">
              <a:latin typeface="Arial"/>
            </a:endParaRPr>
          </a:p>
        </p:txBody>
      </p:sp>
      <p:sp>
        <p:nvSpPr>
          <p:cNvPr id="292" name="CustomShape 2"/>
          <p:cNvSpPr/>
          <p:nvPr/>
        </p:nvSpPr>
        <p:spPr>
          <a:xfrm flipV="1">
            <a:off x="7924680" y="2910600"/>
            <a:ext cx="360" cy="645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solidFill>
              <a:srgbClr val="808080"/>
            </a:solidFill>
            <a:round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3" name="CustomShape 3"/>
          <p:cNvSpPr/>
          <p:nvPr/>
        </p:nvSpPr>
        <p:spPr>
          <a:xfrm>
            <a:off x="152280" y="737640"/>
            <a:ext cx="677916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e-NP" sz="2400" b="1" strike="noStrike" spc="-1">
                <a:solidFill>
                  <a:srgbClr val="0070C0"/>
                </a:solidFill>
                <a:latin typeface="Kalimati"/>
                <a:cs typeface="Kalimati"/>
              </a:rPr>
              <a:t>औपचारिक कृषि तालिम </a:t>
            </a:r>
            <a:r>
              <a:rPr lang="en-US" sz="24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4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८</a:t>
            </a:r>
            <a:r>
              <a:rPr lang="en-US" sz="24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 </a:t>
            </a:r>
            <a:endParaRPr lang="en-US" sz="2400" b="0" strike="noStrike" spc="-1">
              <a:latin typeface="Arial"/>
            </a:endParaRPr>
          </a:p>
        </p:txBody>
      </p:sp>
      <p:pic>
        <p:nvPicPr>
          <p:cNvPr id="294" name="Picture 2"/>
          <p:cNvPicPr/>
          <p:nvPr/>
        </p:nvPicPr>
        <p:blipFill>
          <a:blip r:embed="rId2"/>
          <a:stretch/>
        </p:blipFill>
        <p:spPr>
          <a:xfrm>
            <a:off x="152280" y="1174320"/>
            <a:ext cx="11890800" cy="2703960"/>
          </a:xfrm>
          <a:prstGeom prst="rect">
            <a:avLst/>
          </a:prstGeom>
          <a:ln>
            <a:noFill/>
          </a:ln>
        </p:spPr>
      </p:pic>
      <p:sp>
        <p:nvSpPr>
          <p:cNvPr id="295" name="CustomShape 4"/>
          <p:cNvSpPr/>
          <p:nvPr/>
        </p:nvSpPr>
        <p:spPr>
          <a:xfrm flipV="1">
            <a:off x="7455240" y="1518480"/>
            <a:ext cx="936360" cy="53100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19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11251080" y="6400800"/>
            <a:ext cx="938520" cy="37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50000"/>
              </a:lnSpc>
            </a:pPr>
            <a:fld id="{73297835-8DE0-40E6-9977-B9E604FE4B2F}" type="slidenum">
              <a:rPr lang="en-US" sz="1800" b="0" strike="noStrike" spc="-1">
                <a:solidFill>
                  <a:srgbClr val="000000"/>
                </a:solidFill>
                <a:latin typeface="Fontasy Himali"/>
                <a:ea typeface="DejaVu Sans"/>
              </a:rPr>
              <a:t>2</a:t>
            </a:fld>
            <a:endParaRPr lang="en-US" sz="1800" b="0" strike="noStrike" spc="-1" dirty="0">
              <a:latin typeface="Arial"/>
            </a:endParaRPr>
          </a:p>
        </p:txBody>
      </p:sp>
      <p:sp>
        <p:nvSpPr>
          <p:cNvPr id="221" name="CustomShape 2"/>
          <p:cNvSpPr/>
          <p:nvPr/>
        </p:nvSpPr>
        <p:spPr>
          <a:xfrm>
            <a:off x="0" y="1103585"/>
            <a:ext cx="12189600" cy="87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7000"/>
          </a:bodyPr>
          <a:lstStyle/>
          <a:p>
            <a:pPr algn="ctr">
              <a:lnSpc>
                <a:spcPct val="15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ne-NP" sz="32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प्रस्तुतिका विषय र सन्दर्भ सामाग्री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222" name="CustomShape 3"/>
          <p:cNvSpPr/>
          <p:nvPr/>
        </p:nvSpPr>
        <p:spPr>
          <a:xfrm>
            <a:off x="1063080" y="3657600"/>
            <a:ext cx="5337720" cy="180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spcBef>
                <a:spcPts val="281"/>
              </a:spcBef>
              <a:spcAft>
                <a:spcPts val="281"/>
              </a:spcAft>
            </a:pPr>
            <a:r>
              <a:rPr lang="ne-NP" sz="2800" b="0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लगत २</a:t>
            </a:r>
            <a:r>
              <a:rPr lang="en-US" sz="2800" b="0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: </a:t>
            </a:r>
            <a:r>
              <a:rPr lang="ne-NP" sz="2800" b="0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कृषक परिवार प्रश्नावली</a:t>
            </a:r>
            <a:endParaRPr lang="en-US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41"/>
              </a:spcBef>
              <a:spcAft>
                <a:spcPts val="241"/>
              </a:spcAft>
            </a:pPr>
            <a:r>
              <a:rPr lang="ne-NP" sz="2400" b="0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भाग १२</a:t>
            </a:r>
            <a:r>
              <a:rPr lang="en-US" sz="2400" b="0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: </a:t>
            </a:r>
            <a:r>
              <a:rPr lang="ne-NP" sz="2400" b="0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कृषक परिवार सम्बन्धी विवरण</a:t>
            </a:r>
            <a:endParaRPr lang="en-US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41"/>
              </a:spcBef>
              <a:spcAft>
                <a:spcPts val="241"/>
              </a:spcAft>
            </a:pPr>
            <a:r>
              <a:rPr lang="ne-NP" sz="2400" b="0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भाग १३</a:t>
            </a:r>
            <a:r>
              <a:rPr lang="en-US" sz="2400" b="0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: </a:t>
            </a:r>
            <a:r>
              <a:rPr lang="ne-NP" sz="2400" b="0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विविध</a:t>
            </a:r>
            <a:endParaRPr lang="en-US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  <a:spcAft>
                <a:spcPts val="281"/>
              </a:spcAft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223" name="CustomShape 4"/>
          <p:cNvSpPr/>
          <p:nvPr/>
        </p:nvSpPr>
        <p:spPr>
          <a:xfrm>
            <a:off x="8153280" y="3429000"/>
            <a:ext cx="3731400" cy="182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सन्दर्भ सामाग्री</a:t>
            </a:r>
            <a:endParaRPr lang="en-US" sz="2800" b="0" strike="noStrike" spc="-1" dirty="0">
              <a:latin typeface="Arial"/>
            </a:endParaRPr>
          </a:p>
          <a:p>
            <a:pPr marL="457200" indent="-454680" algn="ctr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गणना </a:t>
            </a:r>
            <a:r>
              <a:rPr lang="ne-NP" sz="24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पुस्तिका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CustomShape 1"/>
          <p:cNvSpPr/>
          <p:nvPr/>
        </p:nvSpPr>
        <p:spPr>
          <a:xfrm>
            <a:off x="152280" y="3633480"/>
            <a:ext cx="11896920" cy="3105000"/>
          </a:xfrm>
          <a:prstGeom prst="rect">
            <a:avLst/>
          </a:prstGeom>
          <a:solidFill>
            <a:srgbClr val="FFFFFF"/>
          </a:solidFill>
          <a:ln w="5724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यो महल पनि परिवारको १० वर्ष वा सोभन्दा माथि उमेर भएका सदस्यहरूलाई मात्र सोध्नु पर्छ।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कृषि कार्यसम्बन्धी निर्णयमा सहभागिता भन्नाले आम्दानी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खर्च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बाली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बिउबिजन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मलखाद तथा पशुआहार खरिद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कृषि तथा पशुपन्छीजन्य उत्पादन बिक्री लगायतका कृषि कार्य तथा व्यवस्थापनमा हुने पारिवारिक निर्णयमा सम्बन्धित सदस्यको सक्रिय संलग्नतालाई बुझ्नुपर्छ।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यस प्रकारको निर्णयमा सम्वन्धित परिवारका सदस्यको सहभागिता हुने गरेको रहेछ भने कोड </a:t>
            </a:r>
            <a:r>
              <a:rPr lang="en-US" sz="2000" b="1" strike="noStrike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1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र सहभागिता हुने गरेको रहेनछ भने कोड </a:t>
            </a:r>
            <a:r>
              <a:rPr lang="en-US" sz="2000" b="1" strike="noStrike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2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लेख्नुपर्छ।</a:t>
            </a:r>
            <a:endParaRPr lang="en-US" sz="2200" b="0" strike="noStrike" spc="-1" dirty="0">
              <a:latin typeface="Arial"/>
            </a:endParaRPr>
          </a:p>
        </p:txBody>
      </p:sp>
      <p:pic>
        <p:nvPicPr>
          <p:cNvPr id="297" name="Picture 2"/>
          <p:cNvPicPr/>
          <p:nvPr/>
        </p:nvPicPr>
        <p:blipFill>
          <a:blip r:embed="rId2"/>
          <a:stretch/>
        </p:blipFill>
        <p:spPr>
          <a:xfrm>
            <a:off x="27360" y="1296720"/>
            <a:ext cx="11890800" cy="2206080"/>
          </a:xfrm>
          <a:prstGeom prst="rect">
            <a:avLst/>
          </a:prstGeom>
          <a:ln>
            <a:noFill/>
          </a:ln>
        </p:spPr>
      </p:pic>
      <p:sp>
        <p:nvSpPr>
          <p:cNvPr id="298" name="CustomShape 2"/>
          <p:cNvSpPr/>
          <p:nvPr/>
        </p:nvSpPr>
        <p:spPr>
          <a:xfrm flipV="1">
            <a:off x="8305920" y="1515600"/>
            <a:ext cx="759600" cy="68328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9" name="CustomShape 3"/>
          <p:cNvSpPr/>
          <p:nvPr/>
        </p:nvSpPr>
        <p:spPr>
          <a:xfrm>
            <a:off x="152280" y="773640"/>
            <a:ext cx="677916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1" strike="noStrike" spc="-1">
                <a:solidFill>
                  <a:srgbClr val="0070C0"/>
                </a:solidFill>
                <a:latin typeface="Kalimati"/>
                <a:ea typeface="DejaVu Sans"/>
              </a:rPr>
              <a:t> </a:t>
            </a:r>
            <a:r>
              <a:rPr lang="ne-NP" sz="2400" b="1" strike="noStrike" spc="-1">
                <a:solidFill>
                  <a:srgbClr val="0070C0"/>
                </a:solidFill>
                <a:latin typeface="Kalimati"/>
                <a:cs typeface="Kalimati"/>
              </a:rPr>
              <a:t>कृषिसम्बन्धी निर्णयमा सहभागिता </a:t>
            </a:r>
            <a:r>
              <a:rPr lang="en-US" sz="24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4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९</a:t>
            </a:r>
            <a:r>
              <a:rPr lang="en-US" sz="24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 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20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CustomShape 2"/>
          <p:cNvSpPr/>
          <p:nvPr/>
        </p:nvSpPr>
        <p:spPr>
          <a:xfrm>
            <a:off x="152280" y="3581083"/>
            <a:ext cx="11887320" cy="2860868"/>
          </a:xfrm>
          <a:prstGeom prst="rect">
            <a:avLst/>
          </a:prstGeom>
          <a:noFill/>
          <a:ln w="5724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0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यहाँ १० वर्ष वा सोभन्दा माथिका परिवारको सदस्यले सन्दर्भ अवधिमा आफ्नो सक्रिय समयको सरदर कति समय कृषि क्रियाकलापमा संलग्न भएको रहेछ सो सम्बन्धी विवरण लिन खोजिएको हो । </a:t>
            </a:r>
            <a:endParaRPr lang="en-US" sz="20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0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यदि कुनै सदस्य आफ्नो जम्मा सक्रिय समयको सरदर ४० प्रतिशत भन्दा कम समय कृषि क्रियाकलापमा संलग्न रहेको थियो भने यसलाई कम मानी कोड </a:t>
            </a:r>
            <a:r>
              <a:rPr lang="en-US" sz="2000" b="1" strike="noStrike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1</a:t>
            </a:r>
            <a:r>
              <a:rPr lang="en-US" sz="20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0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सरदर ४० प्रतिशत देखि ५९ प्रतिशत समय दिएको थियो भने यसलाई करिब आधा मानी कोड </a:t>
            </a:r>
            <a:r>
              <a:rPr lang="en-US" sz="2000" b="1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2</a:t>
            </a:r>
            <a:r>
              <a:rPr lang="en-US" sz="20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0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सरदर ६० प्रतिशत देखि ९९ प्रतिशत समय दिएको थियो भने यसलाई धेरै मानी कोड </a:t>
            </a:r>
            <a:r>
              <a:rPr lang="en-US" sz="2000" b="1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3</a:t>
            </a:r>
            <a:r>
              <a:rPr lang="en-US" sz="20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 </a:t>
            </a:r>
            <a:r>
              <a:rPr lang="ne-NP" sz="20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र शत प्रतिशत समय नै कृषि क्रियाकलापलाई दिएको थियो भने यसलाई सबै मानी कोड </a:t>
            </a:r>
            <a:r>
              <a:rPr lang="en-US" sz="2000" b="1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4</a:t>
            </a:r>
            <a:r>
              <a:rPr lang="en-US" sz="20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 </a:t>
            </a:r>
            <a:r>
              <a:rPr lang="ne-NP" sz="20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लेख्नुपर्छ </a:t>
            </a:r>
            <a:endParaRPr lang="en-US" sz="2000" b="0" strike="noStrike" spc="-1" dirty="0">
              <a:latin typeface="Arial"/>
            </a:endParaRPr>
          </a:p>
        </p:txBody>
      </p:sp>
      <p:pic>
        <p:nvPicPr>
          <p:cNvPr id="302" name="Picture 2"/>
          <p:cNvPicPr/>
          <p:nvPr/>
        </p:nvPicPr>
        <p:blipFill>
          <a:blip r:embed="rId2"/>
          <a:stretch/>
        </p:blipFill>
        <p:spPr>
          <a:xfrm>
            <a:off x="57960" y="1195560"/>
            <a:ext cx="11890800" cy="2206080"/>
          </a:xfrm>
          <a:prstGeom prst="rect">
            <a:avLst/>
          </a:prstGeom>
          <a:ln>
            <a:noFill/>
          </a:ln>
        </p:spPr>
      </p:pic>
      <p:sp>
        <p:nvSpPr>
          <p:cNvPr id="303" name="CustomShape 3"/>
          <p:cNvSpPr/>
          <p:nvPr/>
        </p:nvSpPr>
        <p:spPr>
          <a:xfrm>
            <a:off x="152280" y="773640"/>
            <a:ext cx="7802640" cy="48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600" b="1" strike="noStrike" spc="-1">
                <a:solidFill>
                  <a:srgbClr val="0070C0"/>
                </a:solidFill>
                <a:latin typeface="Kalimati"/>
                <a:ea typeface="DejaVu Sans"/>
              </a:rPr>
              <a:t> </a:t>
            </a:r>
            <a:r>
              <a:rPr lang="ne-NP" sz="2600" b="1" strike="noStrike" spc="-1">
                <a:solidFill>
                  <a:srgbClr val="0070C0"/>
                </a:solidFill>
                <a:latin typeface="Kalimati"/>
                <a:cs typeface="Kalimati"/>
              </a:rPr>
              <a:t>कृषि क्रियाकलापमा दिने सरदर समय </a:t>
            </a:r>
            <a:r>
              <a:rPr lang="en-US" sz="26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6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१०</a:t>
            </a:r>
            <a:r>
              <a:rPr lang="en-US" sz="26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 </a:t>
            </a:r>
            <a:endParaRPr lang="en-US" sz="2600" b="0" strike="noStrike" spc="-1">
              <a:latin typeface="Arial"/>
            </a:endParaRPr>
          </a:p>
        </p:txBody>
      </p:sp>
      <p:sp>
        <p:nvSpPr>
          <p:cNvPr id="304" name="CustomShape 4"/>
          <p:cNvSpPr/>
          <p:nvPr/>
        </p:nvSpPr>
        <p:spPr>
          <a:xfrm flipV="1">
            <a:off x="9067680" y="1515600"/>
            <a:ext cx="1064160" cy="77328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21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CustomShape 2"/>
          <p:cNvSpPr/>
          <p:nvPr/>
        </p:nvSpPr>
        <p:spPr>
          <a:xfrm>
            <a:off x="152280" y="773640"/>
            <a:ext cx="6779160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1" strike="noStrike" spc="-1" dirty="0">
                <a:solidFill>
                  <a:srgbClr val="0070C0"/>
                </a:solidFill>
                <a:latin typeface="Kalimati"/>
                <a:ea typeface="DejaVu Sans"/>
              </a:rPr>
              <a:t>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कृषि क्रियाकलापमा दिने सरदर समय </a:t>
            </a:r>
            <a:r>
              <a:rPr lang="en-US" sz="2400" b="1" strike="noStrike" spc="-1" dirty="0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महल १०</a:t>
            </a:r>
            <a:r>
              <a:rPr lang="en-US" sz="2400" b="1" strike="noStrike" spc="-1" dirty="0">
                <a:solidFill>
                  <a:srgbClr val="0070C0"/>
                </a:solidFill>
                <a:latin typeface="Kalimati"/>
                <a:ea typeface="DejaVu Sans"/>
              </a:rPr>
              <a:t>) </a:t>
            </a:r>
            <a:r>
              <a:rPr lang="ne-NP" sz="2400" b="1" spc="-1" dirty="0" smtClean="0">
                <a:solidFill>
                  <a:srgbClr val="0070C0"/>
                </a:solidFill>
                <a:latin typeface="Kalimati"/>
                <a:ea typeface="DejaVu Sans"/>
              </a:rPr>
              <a:t>...</a:t>
            </a:r>
            <a:endParaRPr lang="en-US" sz="2400" b="0" strike="noStrike" spc="-1" dirty="0">
              <a:latin typeface="Arial"/>
            </a:endParaRPr>
          </a:p>
        </p:txBody>
      </p:sp>
      <p:pic>
        <p:nvPicPr>
          <p:cNvPr id="307" name="Picture 2"/>
          <p:cNvPicPr/>
          <p:nvPr/>
        </p:nvPicPr>
        <p:blipFill>
          <a:blip r:embed="rId2"/>
          <a:stretch/>
        </p:blipFill>
        <p:spPr>
          <a:xfrm>
            <a:off x="27360" y="1296720"/>
            <a:ext cx="11890800" cy="2967840"/>
          </a:xfrm>
          <a:prstGeom prst="rect">
            <a:avLst/>
          </a:prstGeom>
          <a:ln>
            <a:noFill/>
          </a:ln>
        </p:spPr>
      </p:pic>
      <p:sp>
        <p:nvSpPr>
          <p:cNvPr id="308" name="CustomShape 3"/>
          <p:cNvSpPr/>
          <p:nvPr/>
        </p:nvSpPr>
        <p:spPr>
          <a:xfrm>
            <a:off x="152280" y="4419720"/>
            <a:ext cx="11656080" cy="1150400"/>
          </a:xfrm>
          <a:prstGeom prst="rect">
            <a:avLst/>
          </a:prstGeom>
          <a:solidFill>
            <a:srgbClr val="FFFFFF"/>
          </a:solidFill>
          <a:ln w="5724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520" algn="just">
              <a:lnSpc>
                <a:spcPct val="150000"/>
              </a:lnSpc>
              <a:buClr>
                <a:srgbClr val="000000"/>
              </a:buClr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सन्दर्भ वर्षमा गणना गर्न लागिएको कृषक परिवारको सदस्यले कृषि क्रियाकलापमा समय नै नदिएको भए समय नै नदिएको कोड </a:t>
            </a:r>
            <a:r>
              <a:rPr lang="en-US" sz="2000" b="1" strike="noStrike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5</a:t>
            </a:r>
            <a:r>
              <a:rPr lang="en-US" sz="2400" b="1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लेख्नुपर्छ ।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22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CustomShape 1"/>
          <p:cNvSpPr/>
          <p:nvPr/>
        </p:nvSpPr>
        <p:spPr>
          <a:xfrm>
            <a:off x="617760" y="4512240"/>
            <a:ext cx="11300400" cy="1735560"/>
          </a:xfrm>
          <a:prstGeom prst="rect">
            <a:avLst/>
          </a:prstGeom>
          <a:noFill/>
          <a:ln w="5724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महल २ मा उल्लेखित १६ वर्ष वा सोभन्दा माथिका परिवारको सदस्यको नाममा कृषि जग्गाको </a:t>
            </a:r>
            <a:r>
              <a:rPr lang="ne-NP" sz="2400" b="1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दर्ता प्रमाण पुर्जा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वा </a:t>
            </a:r>
            <a:r>
              <a:rPr lang="ne-NP" sz="2400" b="1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उपभोग अधिकारको लागि कुनै प्रकारको कानुनी लिखत प्रमाण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छ छैन सोधी छ भने यस महलमा कोड </a:t>
            </a:r>
            <a:r>
              <a:rPr lang="en-US" sz="2000" b="1" strike="noStrike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1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र छैन भने कोड </a:t>
            </a:r>
            <a:r>
              <a:rPr lang="en-US" sz="2000" b="1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2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लेख्नुपर्छ। </a:t>
            </a:r>
            <a:endParaRPr lang="en-US" sz="2400" b="0" strike="noStrike" spc="-1" dirty="0">
              <a:latin typeface="Arial"/>
            </a:endParaRPr>
          </a:p>
        </p:txBody>
      </p:sp>
      <p:pic>
        <p:nvPicPr>
          <p:cNvPr id="310" name="Picture 2"/>
          <p:cNvPicPr/>
          <p:nvPr/>
        </p:nvPicPr>
        <p:blipFill>
          <a:blip r:embed="rId2"/>
          <a:stretch/>
        </p:blipFill>
        <p:spPr>
          <a:xfrm>
            <a:off x="27360" y="1296720"/>
            <a:ext cx="11890800" cy="2703960"/>
          </a:xfrm>
          <a:prstGeom prst="rect">
            <a:avLst/>
          </a:prstGeom>
          <a:ln>
            <a:noFill/>
          </a:ln>
        </p:spPr>
      </p:pic>
      <p:sp>
        <p:nvSpPr>
          <p:cNvPr id="311" name="CustomShape 2"/>
          <p:cNvSpPr/>
          <p:nvPr/>
        </p:nvSpPr>
        <p:spPr>
          <a:xfrm>
            <a:off x="152280" y="773640"/>
            <a:ext cx="677916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 </a:t>
            </a:r>
            <a:r>
              <a:rPr lang="ne-NP" sz="2400" b="1" strike="noStrike" spc="-1">
                <a:solidFill>
                  <a:srgbClr val="0070C0"/>
                </a:solidFill>
                <a:latin typeface="Kalimati"/>
                <a:cs typeface="Kalimati"/>
              </a:rPr>
              <a:t>कृषि जग्गाको स्वामित्वको अवस्था </a:t>
            </a:r>
            <a:r>
              <a:rPr lang="en-US" sz="24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4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११</a:t>
            </a:r>
            <a:r>
              <a:rPr lang="en-US" sz="24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 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312" name="CustomShape 3"/>
          <p:cNvSpPr/>
          <p:nvPr/>
        </p:nvSpPr>
        <p:spPr>
          <a:xfrm flipV="1">
            <a:off x="10287000" y="1518480"/>
            <a:ext cx="1064160" cy="100188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23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711360" y="685800"/>
            <a:ext cx="10767240" cy="6018660"/>
          </a:xfrm>
          <a:prstGeom prst="horizontalScroll">
            <a:avLst>
              <a:gd name="adj" fmla="val 4582"/>
            </a:avLst>
          </a:prstGeom>
          <a:solidFill>
            <a:srgbClr val="FFFFFF"/>
          </a:solidFill>
          <a:ln w="25560">
            <a:solidFill>
              <a:srgbClr val="5E5E5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ne-NP" sz="2400" b="1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परिवारमा १५ जना भन्दा बढी सदस्य भएमा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यदि कुनै परिवारमा १५ जनाभन्दा बढी सदस्य भए थप प्रश्नावली प्रयोग गर्नुपर्छ।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यसरी थप प्रश्नावली प्रयोग गरेको संख्या सोही प्रश्नावलीको पहिलो पृष्ठमा खुलाई यसै साथ स्टिच लगाई 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(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सिएर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)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नत्थीसमेत गर्नुपर्छ।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थप प्रश्नावलीमा पहिलो मूल प्रश्नावलीमा नअटाएका विवरणहरू मात्र लेखिने हुँदा अरु विवरणहरू पहिलो प्रश्नावलीमा नै लेख्नुपर्छ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थप प्रश्नावलीमा विवरण दोहोर्याउनु पर्दैन।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थप प्रश्नावलीको पहिलो पृष्ठ 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(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कभर पेज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)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मा भएको गणना विवरण भने पूरै अनिवार्यरूपमा भर्नुपर्छ।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यसका साथै थप प्रश्नावलीको सम्बन्धित पृष्ठको सिरानमा रहेको गाउँपालिका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नगरपालिकाको कोड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वडा नं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.,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गणना क्षेत्र नं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.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र कृषि चलन नियन्त्रण संख्या पनि अनिवार्यरूपमा भर्नुपर्छ।</a:t>
            </a:r>
            <a:endParaRPr lang="en-US" sz="2200" b="0" strike="noStrike" spc="-1" dirty="0">
              <a:latin typeface="Arial"/>
            </a:endParaRPr>
          </a:p>
        </p:txBody>
      </p:sp>
      <p:sp>
        <p:nvSpPr>
          <p:cNvPr id="3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24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CustomShape 1"/>
          <p:cNvSpPr/>
          <p:nvPr/>
        </p:nvSpPr>
        <p:spPr>
          <a:xfrm>
            <a:off x="744840" y="838080"/>
            <a:ext cx="10987560" cy="5864760"/>
          </a:xfrm>
          <a:prstGeom prst="horizontalScroll">
            <a:avLst>
              <a:gd name="adj" fmla="val 4582"/>
            </a:avLst>
          </a:prstGeom>
          <a:solidFill>
            <a:srgbClr val="FFFFFF"/>
          </a:solidFill>
          <a:ln w="25560">
            <a:solidFill>
              <a:srgbClr val="5E5E5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ne-NP" sz="2400" b="1" strike="noStrike" spc="-1">
                <a:solidFill>
                  <a:srgbClr val="000000"/>
                </a:solidFill>
                <a:latin typeface="Kalimati"/>
                <a:cs typeface="Kalimati"/>
              </a:rPr>
              <a:t>थप प्रश्नावली भर्दा</a:t>
            </a:r>
            <a:endParaRPr lang="en-US" sz="2400" b="0" strike="noStrike" spc="-1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थप प्रश्नावलीमा पहिलो मूल प्रश्नावलीमा नअटाएका विवरणहरू मात्र लेखिने हुँदा अरु विवरणहरू पहिलो प्रश्नावलीमा नै लेख्नुपर्छ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थप प्रश्नावलीमा विवरण दोहोर्याउनु पर्दैन । </a:t>
            </a:r>
            <a:endParaRPr lang="en-US" sz="2400" b="0" strike="noStrike" spc="-1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थप प्रश्नावलीको पहिलो पृष्ठ 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(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कभर पेज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)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मा भएको गणना विवरण भने पूरै अनिवार्यरूपमा भर्नुपर्छ । </a:t>
            </a:r>
            <a:endParaRPr lang="en-US" sz="2400" b="0" strike="noStrike" spc="-1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यसका साथै थप प्रश्नावलीको सम्बन्धित पृष्ठको सिरानमा रहेको गाउँपालिका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नगरपालिकाको कोड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वडा नं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.,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गणना क्षेत्र नं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.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र कृषि चलन नियन्त्रण संख्या पनि अनिवार्यरूपमा भर्नुपर्छ ।</a:t>
            </a:r>
            <a:endParaRPr lang="en-US" sz="24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en-US" sz="2400" b="0" strike="noStrike" spc="-1">
              <a:latin typeface="Arial"/>
            </a:endParaRPr>
          </a:p>
        </p:txBody>
      </p:sp>
      <p:sp>
        <p:nvSpPr>
          <p:cNvPr id="3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25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CustomShape 1"/>
          <p:cNvSpPr/>
          <p:nvPr/>
        </p:nvSpPr>
        <p:spPr>
          <a:xfrm>
            <a:off x="430920" y="838080"/>
            <a:ext cx="5178960" cy="75960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ne-NP" sz="2800" b="1" strike="noStrike" spc="-1">
                <a:solidFill>
                  <a:srgbClr val="000000"/>
                </a:solidFill>
                <a:latin typeface="Kalimati"/>
                <a:cs typeface="Kalimati"/>
              </a:rPr>
              <a:t>भाग १३ विविध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316" name="CustomShape 2"/>
          <p:cNvSpPr/>
          <p:nvPr/>
        </p:nvSpPr>
        <p:spPr>
          <a:xfrm>
            <a:off x="1066680" y="1828800"/>
            <a:ext cx="9852840" cy="2832840"/>
          </a:xfrm>
          <a:prstGeom prst="rect">
            <a:avLst/>
          </a:prstGeom>
          <a:noFill/>
          <a:ln w="38160">
            <a:solidFill>
              <a:srgbClr val="80808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यस भागमा परिवारको आम्दानीको रुपमा </a:t>
            </a:r>
            <a:r>
              <a:rPr lang="ne-NP" sz="2400" b="1" strike="noStrike" spc="-1">
                <a:solidFill>
                  <a:srgbClr val="000000"/>
                </a:solidFill>
                <a:latin typeface="Kalimati"/>
                <a:cs typeface="Kalimati"/>
              </a:rPr>
              <a:t>कृषिको योगदान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कूल आम्दानीमा </a:t>
            </a:r>
            <a:r>
              <a:rPr lang="ne-NP" sz="2400" b="1" strike="noStrike" spc="-1">
                <a:solidFill>
                  <a:srgbClr val="000000"/>
                </a:solidFill>
                <a:latin typeface="Kalimati"/>
                <a:cs typeface="Kalimati"/>
              </a:rPr>
              <a:t>कृषिको हिस्सा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1" strike="noStrike" spc="-1">
                <a:solidFill>
                  <a:srgbClr val="000000"/>
                </a:solidFill>
                <a:latin typeface="Kalimati"/>
                <a:cs typeface="Kalimati"/>
              </a:rPr>
              <a:t>खाद्यान्नको पर्याप्तता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मा</a:t>
            </a:r>
            <a:r>
              <a:rPr lang="en-US" sz="2400" b="1" strike="noStrike" spc="-1">
                <a:solidFill>
                  <a:srgbClr val="000000"/>
                </a:solidFill>
                <a:latin typeface="Kalimati"/>
                <a:ea typeface="DejaVu Sans"/>
              </a:rPr>
              <a:t>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कृषि उत्पादनको योगदान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खाद्यान्न </a:t>
            </a:r>
            <a:r>
              <a:rPr lang="ne-NP" sz="2400" b="1" strike="noStrike" spc="-1">
                <a:solidFill>
                  <a:srgbClr val="000000"/>
                </a:solidFill>
                <a:latin typeface="Kalimati"/>
                <a:cs typeface="Kalimati"/>
              </a:rPr>
              <a:t>अपर्याप्तताको व्यवस्थापन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को उपाय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कृषक परिवारले सञ्चालन गरेको </a:t>
            </a:r>
            <a:r>
              <a:rPr lang="ne-NP" sz="2400" b="1" strike="noStrike" spc="-1">
                <a:solidFill>
                  <a:srgbClr val="000000"/>
                </a:solidFill>
                <a:latin typeface="Kalimati"/>
                <a:cs typeface="Kalimati"/>
              </a:rPr>
              <a:t>अन्य आर्थिक क्रियाकलाप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 र कृषि उत्पादनका लागि </a:t>
            </a:r>
            <a:r>
              <a:rPr lang="ne-NP" sz="2400" b="1" strike="noStrike" spc="-1">
                <a:solidFill>
                  <a:srgbClr val="000000"/>
                </a:solidFill>
                <a:latin typeface="Kalimati"/>
                <a:cs typeface="Kalimati"/>
              </a:rPr>
              <a:t>बजारको पहुँच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लगायतका विवरणहरु संकलन गर्नुपर्दछ ।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4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26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" name="Table 1"/>
          <p:cNvGraphicFramePr/>
          <p:nvPr/>
        </p:nvGraphicFramePr>
        <p:xfrm>
          <a:off x="1219320" y="914400"/>
          <a:ext cx="10002080" cy="457200"/>
        </p:xfrm>
        <a:graphic>
          <a:graphicData uri="http://schemas.openxmlformats.org/drawingml/2006/table">
            <a:tbl>
              <a:tblPr/>
              <a:tblGrid>
                <a:gridCol w="9793800"/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24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318" name="Picture 2"/>
          <p:cNvPicPr/>
          <p:nvPr/>
        </p:nvPicPr>
        <p:blipFill>
          <a:blip r:embed="rId2"/>
          <a:stretch/>
        </p:blipFill>
        <p:spPr>
          <a:xfrm>
            <a:off x="762120" y="783360"/>
            <a:ext cx="7769880" cy="1881000"/>
          </a:xfrm>
          <a:prstGeom prst="rect">
            <a:avLst/>
          </a:prstGeom>
          <a:ln>
            <a:noFill/>
          </a:ln>
        </p:spPr>
      </p:pic>
      <p:sp>
        <p:nvSpPr>
          <p:cNvPr id="319" name="CustomShape 2"/>
          <p:cNvSpPr/>
          <p:nvPr/>
        </p:nvSpPr>
        <p:spPr>
          <a:xfrm>
            <a:off x="329040" y="2971800"/>
            <a:ext cx="11107440" cy="3381480"/>
          </a:xfrm>
          <a:prstGeom prst="rect">
            <a:avLst/>
          </a:prstGeom>
          <a:noFill/>
          <a:ln w="5724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400" b="1" strike="noStrike" spc="-1">
                <a:solidFill>
                  <a:srgbClr val="000000"/>
                </a:solidFill>
                <a:latin typeface="Kalimati"/>
                <a:cs typeface="Kalimati"/>
              </a:rPr>
              <a:t>परिवारको आम्दानीका स्रोतहरु विभिन्न  हुनसक्दछन् </a:t>
            </a:r>
            <a:endParaRPr lang="en-US" sz="2400" b="0" strike="noStrike" spc="-1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कृषि उत्पादनबाट भएको आम्दानी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कृषि बाहेक अन्य आर्थिक कृयाकलापबाट भएको आम्दानी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तलब ज्यालाबाट भएको आम्दानी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लगानी बाट भएको आम्दानी यसका उदाहरण हुन् ।</a:t>
            </a:r>
            <a:endParaRPr lang="en-US" sz="2400" b="0" strike="noStrike" spc="-1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यस प्रश्नमा कृषक परिवारको आम्दानीको मुख्य स्रोत कृषि हो वा होइन सोधी हो भने कोड १ मा र होइन भने कोड २ मा गोलो घेरा लगाउनुपर्छ ।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27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CustomShape 1"/>
          <p:cNvSpPr/>
          <p:nvPr/>
        </p:nvSpPr>
        <p:spPr>
          <a:xfrm>
            <a:off x="467280" y="3276720"/>
            <a:ext cx="11275200" cy="2284200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 indent="-45468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कृषक परिवारले कृषिबाहेकका उद्योग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व्यापार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व्यवसाय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नोकरी लगायतका अन्य गैरकृषि कार्यबाट पनि पारिवारिक आम्दानी प्राप्त गरिरहेको हुन सक्छ । </a:t>
            </a:r>
            <a:endParaRPr lang="en-US" sz="2400" b="0" strike="noStrike" spc="-1" dirty="0">
              <a:latin typeface="Arial"/>
            </a:endParaRPr>
          </a:p>
          <a:p>
            <a:pPr marL="457200" indent="-45468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यस प्रश्नमा कृषि तथा गैरकृषि कार्यबाट भएको कुल आम्दानीमध्ये कृषि कार्यबाट प्राप्त आम्दानीको हिस्सा कति प्रतिशत हुन आउँछ सोधी दिइएको कोठामा उल्लेख गर्नुपर्छ ।</a:t>
            </a:r>
            <a:endParaRPr lang="en-US" sz="2400" b="0" strike="noStrike" spc="-1" dirty="0">
              <a:latin typeface="Arial"/>
            </a:endParaRPr>
          </a:p>
        </p:txBody>
      </p:sp>
      <p:pic>
        <p:nvPicPr>
          <p:cNvPr id="321" name="Picture 2"/>
          <p:cNvPicPr/>
          <p:nvPr/>
        </p:nvPicPr>
        <p:blipFill>
          <a:blip r:embed="rId2"/>
          <a:stretch/>
        </p:blipFill>
        <p:spPr>
          <a:xfrm>
            <a:off x="914400" y="914400"/>
            <a:ext cx="8938440" cy="2054880"/>
          </a:xfrm>
          <a:prstGeom prst="rect">
            <a:avLst/>
          </a:prstGeom>
          <a:ln>
            <a:noFill/>
          </a:ln>
        </p:spPr>
      </p:pic>
      <p:sp>
        <p:nvSpPr>
          <p:cNvPr id="4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28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CustomShape 1"/>
          <p:cNvSpPr/>
          <p:nvPr/>
        </p:nvSpPr>
        <p:spPr>
          <a:xfrm>
            <a:off x="9224718" y="6451200"/>
            <a:ext cx="2842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70997E26-686E-4A8B-9FF8-7CBCB15D9F8A}" type="slidenum">
              <a:rPr lang="en-US" sz="1600" b="0" strike="noStrike" spc="-1">
                <a:solidFill>
                  <a:srgbClr val="8B8B8B"/>
                </a:solidFill>
                <a:latin typeface="Fontasy Himali" pitchFamily="82" charset="0"/>
                <a:ea typeface="DejaVu Sans"/>
              </a:rPr>
              <a:t>29</a:t>
            </a:fld>
            <a:endParaRPr lang="en-US" sz="1600" b="0" strike="noStrike" spc="-1" dirty="0">
              <a:latin typeface="Fontasy Himali" pitchFamily="82" charset="0"/>
            </a:endParaRPr>
          </a:p>
        </p:txBody>
      </p:sp>
      <p:sp>
        <p:nvSpPr>
          <p:cNvPr id="323" name="CustomShape 2"/>
          <p:cNvSpPr/>
          <p:nvPr/>
        </p:nvSpPr>
        <p:spPr>
          <a:xfrm>
            <a:off x="105918" y="2514600"/>
            <a:ext cx="11961000" cy="3760794"/>
          </a:xfrm>
          <a:prstGeom prst="rect">
            <a:avLst/>
          </a:prstGeom>
          <a:noFill/>
          <a:ln w="5724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आफ्नै कृषि उत्पादनबाट 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(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आफ्नो कृषि चलनबाट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) 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भएको आम्दानी भन्नाले खाद्यान्न बाली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तरकारीखेती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फलफूल खेती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पशुपन्छीपालन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माछापालन आदिबाट भएको आम्दानी भन्ने बुझ्नुपर्छ। </a:t>
            </a:r>
            <a:endParaRPr lang="en-US" sz="23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परिवारका सदस्यले अन्यत्रबाट कमाइ ल्याएको 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(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जस्तै नोकरी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पसल आदि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) 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आम्दानीलाई कृषि आम्दानीमा समावेश गर्नु हुँदैन। </a:t>
            </a:r>
            <a:endParaRPr lang="en-US" sz="23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सन्दर्भ वर्षमा आफ्नै कृषि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-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चलनबाट मात्र भएको आम्दानीले वर्षैभरि परिवारलाई खान पुग्यो–पुगेन सोधी पुगेको भएमा कोड “१” मा गोलोघेरा लगाई प्रश्न १३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.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६ मा फड्को मार्ने र नपुगेको भएमा “२” मा गोलोघेरा लगाई प्रश्न १३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.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४ देखि सोध्नुपर्छ।</a:t>
            </a:r>
            <a:endParaRPr lang="en-US" sz="2300" b="0" strike="noStrike" spc="-1" dirty="0">
              <a:latin typeface="Arial"/>
            </a:endParaRPr>
          </a:p>
        </p:txBody>
      </p:sp>
      <p:pic>
        <p:nvPicPr>
          <p:cNvPr id="324" name="Picture 2"/>
          <p:cNvPicPr/>
          <p:nvPr/>
        </p:nvPicPr>
        <p:blipFill>
          <a:blip r:embed="rId2"/>
          <a:stretch/>
        </p:blipFill>
        <p:spPr>
          <a:xfrm>
            <a:off x="533520" y="838080"/>
            <a:ext cx="11046600" cy="1330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152280" y="685800"/>
            <a:ext cx="2131200" cy="45468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e-NP" sz="2800" b="1" strike="noStrike" spc="-1" dirty="0">
                <a:solidFill>
                  <a:srgbClr val="0070C0"/>
                </a:solidFill>
                <a:latin typeface="Preeti"/>
                <a:cs typeface="Kalimati"/>
              </a:rPr>
              <a:t>भाग १२</a:t>
            </a:r>
            <a:endParaRPr lang="en-US" sz="2800" b="1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304920" y="3352680"/>
            <a:ext cx="11579760" cy="3137867"/>
          </a:xfrm>
          <a:prstGeom prst="rect">
            <a:avLst/>
          </a:prstGeom>
          <a:noFill/>
          <a:ln w="7632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यहाँ मुख्य कृषकसमेत परिवारमा अक्सर बसोबास गर्ने सबै सदस्यहरूको संख्या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Times New Roman"/>
              </a:rPr>
              <a:t>,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अनुपस्थित संख्या 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Times New Roman"/>
              </a:rPr>
              <a:t>(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गणना क्षेत्रभन्दा बाहिर स्वदेशभित्र अन्य स्थानमा अक्सर बसोबास गर्ने सदस्यसंख्या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Times New Roman"/>
              </a:rPr>
              <a:t>)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र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रोजगारी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Times New Roman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अध्ययन र अन्य काम बिशेषले अक्सर विदेशमा रहेका परिवारका सदस्य </a:t>
            </a:r>
            <a:r>
              <a:rPr lang="ne-NP" sz="22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संख्या</a:t>
            </a:r>
            <a:r>
              <a:rPr lang="ne-NP" sz="2200" spc="-1" dirty="0">
                <a:solidFill>
                  <a:srgbClr val="000000"/>
                </a:solidFill>
                <a:latin typeface="Kalimati"/>
              </a:rPr>
              <a:t>,</a:t>
            </a:r>
            <a:r>
              <a:rPr lang="en-US" sz="2200" b="0" strike="noStrike" spc="-1" dirty="0" smtClean="0">
                <a:solidFill>
                  <a:srgbClr val="000000"/>
                </a:solidFill>
                <a:latin typeface="Kalimati"/>
                <a:ea typeface="Times New Roman"/>
              </a:rPr>
              <a:t> </a:t>
            </a:r>
            <a:endParaRPr lang="en-US" sz="2200" b="0" strike="noStrike" spc="-1" dirty="0">
              <a:latin typeface="Arial"/>
            </a:endParaRPr>
          </a:p>
          <a:p>
            <a:pPr marL="802620" lvl="1" indent="-342900" algn="just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Ø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पुरुष र महिला अनुसार अलग–अलग खुलाई सम्बन्धित महलमा लेख्नुपर्छ 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परिवारमा अक्सर बसोबास गर्ने सबै सदस्यहरूको विस्तृत विवरण प्रश्न १२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Times New Roman"/>
              </a:rPr>
              <a:t>.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२ मा लेख्नुपर्छ । </a:t>
            </a:r>
            <a:endParaRPr lang="en-US" sz="2200" b="0" strike="noStrike" spc="-1" dirty="0">
              <a:latin typeface="Arial"/>
            </a:endParaRPr>
          </a:p>
        </p:txBody>
      </p:sp>
      <p:pic>
        <p:nvPicPr>
          <p:cNvPr id="226" name="Picture 2"/>
          <p:cNvPicPr/>
          <p:nvPr/>
        </p:nvPicPr>
        <p:blipFill>
          <a:blip r:embed="rId2"/>
          <a:stretch/>
        </p:blipFill>
        <p:spPr>
          <a:xfrm>
            <a:off x="635040" y="1143000"/>
            <a:ext cx="10953360" cy="1978560"/>
          </a:xfrm>
          <a:prstGeom prst="rect">
            <a:avLst/>
          </a:prstGeom>
          <a:ln>
            <a:noFill/>
          </a:ln>
        </p:spPr>
      </p:pic>
      <p:sp>
        <p:nvSpPr>
          <p:cNvPr id="227" name="CustomShape 3"/>
          <p:cNvSpPr/>
          <p:nvPr/>
        </p:nvSpPr>
        <p:spPr>
          <a:xfrm flipV="1">
            <a:off x="5943600" y="1515600"/>
            <a:ext cx="2817000" cy="163800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8" name="CustomShape 4"/>
          <p:cNvSpPr/>
          <p:nvPr/>
        </p:nvSpPr>
        <p:spPr>
          <a:xfrm flipV="1">
            <a:off x="8915400" y="1515600"/>
            <a:ext cx="2283480" cy="156096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3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CustomShape 1"/>
          <p:cNvSpPr/>
          <p:nvPr/>
        </p:nvSpPr>
        <p:spPr>
          <a:xfrm>
            <a:off x="302400" y="3352680"/>
            <a:ext cx="11351160" cy="2284200"/>
          </a:xfrm>
          <a:prstGeom prst="rect">
            <a:avLst/>
          </a:prstGeom>
          <a:noFill/>
          <a:ln w="38160">
            <a:solidFill>
              <a:srgbClr val="80808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 indent="-45468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प्रश्न १३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.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३ को कोड २ मा गोलो घेरा लागेको भएमा अर्थात् आफ्नै कृषि चलनबाट मात्र भएको आम्दानीले परिवारलाई  वर्षभरि खान पुगेन भन्नेलाई मात्र यो प्रश्न सोध्नुपर्छ।</a:t>
            </a:r>
            <a:endParaRPr lang="en-US" sz="2400" b="0" strike="noStrike" spc="-1">
              <a:latin typeface="Arial"/>
            </a:endParaRPr>
          </a:p>
          <a:p>
            <a:pPr marL="457200" indent="-45468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यसमा परिवारलाई सन्दर्भ वर्षमा कुन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-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कुन महिना खान पुगेन सोधी तत्तत् महिनाको कोडमा गोलो घेरा लगाउनुपर्छ।</a:t>
            </a:r>
            <a:endParaRPr lang="en-US" sz="2400" b="0" strike="noStrike" spc="-1">
              <a:latin typeface="Arial"/>
            </a:endParaRPr>
          </a:p>
        </p:txBody>
      </p:sp>
      <p:pic>
        <p:nvPicPr>
          <p:cNvPr id="326" name="Picture 2"/>
          <p:cNvPicPr/>
          <p:nvPr/>
        </p:nvPicPr>
        <p:blipFill>
          <a:blip r:embed="rId2"/>
          <a:stretch/>
        </p:blipFill>
        <p:spPr>
          <a:xfrm>
            <a:off x="480240" y="914400"/>
            <a:ext cx="11156400" cy="1902600"/>
          </a:xfrm>
          <a:prstGeom prst="rect">
            <a:avLst/>
          </a:prstGeom>
          <a:ln>
            <a:noFill/>
          </a:ln>
        </p:spPr>
      </p:pic>
      <p:sp>
        <p:nvSpPr>
          <p:cNvPr id="4" name="CustomShape 1"/>
          <p:cNvSpPr/>
          <p:nvPr/>
        </p:nvSpPr>
        <p:spPr>
          <a:xfrm>
            <a:off x="9224718" y="6451200"/>
            <a:ext cx="2842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70997E26-686E-4A8B-9FF8-7CBCB15D9F8A}" type="slidenum">
              <a:rPr lang="en-US" sz="1600" b="0" strike="noStrike" spc="-1">
                <a:solidFill>
                  <a:srgbClr val="8B8B8B"/>
                </a:solidFill>
                <a:latin typeface="Fontasy Himali" pitchFamily="82" charset="0"/>
                <a:ea typeface="DejaVu Sans"/>
              </a:rPr>
              <a:t>30</a:t>
            </a:fld>
            <a:endParaRPr lang="en-US" sz="1600" b="0" strike="noStrike" spc="-1" dirty="0">
              <a:latin typeface="Fontasy Himali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CustomShape 1"/>
          <p:cNvSpPr/>
          <p:nvPr/>
        </p:nvSpPr>
        <p:spPr>
          <a:xfrm>
            <a:off x="199800" y="3429000"/>
            <a:ext cx="11884680" cy="3241080"/>
          </a:xfrm>
          <a:prstGeom prst="rect">
            <a:avLst/>
          </a:prstGeom>
          <a:noFill/>
          <a:ln w="38160">
            <a:solidFill>
              <a:srgbClr val="80808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0" strike="noStrike" spc="-1">
                <a:solidFill>
                  <a:srgbClr val="000000"/>
                </a:solidFill>
                <a:latin typeface="Kalimati"/>
                <a:cs typeface="Kalimati"/>
              </a:rPr>
              <a:t>यस प्रश्नमा परिवारले अपुग महिनाको लागि खाद्य पदार्थ कसरी प्राप्त गर्यो खुलाउनुपर्छ। </a:t>
            </a:r>
            <a:endParaRPr lang="en-US" sz="2300" b="0" strike="noStrike" spc="-1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0" strike="noStrike" spc="-1">
                <a:solidFill>
                  <a:srgbClr val="000000"/>
                </a:solidFill>
                <a:latin typeface="Kalimati"/>
                <a:cs typeface="Kalimati"/>
              </a:rPr>
              <a:t>यसको व्यवस्थापन आफ्नै गैरकृषि व्यवसायबाट भएमा कोड १ मा</a:t>
            </a:r>
            <a:r>
              <a:rPr lang="en-US" sz="2300" b="0" strike="noStrike" spc="-1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300" b="0" strike="noStrike" spc="-1">
                <a:solidFill>
                  <a:srgbClr val="000000"/>
                </a:solidFill>
                <a:latin typeface="Kalimati"/>
                <a:cs typeface="Kalimati"/>
              </a:rPr>
              <a:t>देशभित्र काम गरी पाएको तलब</a:t>
            </a:r>
            <a:r>
              <a:rPr lang="en-US" sz="2300" b="0" strike="noStrike" spc="-1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300" b="0" strike="noStrike" spc="-1">
                <a:solidFill>
                  <a:srgbClr val="000000"/>
                </a:solidFill>
                <a:latin typeface="Kalimati"/>
                <a:cs typeface="Kalimati"/>
              </a:rPr>
              <a:t>ज्यालाबाट भएमा कोड २ मा</a:t>
            </a:r>
            <a:r>
              <a:rPr lang="en-US" sz="2300" b="0" strike="noStrike" spc="-1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300" b="0" strike="noStrike" spc="-1">
                <a:solidFill>
                  <a:srgbClr val="000000"/>
                </a:solidFill>
                <a:latin typeface="Kalimati"/>
                <a:cs typeface="Kalimati"/>
              </a:rPr>
              <a:t>देशबाहिर काम गरी पाएको तलब</a:t>
            </a:r>
            <a:r>
              <a:rPr lang="en-US" sz="2300" b="0" strike="noStrike" spc="-1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300" b="0" strike="noStrike" spc="-1">
                <a:solidFill>
                  <a:srgbClr val="000000"/>
                </a:solidFill>
                <a:latin typeface="Kalimati"/>
                <a:cs typeface="Kalimati"/>
              </a:rPr>
              <a:t>ज्याला</a:t>
            </a:r>
            <a:r>
              <a:rPr lang="en-US" sz="2300" b="0" strike="noStrike" spc="-1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300" b="0" strike="noStrike" spc="-1">
                <a:solidFill>
                  <a:srgbClr val="000000"/>
                </a:solidFill>
                <a:latin typeface="Kalimati"/>
                <a:cs typeface="Kalimati"/>
              </a:rPr>
              <a:t>विप्रेषणबाट भएमा कोड ३ मा</a:t>
            </a:r>
            <a:r>
              <a:rPr lang="en-US" sz="2300" b="0" strike="noStrike" spc="-1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300" b="0" strike="noStrike" spc="-1">
                <a:solidFill>
                  <a:srgbClr val="000000"/>
                </a:solidFill>
                <a:latin typeface="Kalimati"/>
                <a:cs typeface="Kalimati"/>
              </a:rPr>
              <a:t>निवृत्तिभरण </a:t>
            </a:r>
            <a:r>
              <a:rPr lang="en-US" sz="2300" b="0" strike="noStrike" spc="-1">
                <a:solidFill>
                  <a:srgbClr val="000000"/>
                </a:solidFill>
                <a:latin typeface="Kalimati"/>
                <a:ea typeface="DejaVu Sans"/>
              </a:rPr>
              <a:t>(</a:t>
            </a:r>
            <a:r>
              <a:rPr lang="ne-NP" sz="2300" b="0" strike="noStrike" spc="-1">
                <a:solidFill>
                  <a:srgbClr val="000000"/>
                </a:solidFill>
                <a:latin typeface="Kalimati"/>
                <a:cs typeface="Kalimati"/>
              </a:rPr>
              <a:t>पेन्सन</a:t>
            </a:r>
            <a:r>
              <a:rPr lang="en-US" sz="2300" b="0" strike="noStrike" spc="-1">
                <a:solidFill>
                  <a:srgbClr val="000000"/>
                </a:solidFill>
                <a:latin typeface="Kalimati"/>
                <a:ea typeface="DejaVu Sans"/>
              </a:rPr>
              <a:t>) </a:t>
            </a:r>
            <a:r>
              <a:rPr lang="ne-NP" sz="2300" b="0" strike="noStrike" spc="-1">
                <a:solidFill>
                  <a:srgbClr val="000000"/>
                </a:solidFill>
                <a:latin typeface="Kalimati"/>
                <a:cs typeface="Kalimati"/>
              </a:rPr>
              <a:t>उपादानबाट भएमा कोड ४</a:t>
            </a:r>
            <a:r>
              <a:rPr lang="en-US" sz="2300" b="0" strike="noStrike" spc="-1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300" b="0" strike="noStrike" spc="-1">
                <a:solidFill>
                  <a:srgbClr val="000000"/>
                </a:solidFill>
                <a:latin typeface="Kalimati"/>
                <a:cs typeface="Kalimati"/>
              </a:rPr>
              <a:t>ऋण लिएर भएमा कोड ५ मा र यी बाहेक अन्य स्रोतबाट भएमा कोड ६ मा गोलो घेरा लगाई अन्य स्रोत के हो खुलाउनुपर्छ। </a:t>
            </a:r>
            <a:endParaRPr lang="en-US" sz="2300" b="0" strike="noStrike" spc="-1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0" strike="noStrike" spc="-1">
                <a:solidFill>
                  <a:srgbClr val="000000"/>
                </a:solidFill>
                <a:latin typeface="Kalimati"/>
                <a:cs typeface="Kalimati"/>
              </a:rPr>
              <a:t>अन्य स्रोत भन्नाले मागजोग गरेर गुजारा चलाएको जस्ता उपाय पर्छन् ।</a:t>
            </a:r>
            <a:endParaRPr lang="en-US" sz="2300" b="0" strike="noStrike" spc="-1">
              <a:latin typeface="Arial"/>
            </a:endParaRPr>
          </a:p>
        </p:txBody>
      </p:sp>
      <p:pic>
        <p:nvPicPr>
          <p:cNvPr id="328" name="Picture 2"/>
          <p:cNvPicPr/>
          <p:nvPr/>
        </p:nvPicPr>
        <p:blipFill>
          <a:blip r:embed="rId2"/>
          <a:stretch/>
        </p:blipFill>
        <p:spPr>
          <a:xfrm>
            <a:off x="504360" y="622440"/>
            <a:ext cx="11275200" cy="2575440"/>
          </a:xfrm>
          <a:prstGeom prst="rect">
            <a:avLst/>
          </a:prstGeom>
          <a:ln>
            <a:noFill/>
          </a:ln>
        </p:spPr>
      </p:pic>
      <p:sp>
        <p:nvSpPr>
          <p:cNvPr id="4" name="CustomShape 1"/>
          <p:cNvSpPr/>
          <p:nvPr/>
        </p:nvSpPr>
        <p:spPr>
          <a:xfrm>
            <a:off x="9224718" y="6451200"/>
            <a:ext cx="2842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70997E26-686E-4A8B-9FF8-7CBCB15D9F8A}" type="slidenum">
              <a:rPr lang="en-US" sz="1600" b="0" strike="noStrike" spc="-1">
                <a:solidFill>
                  <a:srgbClr val="8B8B8B"/>
                </a:solidFill>
                <a:latin typeface="Fontasy Himali" pitchFamily="82" charset="0"/>
                <a:ea typeface="DejaVu Sans"/>
              </a:rPr>
              <a:t>31</a:t>
            </a:fld>
            <a:endParaRPr lang="en-US" sz="1600" b="0" strike="noStrike" spc="-1" dirty="0">
              <a:latin typeface="Fontasy Himali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Picture 2"/>
          <p:cNvPicPr/>
          <p:nvPr/>
        </p:nvPicPr>
        <p:blipFill>
          <a:blip r:embed="rId2"/>
          <a:stretch/>
        </p:blipFill>
        <p:spPr>
          <a:xfrm>
            <a:off x="470880" y="914400"/>
            <a:ext cx="10499400" cy="1521360"/>
          </a:xfrm>
          <a:prstGeom prst="rect">
            <a:avLst/>
          </a:prstGeom>
          <a:ln>
            <a:noFill/>
          </a:ln>
        </p:spPr>
      </p:pic>
      <p:sp>
        <p:nvSpPr>
          <p:cNvPr id="330" name="CustomShape 1"/>
          <p:cNvSpPr/>
          <p:nvPr/>
        </p:nvSpPr>
        <p:spPr>
          <a:xfrm>
            <a:off x="97560" y="2666880"/>
            <a:ext cx="11732400" cy="3930120"/>
          </a:xfrm>
          <a:prstGeom prst="rect">
            <a:avLst/>
          </a:prstGeom>
          <a:noFill/>
          <a:ln w="38160">
            <a:solidFill>
              <a:srgbClr val="80808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 indent="-45468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कृषक परिवारले कृषि कार्यको अतिरिक्त अन्य आर्थिक क्रियाकलापहरू सञ्चालन गरेको छ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छैन सोधी छ भने कोड १ र छैन भने कोड २ मा गोलो घेरा लगाउनुपर्छ । </a:t>
            </a:r>
            <a:endParaRPr lang="en-US" sz="2400" b="0" strike="noStrike" spc="-1" dirty="0">
              <a:latin typeface="Arial"/>
            </a:endParaRPr>
          </a:p>
          <a:p>
            <a:pPr marL="457200" indent="-45468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कोड २ मा गोलो घेरा लगाएको अवस्थामा भने प्रश्न १३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.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७ नसोधी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प्रश्न १३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.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८ देखि </a:t>
            </a:r>
            <a:r>
              <a:rPr lang="ne-NP" sz="24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सोध्नुपर्छ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। </a:t>
            </a:r>
            <a:endParaRPr lang="en-US" sz="2400" b="0" strike="noStrike" spc="-1" dirty="0">
              <a:latin typeface="Arial"/>
            </a:endParaRPr>
          </a:p>
          <a:p>
            <a:pPr marL="457200" indent="-45468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कृषि चलनको अतिरिक्त परिवारले एकभन्दा बढी आर्थिक उत्पादनका क्रियाकलाप सञ्चालन गरेको भए मुख्य आर्थिक क्रियाकलाप पहिचान गर्दा सबैभन्दा बढी आम्दानी हुने क्षेत्रलाई छान्नु पर्दछ । 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9224718" y="6451200"/>
            <a:ext cx="2842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70997E26-686E-4A8B-9FF8-7CBCB15D9F8A}" type="slidenum">
              <a:rPr lang="en-US" sz="1600" b="0" strike="noStrike" spc="-1">
                <a:solidFill>
                  <a:srgbClr val="8B8B8B"/>
                </a:solidFill>
                <a:latin typeface="Fontasy Himali" pitchFamily="82" charset="0"/>
                <a:ea typeface="DejaVu Sans"/>
              </a:rPr>
              <a:t>32</a:t>
            </a:fld>
            <a:endParaRPr lang="en-US" sz="1600" b="0" strike="noStrike" spc="-1" dirty="0">
              <a:latin typeface="Fontasy Himali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CustomShape 1"/>
          <p:cNvSpPr/>
          <p:nvPr/>
        </p:nvSpPr>
        <p:spPr>
          <a:xfrm>
            <a:off x="9296400" y="6405577"/>
            <a:ext cx="2842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821EE7E-620C-4810-85DF-95450CB89D99}" type="slidenum">
              <a:rPr lang="en-US" sz="1600" b="0" strike="noStrike" spc="-1">
                <a:solidFill>
                  <a:srgbClr val="8B8B8B"/>
                </a:solidFill>
                <a:latin typeface="Fontasy Himali" pitchFamily="82" charset="0"/>
                <a:ea typeface="DejaVu Sans"/>
              </a:rPr>
              <a:t>33</a:t>
            </a:fld>
            <a:endParaRPr lang="en-US" sz="1600" b="0" strike="noStrike" spc="-1" dirty="0">
              <a:latin typeface="Fontasy Himali" pitchFamily="82" charset="0"/>
            </a:endParaRPr>
          </a:p>
        </p:txBody>
      </p:sp>
      <p:pic>
        <p:nvPicPr>
          <p:cNvPr id="332" name="Picture 2"/>
          <p:cNvPicPr/>
          <p:nvPr/>
        </p:nvPicPr>
        <p:blipFill>
          <a:blip r:embed="rId2"/>
          <a:stretch/>
        </p:blipFill>
        <p:spPr>
          <a:xfrm>
            <a:off x="470880" y="914400"/>
            <a:ext cx="10499400" cy="1597680"/>
          </a:xfrm>
          <a:prstGeom prst="rect">
            <a:avLst/>
          </a:prstGeom>
          <a:ln>
            <a:noFill/>
          </a:ln>
        </p:spPr>
      </p:pic>
      <p:sp>
        <p:nvSpPr>
          <p:cNvPr id="333" name="CustomShape 2"/>
          <p:cNvSpPr/>
          <p:nvPr/>
        </p:nvSpPr>
        <p:spPr>
          <a:xfrm>
            <a:off x="111369" y="2634134"/>
            <a:ext cx="11732400" cy="3414866"/>
          </a:xfrm>
          <a:prstGeom prst="rect">
            <a:avLst/>
          </a:prstGeom>
          <a:noFill/>
          <a:ln w="38160">
            <a:solidFill>
              <a:srgbClr val="80808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 indent="-45468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यहाँ कृषक परिवार सदस्यको पेशा 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(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जस्तैः जागिर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)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नसोधी परिवारले चलाएको उद्योग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व्यवसाय मात्र सोधिएको हो । </a:t>
            </a:r>
            <a:endParaRPr lang="en-US" sz="2400" b="0" strike="noStrike" spc="-1" dirty="0">
              <a:latin typeface="Arial"/>
            </a:endParaRPr>
          </a:p>
          <a:p>
            <a:pPr marL="457200" indent="-45468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कृषक परिवार वा परिवारको कुनै सदस्यको लगानीमा एक वा एक भन्दा बढी व्यवसायहरू सञ्चलन गरेको हुन सक्छ । </a:t>
            </a:r>
            <a:endParaRPr lang="en-US" sz="2400" b="0" strike="noStrike" spc="-1" dirty="0">
              <a:latin typeface="Arial"/>
            </a:endParaRPr>
          </a:p>
          <a:p>
            <a:pPr marL="457200" indent="-45468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आर्थिक क्रियाकलाप सम्बन्धी सामान्य जानकारीका लागि उद्योग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व्यवसायको विवरण अनुसूची </a:t>
            </a:r>
            <a:r>
              <a:rPr lang="ne-NP" sz="24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६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मा दिइएको छ 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CustomShape 1"/>
          <p:cNvSpPr/>
          <p:nvPr/>
        </p:nvSpPr>
        <p:spPr>
          <a:xfrm>
            <a:off x="8737560" y="6356520"/>
            <a:ext cx="2842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6961EFAB-CB26-4370-89A4-7E565BB25B58}" type="slidenum">
              <a:rPr lang="en-US" sz="1600" b="0" strike="noStrike" spc="-1">
                <a:solidFill>
                  <a:srgbClr val="8B8B8B"/>
                </a:solidFill>
                <a:latin typeface="Fontasy Himali" pitchFamily="82" charset="0"/>
                <a:ea typeface="DejaVu Sans"/>
              </a:rPr>
              <a:t>34</a:t>
            </a:fld>
            <a:endParaRPr lang="en-US" sz="1600" b="0" strike="noStrike" spc="-1" dirty="0">
              <a:latin typeface="Fontasy Himali" pitchFamily="82" charset="0"/>
            </a:endParaRPr>
          </a:p>
        </p:txBody>
      </p:sp>
      <p:sp>
        <p:nvSpPr>
          <p:cNvPr id="335" name="CustomShape 2"/>
          <p:cNvSpPr/>
          <p:nvPr/>
        </p:nvSpPr>
        <p:spPr>
          <a:xfrm>
            <a:off x="475560" y="638640"/>
            <a:ext cx="11122560" cy="6124680"/>
          </a:xfrm>
          <a:prstGeom prst="rect">
            <a:avLst/>
          </a:prstGeom>
          <a:noFill/>
          <a:ln w="38160">
            <a:solidFill>
              <a:srgbClr val="80808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400" b="1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परिवारले सञ्चालन गरेको अन्य आर्थिक क्रियाकलाप निम्नानुसार हुनसक्छन्ः 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खानी तथा उत्खनन्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उद्योग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विद्युत्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ग्याँस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बाफ वातानुकुलित क्रियाकलाप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पानीको आपूर्ति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ढलनिकास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फोहर व्यवस्थापन र उपचारात्मक क्रियाकलाप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निर्माण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थोक तथा खुद्रा व्यापार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मोटरगाडी तथा मोटरसाइकल मर्मत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यातायात तथा भण्डारण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आवास तथा भोजन सेवा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सूचना तथा संचार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वित्तीय तथा बिमा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CustomShape 1"/>
          <p:cNvSpPr/>
          <p:nvPr/>
        </p:nvSpPr>
        <p:spPr>
          <a:xfrm>
            <a:off x="8737560" y="6356520"/>
            <a:ext cx="2842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BA710501-455A-4AAA-8312-3AF615D7A7ED}" type="slidenum">
              <a:rPr lang="en-US" sz="1600" b="0" strike="noStrike" spc="-1">
                <a:solidFill>
                  <a:srgbClr val="8B8B8B"/>
                </a:solidFill>
                <a:latin typeface="Fontasy Himali" pitchFamily="82" charset="0"/>
                <a:ea typeface="DejaVu Sans"/>
              </a:rPr>
              <a:t>35</a:t>
            </a:fld>
            <a:endParaRPr lang="en-US" sz="1600" b="0" strike="noStrike" spc="-1" dirty="0">
              <a:latin typeface="Fontasy Himali" pitchFamily="82" charset="0"/>
            </a:endParaRPr>
          </a:p>
        </p:txBody>
      </p:sp>
      <p:sp>
        <p:nvSpPr>
          <p:cNvPr id="337" name="CustomShape 2"/>
          <p:cNvSpPr/>
          <p:nvPr/>
        </p:nvSpPr>
        <p:spPr>
          <a:xfrm>
            <a:off x="756000" y="800280"/>
            <a:ext cx="10811880" cy="5027400"/>
          </a:xfrm>
          <a:prstGeom prst="rect">
            <a:avLst/>
          </a:prstGeom>
          <a:noFill/>
          <a:ln w="38160">
            <a:solidFill>
              <a:srgbClr val="80808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400" b="1" strike="noStrike" spc="-1">
                <a:solidFill>
                  <a:srgbClr val="000000"/>
                </a:solidFill>
                <a:latin typeface="Kalimati"/>
                <a:cs typeface="Kalimati"/>
              </a:rPr>
              <a:t>परिवारले सञ्चालन गरेको अन्य आर्थिक क्रियाकलाप </a:t>
            </a:r>
            <a:r>
              <a:rPr lang="en-US" sz="2400" b="1" strike="noStrike" spc="-1">
                <a:solidFill>
                  <a:srgbClr val="000000"/>
                </a:solidFill>
                <a:latin typeface="Kalimati"/>
                <a:ea typeface="DejaVu Sans"/>
              </a:rPr>
              <a:t>···</a:t>
            </a:r>
            <a:endParaRPr lang="en-US" sz="2400" b="0" strike="noStrike" spc="-1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घरजग्गा कारोवार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endParaRPr lang="en-US" sz="2400" b="0" strike="noStrike" spc="-1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पेशागत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वैज्ञानिक तथा प्राविधिक</a:t>
            </a:r>
            <a:endParaRPr lang="en-US" sz="2400" b="0" strike="noStrike" spc="-1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प्रशासनिक तथा सहयोगी सेवा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endParaRPr lang="en-US" sz="2400" b="0" strike="noStrike" spc="-1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शिक्षा </a:t>
            </a:r>
            <a:endParaRPr lang="en-US" sz="2400" b="0" strike="noStrike" spc="-1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मानव स्वास्थ्य तथा सामाजिक कार्य</a:t>
            </a:r>
            <a:endParaRPr lang="en-US" sz="2400" b="0" strike="noStrike" spc="-1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कला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मनोरञ्जन तथा मनोविनोद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endParaRPr lang="en-US" sz="2400" b="0" strike="noStrike" spc="-1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अन्य सेवा प्रदान गर्ने  र </a:t>
            </a:r>
            <a:endParaRPr lang="en-US" sz="2400" b="0" strike="noStrike" spc="-1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रोजगारदाताका रूपमा घरपरिवार ।</a:t>
            </a: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9226998" y="6459992"/>
            <a:ext cx="2842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3D171B5A-10F2-43F0-9728-3DB2F1164CC7}" type="slidenum">
              <a:rPr lang="en-US" sz="1600" b="0" strike="noStrike" spc="-1">
                <a:solidFill>
                  <a:srgbClr val="8B8B8B"/>
                </a:solidFill>
                <a:latin typeface="Fontasy Himali" pitchFamily="82" charset="0"/>
                <a:ea typeface="DejaVu Sans"/>
              </a:rPr>
              <a:t>36</a:t>
            </a:fld>
            <a:endParaRPr lang="en-US" sz="1600" b="0" strike="noStrike" spc="-1" dirty="0">
              <a:latin typeface="Fontasy Himali" pitchFamily="82" charset="0"/>
            </a:endParaRPr>
          </a:p>
        </p:txBody>
      </p:sp>
      <p:pic>
        <p:nvPicPr>
          <p:cNvPr id="339" name="Picture 2"/>
          <p:cNvPicPr/>
          <p:nvPr/>
        </p:nvPicPr>
        <p:blipFill>
          <a:blip r:embed="rId2"/>
          <a:stretch/>
        </p:blipFill>
        <p:spPr>
          <a:xfrm>
            <a:off x="152280" y="914400"/>
            <a:ext cx="11884680" cy="5545592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CustomShape 1"/>
          <p:cNvSpPr/>
          <p:nvPr/>
        </p:nvSpPr>
        <p:spPr>
          <a:xfrm>
            <a:off x="8737560" y="6356520"/>
            <a:ext cx="2842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75B31A9E-6924-4B6A-9724-E9830EC768CE}" type="slidenum">
              <a:rPr lang="en-US" sz="1600" b="0" strike="noStrike" spc="-1">
                <a:solidFill>
                  <a:srgbClr val="8B8B8B"/>
                </a:solidFill>
                <a:latin typeface="Fontasy Himali" pitchFamily="82" charset="0"/>
                <a:ea typeface="DejaVu Sans"/>
              </a:rPr>
              <a:t>37</a:t>
            </a:fld>
            <a:endParaRPr lang="en-US" sz="1600" b="0" strike="noStrike" spc="-1" dirty="0">
              <a:latin typeface="Fontasy Himali" pitchFamily="82" charset="0"/>
            </a:endParaRPr>
          </a:p>
        </p:txBody>
      </p:sp>
      <p:pic>
        <p:nvPicPr>
          <p:cNvPr id="341" name="Picture 3"/>
          <p:cNvPicPr/>
          <p:nvPr/>
        </p:nvPicPr>
        <p:blipFill>
          <a:blip r:embed="rId2"/>
          <a:stretch/>
        </p:blipFill>
        <p:spPr>
          <a:xfrm>
            <a:off x="762120" y="1066680"/>
            <a:ext cx="10436760" cy="1369080"/>
          </a:xfrm>
          <a:prstGeom prst="rect">
            <a:avLst/>
          </a:prstGeom>
          <a:ln>
            <a:noFill/>
          </a:ln>
        </p:spPr>
      </p:pic>
      <p:sp>
        <p:nvSpPr>
          <p:cNvPr id="342" name="CustomShape 2"/>
          <p:cNvSpPr/>
          <p:nvPr/>
        </p:nvSpPr>
        <p:spPr>
          <a:xfrm>
            <a:off x="495360" y="2819520"/>
            <a:ext cx="10970280" cy="2832840"/>
          </a:xfrm>
          <a:prstGeom prst="rect">
            <a:avLst/>
          </a:prstGeom>
          <a:noFill/>
          <a:ln w="38160">
            <a:solidFill>
              <a:srgbClr val="80808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कृषि चलनको अतिरिक्त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परिवारले सञ्चालन गरेको अन्य आर्थिक क्रियाकलाप कुन प्रमुख क्षेत्रअन्तर्गत पर्छ पत्ता लगाई यसलाई जनाउने कोडमा गोलो घेरा लगाउनुपर्छ। </a:t>
            </a:r>
            <a:endParaRPr lang="en-US" sz="2400" b="0" strike="noStrike" spc="-1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कृषि चलनको अतिरिक्त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परिवारले एकभन्दा बढी आर्थिक उत्पादनका क्रियाकलाप सञ्चालन गरेको भए मुख्य आर्थिक क्रियाकलाप पहिचान गर्दा सबभन्दा बढी आम्दानी हुने क्षेत्रलाई छान्नुपर्छ। </a:t>
            </a: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CustomShape 1"/>
          <p:cNvSpPr/>
          <p:nvPr/>
        </p:nvSpPr>
        <p:spPr>
          <a:xfrm>
            <a:off x="76320" y="3086280"/>
            <a:ext cx="12036960" cy="36169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7240">
            <a:solidFill>
              <a:srgbClr val="80808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50000"/>
              </a:lnSpc>
            </a:pPr>
            <a:endParaRPr lang="en-US" sz="18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कृषिजन्य उत्पादन बिक्री गर्ने तथा आवश्यक कृषि सामग्री खरिद गर्ने बजार कृषक परिवारको घरदेखि कति टाढा छ र मुख्यतया उक्त स्थानमा जान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आउन कृषकले कुन यातायातको साधन प्रयोग गर्दछ भन्ने कुराको निक्र्योल यस प्रश्नले गर्दछ।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बजार केन्द्रसम्म जान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आउन कृषकले मुख्य कुन यातायातको साधन प्रयोग गर्दछ सोधी महल १ मा उपयुक्त कोड लेख्नुपर्दछ।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यसरी कोड लेखी सकेपछि महल २ र महल ३ अन्तर्गतका कोठाहरुमा एकतर्फी लाग्ने समय घण्टा र मिनेटमा लेख्नुपर्छ।</a:t>
            </a:r>
            <a:endParaRPr lang="en-US" sz="22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en-US" sz="2200" b="0" strike="noStrike" spc="-1" dirty="0">
              <a:latin typeface="Arial"/>
            </a:endParaRPr>
          </a:p>
        </p:txBody>
      </p:sp>
      <p:pic>
        <p:nvPicPr>
          <p:cNvPr id="344" name="Picture 2"/>
          <p:cNvPicPr/>
          <p:nvPr/>
        </p:nvPicPr>
        <p:blipFill>
          <a:blip r:embed="rId2"/>
          <a:stretch/>
        </p:blipFill>
        <p:spPr>
          <a:xfrm>
            <a:off x="380880" y="838080"/>
            <a:ext cx="11503800" cy="2245320"/>
          </a:xfrm>
          <a:prstGeom prst="rect">
            <a:avLst/>
          </a:prstGeom>
          <a:ln>
            <a:noFill/>
          </a:ln>
        </p:spPr>
      </p:pic>
      <p:sp>
        <p:nvSpPr>
          <p:cNvPr id="4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38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5" name="Picture 2"/>
          <p:cNvPicPr/>
          <p:nvPr/>
        </p:nvPicPr>
        <p:blipFill>
          <a:blip r:embed="rId2"/>
          <a:stretch/>
        </p:blipFill>
        <p:spPr>
          <a:xfrm>
            <a:off x="228600" y="581040"/>
            <a:ext cx="10767240" cy="2616840"/>
          </a:xfrm>
          <a:prstGeom prst="rect">
            <a:avLst/>
          </a:prstGeom>
          <a:ln>
            <a:noFill/>
          </a:ln>
        </p:spPr>
      </p:pic>
      <p:sp>
        <p:nvSpPr>
          <p:cNvPr id="346" name="CustomShape 1"/>
          <p:cNvSpPr/>
          <p:nvPr/>
        </p:nvSpPr>
        <p:spPr>
          <a:xfrm>
            <a:off x="152280" y="3048120"/>
            <a:ext cx="11961000" cy="36550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7240">
            <a:solidFill>
              <a:srgbClr val="80808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50000"/>
              </a:lnSpc>
            </a:pPr>
            <a:endParaRPr lang="en-US" sz="18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कृषकहरूका आफ्नो कृषि कार्यको प्रवद्र्धनका लागि सरकारसँग गुनासा तथा अपेक्षाहरू हुन सक्छन् 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कृषि कार्यको प्रवद्र्धनका लागि सरकारले गर्नुपर्ने प्रमुख तीन कार्यहरूका सम्बन्धमा सम्बन्धित उत्तरदाताले टिपोट गराउन चाहेमा यस्ता प्रमुख तीन कार्यहरु सोधी प्राथमिकताका आधारमा १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२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३ गरी छोटकरीमा उल्लेख गर्नुपर्छ।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सम्पूर्ण विवरण सङ्कलन गरिसकेपछि उत्तरदाताबाट बिदा हुनुअघि सहयोगका लागि धन्यवाद दिन भुल्नु हुँदैन।</a:t>
            </a:r>
            <a:endParaRPr lang="en-US" sz="22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en-US" sz="2200" b="0" strike="noStrike" spc="-1" dirty="0">
              <a:latin typeface="Arial"/>
            </a:endParaRPr>
          </a:p>
        </p:txBody>
      </p:sp>
      <p:sp>
        <p:nvSpPr>
          <p:cNvPr id="4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39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551160" y="3892320"/>
            <a:ext cx="11579760" cy="2602440"/>
          </a:xfrm>
          <a:prstGeom prst="rect">
            <a:avLst/>
          </a:prstGeom>
          <a:noFill/>
          <a:ln w="7632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क्रम सङ्ख्या पहिले नै छापिइसकेकोले यो महलमा केही लेख्नु पर्दैन ।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Times New Roman"/>
              </a:rPr>
              <a:t>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परिवारको सदस्य सङ्ख्या १५ जना भन्दा बढी भएको अवस्थामा भने थप प्रश्नावलीमा यसलाई सच्याउनुपर्ने हुन्छ 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थपिएको प्रश्नावलीमा आवश्यकताअनुसार क्रम सङ्ख्या “१” को ठाउँमा “१६”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Times New Roman"/>
              </a:rPr>
              <a:t>, “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२” को ठाउँमा “१७”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Times New Roman"/>
              </a:rPr>
              <a:t>, ...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बनाउँदै सच्याउनु पर्दछ ।</a:t>
            </a:r>
            <a:endParaRPr lang="en-US" sz="2200" b="0" strike="noStrike" spc="-1" dirty="0">
              <a:latin typeface="Arial"/>
            </a:endParaRPr>
          </a:p>
        </p:txBody>
      </p:sp>
      <p:pic>
        <p:nvPicPr>
          <p:cNvPr id="230" name="Picture 2"/>
          <p:cNvPicPr/>
          <p:nvPr/>
        </p:nvPicPr>
        <p:blipFill>
          <a:blip r:embed="rId2"/>
          <a:stretch/>
        </p:blipFill>
        <p:spPr>
          <a:xfrm>
            <a:off x="255600" y="1004400"/>
            <a:ext cx="11579760" cy="2727000"/>
          </a:xfrm>
          <a:prstGeom prst="rect">
            <a:avLst/>
          </a:prstGeom>
          <a:ln>
            <a:noFill/>
          </a:ln>
        </p:spPr>
      </p:pic>
      <p:sp>
        <p:nvSpPr>
          <p:cNvPr id="231" name="CustomShape 2"/>
          <p:cNvSpPr/>
          <p:nvPr/>
        </p:nvSpPr>
        <p:spPr>
          <a:xfrm>
            <a:off x="237960" y="773640"/>
            <a:ext cx="2901600" cy="4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e-NP" sz="2200" b="1" strike="noStrike" spc="-1">
                <a:solidFill>
                  <a:srgbClr val="0070C0"/>
                </a:solidFill>
                <a:latin typeface="Kalimati"/>
                <a:cs typeface="Kalimati"/>
              </a:rPr>
              <a:t>क्रम सङ्ख्या</a:t>
            </a:r>
            <a:r>
              <a:rPr lang="en-US" sz="2200" b="1" strike="noStrike" spc="-1">
                <a:solidFill>
                  <a:srgbClr val="0070C0"/>
                </a:solidFill>
                <a:latin typeface="Kalimati"/>
                <a:ea typeface="DejaVu Sans"/>
              </a:rPr>
              <a:t> (</a:t>
            </a:r>
            <a:r>
              <a:rPr lang="ne-NP" sz="22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१</a:t>
            </a:r>
            <a:r>
              <a:rPr lang="en-US" sz="22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 </a:t>
            </a:r>
            <a:endParaRPr lang="en-US" sz="2200" b="0" strike="noStrike" spc="-1">
              <a:latin typeface="Arial"/>
            </a:endParaRPr>
          </a:p>
        </p:txBody>
      </p:sp>
      <p:sp>
        <p:nvSpPr>
          <p:cNvPr id="232" name="CustomShape 3"/>
          <p:cNvSpPr/>
          <p:nvPr/>
        </p:nvSpPr>
        <p:spPr>
          <a:xfrm flipV="1">
            <a:off x="526680" y="1175400"/>
            <a:ext cx="525240" cy="60696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4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CustomShape 1"/>
          <p:cNvSpPr/>
          <p:nvPr/>
        </p:nvSpPr>
        <p:spPr>
          <a:xfrm>
            <a:off x="0" y="701640"/>
            <a:ext cx="6626880" cy="191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ne-NP" sz="6000" b="1" strike="noStrike" spc="-1">
                <a:solidFill>
                  <a:srgbClr val="142DAC"/>
                </a:solidFill>
                <a:latin typeface="Kalimati"/>
                <a:cs typeface="Kalimati"/>
              </a:rPr>
              <a:t>छलफल तथा प्रश्नोत्तर</a:t>
            </a:r>
            <a:endParaRPr lang="en-US" sz="6000" b="0" strike="noStrike" spc="-1">
              <a:latin typeface="Arial"/>
            </a:endParaRPr>
          </a:p>
        </p:txBody>
      </p:sp>
      <p:sp>
        <p:nvSpPr>
          <p:cNvPr id="348" name="CustomShape 2"/>
          <p:cNvSpPr/>
          <p:nvPr/>
        </p:nvSpPr>
        <p:spPr>
          <a:xfrm>
            <a:off x="11525760" y="6411600"/>
            <a:ext cx="613800" cy="40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EFFDF47E-5339-49B5-B3C2-064D0834ED88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40</a:t>
            </a:fld>
            <a:endParaRPr lang="en-US" sz="1800" b="0" strike="noStrike" spc="-1">
              <a:latin typeface="Arial"/>
            </a:endParaRPr>
          </a:p>
        </p:txBody>
      </p:sp>
      <p:pic>
        <p:nvPicPr>
          <p:cNvPr id="349" name="Picture 2" descr="These mistakes can ruin your chances at group discussions | TJinsite"/>
          <p:cNvPicPr/>
          <p:nvPr/>
        </p:nvPicPr>
        <p:blipFill>
          <a:blip r:embed="rId2"/>
          <a:stretch/>
        </p:blipFill>
        <p:spPr>
          <a:xfrm>
            <a:off x="6149880" y="2775240"/>
            <a:ext cx="5982840" cy="3486600"/>
          </a:xfrm>
          <a:prstGeom prst="rect">
            <a:avLst/>
          </a:prstGeom>
          <a:ln>
            <a:noFill/>
          </a:ln>
        </p:spPr>
      </p:pic>
      <p:pic>
        <p:nvPicPr>
          <p:cNvPr id="350" name="Picture 4" descr="Stay smart in GROUP DISCUSSION | Sri Sharda Group of Institutions | Best  MBA BBA BCA College in Lucknow"/>
          <p:cNvPicPr/>
          <p:nvPr/>
        </p:nvPicPr>
        <p:blipFill>
          <a:blip r:embed="rId3"/>
          <a:stretch/>
        </p:blipFill>
        <p:spPr>
          <a:xfrm>
            <a:off x="744120" y="2777760"/>
            <a:ext cx="5518800" cy="3472920"/>
          </a:xfrm>
          <a:prstGeom prst="rect">
            <a:avLst/>
          </a:prstGeom>
          <a:ln>
            <a:noFill/>
          </a:ln>
        </p:spPr>
      </p:pic>
      <p:sp>
        <p:nvSpPr>
          <p:cNvPr id="351" name="CustomShape 3"/>
          <p:cNvSpPr/>
          <p:nvPr/>
        </p:nvSpPr>
        <p:spPr>
          <a:xfrm>
            <a:off x="7247160" y="846720"/>
            <a:ext cx="4394880" cy="1943640"/>
          </a:xfrm>
          <a:prstGeom prst="roundRect">
            <a:avLst>
              <a:gd name="adj" fmla="val 10000"/>
            </a:avLst>
          </a:prstGeom>
          <a:blipFill rotWithShape="0">
            <a:blip r:embed="rId4"/>
            <a:stretch>
              <a:fillRect l="-35935" t="-76769" r="-38984" b="-76769"/>
            </a:stretch>
          </a:blip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CustomShape 1"/>
          <p:cNvSpPr/>
          <p:nvPr/>
        </p:nvSpPr>
        <p:spPr>
          <a:xfrm>
            <a:off x="152400" y="1468800"/>
            <a:ext cx="11880600" cy="5103000"/>
          </a:xfrm>
          <a:prstGeom prst="horizontalScroll">
            <a:avLst>
              <a:gd name="adj" fmla="val 5141"/>
            </a:avLst>
          </a:prstGeom>
          <a:ln w="5724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परिवारमूली र </a:t>
            </a:r>
            <a:r>
              <a:rPr lang="ne-NP" sz="2400" spc="-1" dirty="0" smtClean="0">
                <a:solidFill>
                  <a:srgbClr val="000000"/>
                </a:solidFill>
                <a:latin typeface="Kalimati"/>
                <a:cs typeface="Kalimati"/>
              </a:rPr>
              <a:t>मुख्य </a:t>
            </a:r>
            <a:r>
              <a:rPr lang="ne-NP" sz="24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कृषक विचमा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के अन्तर छ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? </a:t>
            </a:r>
            <a:endParaRPr lang="en-US" sz="2400" b="0" strike="noStrike" spc="-1" dirty="0">
              <a:latin typeface="Kalimati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एक वर्ष उमेर नपुगेको अवस्थामा उमेर कति लेख्नु पर्छ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?</a:t>
            </a:r>
            <a:endParaRPr lang="en-US" sz="2400" b="0" strike="noStrike" spc="-1" dirty="0">
              <a:latin typeface="Kalimati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अन्य लिङ्गीहरुको अवस्थामा महिला र पुरुष कसरी छुट्टयाउने</a:t>
            </a:r>
            <a:r>
              <a:rPr lang="en-US" sz="2400" b="0" strike="noStrike" spc="-1" dirty="0" smtClean="0">
                <a:solidFill>
                  <a:srgbClr val="000000"/>
                </a:solidFill>
                <a:latin typeface="Kalimati"/>
                <a:ea typeface="DejaVu Sans"/>
              </a:rPr>
              <a:t>?</a:t>
            </a:r>
            <a:endParaRPr lang="ne-NP" sz="2400" b="0" strike="noStrike" spc="-1" dirty="0" smtClean="0">
              <a:solidFill>
                <a:srgbClr val="000000"/>
              </a:solidFill>
              <a:latin typeface="Kalimati"/>
              <a:ea typeface="DejaVu Sans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spc="-1" dirty="0" smtClean="0">
                <a:solidFill>
                  <a:srgbClr val="000000"/>
                </a:solidFill>
                <a:latin typeface="Kalimati"/>
                <a:cs typeface="Kalimati" pitchFamily="2"/>
              </a:rPr>
              <a:t>शिक्षा, पेशा, कृषि तालिम, निर्णयमा सहभागिता, कृषिमा संलग्न सरदर समय र कृषि जग्गामा स्वामित्वको अवस्था कति कति वर्ष उमेर पुरा भएका सदस्यलाई मात्र सोध्नु पर्दछ ?</a:t>
            </a:r>
            <a:endParaRPr lang="en-US" sz="2400" b="0" strike="noStrike" spc="-1" dirty="0">
              <a:latin typeface="Kalimati"/>
              <a:cs typeface="Kalimati" pitchFamily="2"/>
            </a:endParaRPr>
          </a:p>
        </p:txBody>
      </p:sp>
      <p:sp>
        <p:nvSpPr>
          <p:cNvPr id="353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41</a:t>
            </a:fld>
            <a:endParaRPr lang="en-US" sz="1800" b="0" strike="noStrike" spc="-1" dirty="0">
              <a:latin typeface="Arial"/>
            </a:endParaRPr>
          </a:p>
        </p:txBody>
      </p:sp>
      <p:sp>
        <p:nvSpPr>
          <p:cNvPr id="354" name="CustomShape 3"/>
          <p:cNvSpPr/>
          <p:nvPr/>
        </p:nvSpPr>
        <p:spPr>
          <a:xfrm>
            <a:off x="0" y="685800"/>
            <a:ext cx="12188880" cy="114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5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ne-NP" sz="28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पुनरावलकनका लागि केही प्रश्नहरु</a:t>
            </a:r>
            <a:endParaRPr lang="en-US" sz="2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CustomShape 1"/>
          <p:cNvSpPr/>
          <p:nvPr/>
        </p:nvSpPr>
        <p:spPr>
          <a:xfrm>
            <a:off x="228600" y="2667000"/>
            <a:ext cx="11427480" cy="304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50000"/>
              </a:lnSpc>
              <a:spcBef>
                <a:spcPts val="3319"/>
              </a:spcBef>
              <a:tabLst>
                <a:tab pos="0" algn="l"/>
              </a:tabLst>
            </a:pPr>
            <a:r>
              <a:rPr lang="ne-NP" sz="5400" b="0" strike="noStrike" spc="-1" dirty="0" smtClean="0">
                <a:solidFill>
                  <a:srgbClr val="7030A0"/>
                </a:solidFill>
                <a:latin typeface="Kalimati"/>
                <a:cs typeface="Kalimati"/>
              </a:rPr>
              <a:t>धन्यवाद</a:t>
            </a:r>
            <a:r>
              <a:rPr lang="en-US" sz="5400" b="0" strike="noStrike" spc="-1" dirty="0">
                <a:solidFill>
                  <a:srgbClr val="7030A0"/>
                </a:solidFill>
                <a:latin typeface="Kalimati"/>
                <a:ea typeface="DejaVu Sans"/>
              </a:rPr>
              <a:t>! </a:t>
            </a:r>
            <a:endParaRPr lang="en-US" sz="5400" b="0" strike="noStrike" spc="-1" dirty="0">
              <a:latin typeface="Arial"/>
            </a:endParaRPr>
          </a:p>
          <a:p>
            <a:pPr algn="ctr">
              <a:lnSpc>
                <a:spcPct val="150000"/>
              </a:lnSpc>
              <a:spcBef>
                <a:spcPts val="3319"/>
              </a:spcBef>
              <a:spcAft>
                <a:spcPts val="601"/>
              </a:spcAft>
              <a:tabLst>
                <a:tab pos="0" algn="l"/>
              </a:tabLst>
            </a:pPr>
            <a:endParaRPr lang="en-US" sz="16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319"/>
              </a:spcBef>
              <a:tabLst>
                <a:tab pos="0" algn="l"/>
              </a:tabLst>
            </a:pPr>
            <a:endParaRPr lang="en-US" sz="16600" b="0" strike="noStrike" spc="-1" dirty="0">
              <a:latin typeface="Arial"/>
            </a:endParaRPr>
          </a:p>
        </p:txBody>
      </p:sp>
      <p:sp>
        <p:nvSpPr>
          <p:cNvPr id="357" name="CustomShape 2"/>
          <p:cNvSpPr/>
          <p:nvPr/>
        </p:nvSpPr>
        <p:spPr>
          <a:xfrm>
            <a:off x="11251080" y="6400800"/>
            <a:ext cx="938520" cy="37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50000"/>
              </a:lnSpc>
            </a:pPr>
            <a:fld id="{43D3AFE4-9134-43F8-9740-1D2B87D766DC}" type="slidenum">
              <a:rPr lang="en-US" sz="1800" b="0" strike="noStrike" spc="-1">
                <a:solidFill>
                  <a:srgbClr val="000000"/>
                </a:solidFill>
                <a:latin typeface="Fontasy Himali"/>
                <a:ea typeface="DejaVu Sans"/>
              </a:rPr>
              <a:t>42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358" name="CustomShape 3"/>
          <p:cNvSpPr/>
          <p:nvPr/>
        </p:nvSpPr>
        <p:spPr>
          <a:xfrm>
            <a:off x="609480" y="813240"/>
            <a:ext cx="11046600" cy="78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5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विस्तृत जानकारीका लागि गणना पुस्तिकाको पेज </a:t>
            </a:r>
            <a:r>
              <a:rPr lang="ne-NP" sz="2400" b="1" spc="-1" dirty="0" smtClean="0">
                <a:solidFill>
                  <a:srgbClr val="0070C0"/>
                </a:solidFill>
                <a:latin typeface="Kalimati"/>
                <a:cs typeface="Kalimati"/>
              </a:rPr>
              <a:t>८६</a:t>
            </a:r>
            <a:r>
              <a:rPr lang="ne-NP" sz="2400" b="1" strike="noStrike" spc="-1" dirty="0" smtClean="0">
                <a:solidFill>
                  <a:srgbClr val="0070C0"/>
                </a:solidFill>
                <a:latin typeface="Kalimati"/>
                <a:cs typeface="Kalimati"/>
              </a:rPr>
              <a:t>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देखि </a:t>
            </a:r>
            <a:r>
              <a:rPr lang="ne-NP" sz="2400" b="1" spc="-1" dirty="0" smtClean="0">
                <a:solidFill>
                  <a:srgbClr val="0070C0"/>
                </a:solidFill>
                <a:latin typeface="Kalimati"/>
                <a:cs typeface="Kalimati"/>
              </a:rPr>
              <a:t>९३</a:t>
            </a:r>
            <a:r>
              <a:rPr lang="ne-NP" sz="2400" b="1" strike="noStrike" spc="-1" dirty="0" smtClean="0">
                <a:solidFill>
                  <a:srgbClr val="0070C0"/>
                </a:solidFill>
                <a:latin typeface="Kalimati"/>
                <a:cs typeface="Kalimati"/>
              </a:rPr>
              <a:t>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सम्म अध्ययन गर्नुहोस् 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>
            <a:off x="486360" y="4343400"/>
            <a:ext cx="10970280" cy="2284200"/>
          </a:xfrm>
          <a:prstGeom prst="rect">
            <a:avLst/>
          </a:prstGeom>
          <a:noFill/>
          <a:ln w="7632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 indent="-45468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परिवारका अक्सर बसोबास गर्ने सबै सदस्यको नाम नछुटाई लेख्नुपर्दछ। </a:t>
            </a:r>
            <a:endParaRPr lang="en-US" sz="2400" b="0" strike="noStrike" spc="-1">
              <a:latin typeface="Arial"/>
            </a:endParaRPr>
          </a:p>
          <a:p>
            <a:pPr marL="457200" indent="-45468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मुख्य कृषक र परिवारमूली एकै व्यक्ति भएमा पहिलो लहरमा र फरकफरक व्यक्ति भएमा पहिलो लहरमा मुख्य कृषकको र दोस्रो लहरमा परिवारमूलीको नाम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Times New Roman"/>
              </a:rPr>
              <a:t>,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थर लेख्नुपर्छ।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34" name="CustomShape 2"/>
          <p:cNvSpPr/>
          <p:nvPr/>
        </p:nvSpPr>
        <p:spPr>
          <a:xfrm flipV="1">
            <a:off x="2643840" y="3045240"/>
            <a:ext cx="360" cy="643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solidFill>
              <a:srgbClr val="808080"/>
            </a:solidFill>
            <a:round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35" name="Picture 2"/>
          <p:cNvPicPr/>
          <p:nvPr/>
        </p:nvPicPr>
        <p:blipFill>
          <a:blip r:embed="rId2"/>
          <a:stretch/>
        </p:blipFill>
        <p:spPr>
          <a:xfrm>
            <a:off x="209160" y="1371600"/>
            <a:ext cx="11579760" cy="2727000"/>
          </a:xfrm>
          <a:prstGeom prst="rect">
            <a:avLst/>
          </a:prstGeom>
          <a:ln>
            <a:noFill/>
          </a:ln>
        </p:spPr>
      </p:pic>
      <p:sp>
        <p:nvSpPr>
          <p:cNvPr id="236" name="CustomShape 3"/>
          <p:cNvSpPr/>
          <p:nvPr/>
        </p:nvSpPr>
        <p:spPr>
          <a:xfrm>
            <a:off x="217080" y="773640"/>
            <a:ext cx="608220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e-NP" sz="2800" b="1" strike="noStrike" spc="-1">
                <a:solidFill>
                  <a:srgbClr val="0070C0"/>
                </a:solidFill>
                <a:latin typeface="Kalimati"/>
                <a:cs typeface="Kalimati"/>
              </a:rPr>
              <a:t>परिवारका सदस्यको नाम</a:t>
            </a: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, </a:t>
            </a:r>
            <a:r>
              <a:rPr lang="ne-NP" sz="2800" b="1" strike="noStrike" spc="-1">
                <a:solidFill>
                  <a:srgbClr val="0070C0"/>
                </a:solidFill>
                <a:latin typeface="Kalimati"/>
                <a:cs typeface="Kalimati"/>
              </a:rPr>
              <a:t>थर </a:t>
            </a: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8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२</a:t>
            </a: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 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237" name="CustomShape 4"/>
          <p:cNvSpPr/>
          <p:nvPr/>
        </p:nvSpPr>
        <p:spPr>
          <a:xfrm flipV="1">
            <a:off x="889920" y="1518480"/>
            <a:ext cx="2359800" cy="37836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5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1"/>
          <p:cNvSpPr/>
          <p:nvPr/>
        </p:nvSpPr>
        <p:spPr>
          <a:xfrm>
            <a:off x="221760" y="5486400"/>
            <a:ext cx="11474280" cy="1186920"/>
          </a:xfrm>
          <a:prstGeom prst="rect">
            <a:avLst/>
          </a:prstGeom>
          <a:noFill/>
          <a:ln w="7632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50000"/>
              </a:lnSpc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प्रश्नावली थपिएको अवस्थामा मुख्य कृषकको नाम थर लेखेको ठाउँमा सो काटेर सम्बन्धित सदस्यको नाम लेख्नुपर्दछ।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39" name="CustomShape 2"/>
          <p:cNvSpPr/>
          <p:nvPr/>
        </p:nvSpPr>
        <p:spPr>
          <a:xfrm>
            <a:off x="353160" y="773640"/>
            <a:ext cx="641592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e-NP" sz="2800" b="1" strike="noStrike" spc="-1">
                <a:solidFill>
                  <a:srgbClr val="0070C0"/>
                </a:solidFill>
                <a:latin typeface="Kalimati"/>
                <a:cs typeface="Kalimati"/>
              </a:rPr>
              <a:t>परिवारका सदस्यको नाम</a:t>
            </a: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, </a:t>
            </a:r>
            <a:r>
              <a:rPr lang="ne-NP" sz="2800" b="1" strike="noStrike" spc="-1">
                <a:solidFill>
                  <a:srgbClr val="0070C0"/>
                </a:solidFill>
                <a:latin typeface="Kalimati"/>
                <a:cs typeface="Kalimati"/>
              </a:rPr>
              <a:t>थर </a:t>
            </a: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8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२</a:t>
            </a: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)... </a:t>
            </a:r>
            <a:endParaRPr lang="en-US" sz="2800" b="0" strike="noStrike" spc="-1">
              <a:latin typeface="Arial"/>
            </a:endParaRPr>
          </a:p>
        </p:txBody>
      </p:sp>
      <p:pic>
        <p:nvPicPr>
          <p:cNvPr id="240" name="Picture 2"/>
          <p:cNvPicPr/>
          <p:nvPr/>
        </p:nvPicPr>
        <p:blipFill>
          <a:blip r:embed="rId2"/>
          <a:stretch/>
        </p:blipFill>
        <p:spPr>
          <a:xfrm>
            <a:off x="255600" y="1296720"/>
            <a:ext cx="11781720" cy="4034880"/>
          </a:xfrm>
          <a:prstGeom prst="rect">
            <a:avLst/>
          </a:prstGeom>
          <a:ln>
            <a:noFill/>
          </a:ln>
        </p:spPr>
      </p:pic>
      <p:sp>
        <p:nvSpPr>
          <p:cNvPr id="241" name="CustomShape 3"/>
          <p:cNvSpPr/>
          <p:nvPr/>
        </p:nvSpPr>
        <p:spPr>
          <a:xfrm flipV="1">
            <a:off x="1143000" y="4185720"/>
            <a:ext cx="1902600" cy="45468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6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>
            <a:off x="48240" y="4495680"/>
            <a:ext cx="11961000" cy="2190600"/>
          </a:xfrm>
          <a:prstGeom prst="rect">
            <a:avLst/>
          </a:prstGeom>
          <a:noFill/>
          <a:ln w="7632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300" b="0" strike="noStrike" spc="-1">
                <a:solidFill>
                  <a:srgbClr val="000000"/>
                </a:solidFill>
                <a:latin typeface="Kalimati"/>
                <a:cs typeface="Kalimati"/>
              </a:rPr>
              <a:t>महल २ मा सदस्यको नाम लेखिसकेपछि सो व्यक्ति पुरुष वा महिला के हो सोहीअनुसार उपयुक्त कोड </a:t>
            </a:r>
            <a:r>
              <a:rPr lang="en-US" sz="2300" b="1" strike="noStrike" spc="-1">
                <a:solidFill>
                  <a:srgbClr val="000000"/>
                </a:solidFill>
                <a:latin typeface="Kalimati"/>
                <a:ea typeface="Times New Roman"/>
              </a:rPr>
              <a:t>1</a:t>
            </a:r>
            <a:r>
              <a:rPr lang="en-US" sz="2300" b="0" strike="noStrike" spc="-1">
                <a:solidFill>
                  <a:srgbClr val="000000"/>
                </a:solidFill>
                <a:latin typeface="Kalimati"/>
                <a:ea typeface="Times New Roman"/>
              </a:rPr>
              <a:t> </a:t>
            </a:r>
            <a:r>
              <a:rPr lang="ne-NP" sz="2300" b="0" strike="noStrike" spc="-1">
                <a:solidFill>
                  <a:srgbClr val="000000"/>
                </a:solidFill>
                <a:latin typeface="Kalimati"/>
                <a:cs typeface="Kalimati"/>
              </a:rPr>
              <a:t>वा </a:t>
            </a:r>
            <a:r>
              <a:rPr lang="en-US" sz="2300" b="1" strike="noStrike" spc="-1">
                <a:solidFill>
                  <a:srgbClr val="000000"/>
                </a:solidFill>
                <a:latin typeface="Kalimati"/>
                <a:ea typeface="Times New Roman"/>
              </a:rPr>
              <a:t>2</a:t>
            </a:r>
            <a:r>
              <a:rPr lang="en-US" sz="2300" b="0" strike="noStrike" spc="-1">
                <a:solidFill>
                  <a:srgbClr val="000000"/>
                </a:solidFill>
                <a:latin typeface="Kalimati"/>
                <a:ea typeface="Times New Roman"/>
              </a:rPr>
              <a:t> </a:t>
            </a:r>
            <a:r>
              <a:rPr lang="ne-NP" sz="2300" b="0" strike="noStrike" spc="-1">
                <a:solidFill>
                  <a:srgbClr val="000000"/>
                </a:solidFill>
                <a:latin typeface="Kalimati"/>
                <a:cs typeface="Kalimati"/>
              </a:rPr>
              <a:t>लेख्नुपर्छ । </a:t>
            </a:r>
            <a:endParaRPr lang="en-US" sz="2300" b="0" strike="noStrike" spc="-1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300" b="0" strike="noStrike" spc="-1">
                <a:solidFill>
                  <a:srgbClr val="000000"/>
                </a:solidFill>
                <a:latin typeface="Kalimati"/>
                <a:cs typeface="Kalimati"/>
              </a:rPr>
              <a:t>यदि परिवारमा अन्य लिङ्गी सदस्य छन् भने जन्मदा पुरुष वा महिला कुन लिङ्गीको रूपमा जन्मेको हो वा आफुलाई पुरुष वा महिला जुन उल्लेख गर्न चाहन्छन् सोहीअनुसार कोड लेख्नुपर्छ ।</a:t>
            </a:r>
            <a:endParaRPr lang="en-US" sz="2300" b="0" strike="noStrike" spc="-1">
              <a:latin typeface="Arial"/>
            </a:endParaRPr>
          </a:p>
        </p:txBody>
      </p:sp>
      <p:pic>
        <p:nvPicPr>
          <p:cNvPr id="243" name="Picture 2"/>
          <p:cNvPicPr/>
          <p:nvPr/>
        </p:nvPicPr>
        <p:blipFill>
          <a:blip r:embed="rId2"/>
          <a:stretch/>
        </p:blipFill>
        <p:spPr>
          <a:xfrm>
            <a:off x="194040" y="1296720"/>
            <a:ext cx="11961000" cy="2967840"/>
          </a:xfrm>
          <a:prstGeom prst="rect">
            <a:avLst/>
          </a:prstGeom>
          <a:ln>
            <a:noFill/>
          </a:ln>
        </p:spPr>
      </p:pic>
      <p:sp>
        <p:nvSpPr>
          <p:cNvPr id="244" name="CustomShape 2"/>
          <p:cNvSpPr/>
          <p:nvPr/>
        </p:nvSpPr>
        <p:spPr>
          <a:xfrm>
            <a:off x="230400" y="773640"/>
            <a:ext cx="254196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e-NP" sz="2800" b="1" strike="noStrike" spc="-1">
                <a:solidFill>
                  <a:srgbClr val="0070C0"/>
                </a:solidFill>
                <a:latin typeface="Kalimati"/>
                <a:cs typeface="Kalimati"/>
              </a:rPr>
              <a:t>लिङ्ग </a:t>
            </a: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8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३</a:t>
            </a: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 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245" name="CustomShape 3"/>
          <p:cNvSpPr/>
          <p:nvPr/>
        </p:nvSpPr>
        <p:spPr>
          <a:xfrm flipV="1">
            <a:off x="3252240" y="1518480"/>
            <a:ext cx="936360" cy="37836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7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CustomShape 1"/>
          <p:cNvSpPr/>
          <p:nvPr/>
        </p:nvSpPr>
        <p:spPr>
          <a:xfrm flipV="1">
            <a:off x="4775040" y="2966040"/>
            <a:ext cx="360" cy="505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solidFill>
              <a:srgbClr val="808080"/>
            </a:solidFill>
            <a:round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7" name="CustomShape 2"/>
          <p:cNvSpPr/>
          <p:nvPr/>
        </p:nvSpPr>
        <p:spPr>
          <a:xfrm>
            <a:off x="255600" y="4419720"/>
            <a:ext cx="11705400" cy="2284200"/>
          </a:xfrm>
          <a:prstGeom prst="rect">
            <a:avLst/>
          </a:prstGeom>
          <a:noFill/>
          <a:ln w="7632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परिवार सदस्यको उमेर कम्तिमा दुई अङ्कमा लेख्नुपर्छ । </a:t>
            </a:r>
            <a:endParaRPr lang="en-US" sz="2400" b="0" strike="noStrike" spc="-1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उमेर लेख्दा पूरा भएको उमेर लेख्नुपर्छ । </a:t>
            </a:r>
            <a:endParaRPr lang="en-US" sz="2400" b="0" strike="noStrike" spc="-1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उदाहरणका लागि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Times New Roman"/>
              </a:rPr>
              <a:t>,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कुनै व्यक्तिको उमेर </a:t>
            </a:r>
            <a:r>
              <a:rPr lang="en-US" sz="2400" b="1" strike="noStrike" spc="-1">
                <a:solidFill>
                  <a:srgbClr val="000000"/>
                </a:solidFill>
                <a:latin typeface="Kalimati"/>
                <a:ea typeface="Times New Roman"/>
              </a:rPr>
              <a:t>35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Times New Roman"/>
              </a:rPr>
              <a:t>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वर्ष </a:t>
            </a:r>
            <a:r>
              <a:rPr lang="en-US" sz="2400" b="1" strike="noStrike" spc="-1">
                <a:solidFill>
                  <a:srgbClr val="000000"/>
                </a:solidFill>
                <a:latin typeface="Kalimati"/>
                <a:ea typeface="Times New Roman"/>
              </a:rPr>
              <a:t>11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Times New Roman"/>
              </a:rPr>
              <a:t>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महिना भए पनि </a:t>
            </a:r>
            <a:r>
              <a:rPr lang="en-US" sz="2400" b="1" strike="noStrike" spc="-1">
                <a:solidFill>
                  <a:srgbClr val="000000"/>
                </a:solidFill>
                <a:latin typeface="Kalimati"/>
                <a:ea typeface="Times New Roman"/>
              </a:rPr>
              <a:t>35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Times New Roman"/>
              </a:rPr>
              <a:t>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वर्ष नै लेख्नुपर्छ । </a:t>
            </a:r>
            <a:endParaRPr lang="en-US" sz="2400" b="0" strike="noStrike" spc="-1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कुनै बच्चा </a:t>
            </a:r>
            <a:r>
              <a:rPr lang="en-US" sz="2400" b="1" strike="noStrike" spc="-1">
                <a:solidFill>
                  <a:srgbClr val="000000"/>
                </a:solidFill>
                <a:latin typeface="Kalimati"/>
                <a:ea typeface="Times New Roman"/>
              </a:rPr>
              <a:t>1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वर्ष नपुगेको रहेछ भने 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Times New Roman"/>
              </a:rPr>
              <a:t>(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००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Times New Roman"/>
              </a:rPr>
              <a:t>)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लेख्नुपर्छ । </a:t>
            </a:r>
            <a:endParaRPr lang="en-US" sz="2400" b="0" strike="noStrike" spc="-1">
              <a:latin typeface="Arial"/>
            </a:endParaRPr>
          </a:p>
        </p:txBody>
      </p:sp>
      <p:pic>
        <p:nvPicPr>
          <p:cNvPr id="248" name="Picture 2"/>
          <p:cNvPicPr/>
          <p:nvPr/>
        </p:nvPicPr>
        <p:blipFill>
          <a:blip r:embed="rId2"/>
          <a:stretch/>
        </p:blipFill>
        <p:spPr>
          <a:xfrm>
            <a:off x="152280" y="1296720"/>
            <a:ext cx="11808360" cy="2967840"/>
          </a:xfrm>
          <a:prstGeom prst="rect">
            <a:avLst/>
          </a:prstGeom>
          <a:ln>
            <a:noFill/>
          </a:ln>
        </p:spPr>
      </p:pic>
      <p:sp>
        <p:nvSpPr>
          <p:cNvPr id="249" name="CustomShape 3"/>
          <p:cNvSpPr/>
          <p:nvPr/>
        </p:nvSpPr>
        <p:spPr>
          <a:xfrm>
            <a:off x="152280" y="773640"/>
            <a:ext cx="249732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e-NP" sz="2800" b="1" strike="noStrike" spc="-1">
                <a:solidFill>
                  <a:srgbClr val="0070C0"/>
                </a:solidFill>
                <a:latin typeface="Kalimati"/>
                <a:cs typeface="Kalimati"/>
              </a:rPr>
              <a:t>उमेर </a:t>
            </a: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8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४</a:t>
            </a: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 flipV="1">
            <a:off x="3962520" y="1524600"/>
            <a:ext cx="936360" cy="49284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8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ustomShape 1"/>
          <p:cNvSpPr/>
          <p:nvPr/>
        </p:nvSpPr>
        <p:spPr>
          <a:xfrm flipV="1">
            <a:off x="5486400" y="2880000"/>
            <a:ext cx="360" cy="594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solidFill>
              <a:srgbClr val="808080"/>
            </a:solidFill>
            <a:round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2" name="CustomShape 2"/>
          <p:cNvSpPr/>
          <p:nvPr/>
        </p:nvSpPr>
        <p:spPr>
          <a:xfrm>
            <a:off x="84960" y="4419720"/>
            <a:ext cx="11827800" cy="2099880"/>
          </a:xfrm>
          <a:prstGeom prst="rect">
            <a:avLst/>
          </a:prstGeom>
          <a:noFill/>
          <a:ln w="7632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50000"/>
              </a:lnSpc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200" b="1" strike="noStrike" spc="-1">
                <a:solidFill>
                  <a:srgbClr val="000000"/>
                </a:solidFill>
                <a:latin typeface="Kalimati"/>
                <a:cs typeface="Kalimati"/>
              </a:rPr>
              <a:t>परिवारमूलीको नाता </a:t>
            </a:r>
            <a:endParaRPr lang="en-US" sz="2200" b="0" strike="noStrike" spc="-1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200" b="0" strike="noStrike" spc="-1">
                <a:solidFill>
                  <a:srgbClr val="000000"/>
                </a:solidFill>
                <a:latin typeface="Kalimati"/>
                <a:cs typeface="Kalimati"/>
              </a:rPr>
              <a:t>परिवारको प्रत्येक सदस्य सो परिवारको परिवारमूलीको के नाता वा सम्बन्ध पर्दछ सो खुलाउनु पर्दछ । </a:t>
            </a:r>
            <a:endParaRPr lang="en-US" sz="2200" b="0" strike="noStrike" spc="-1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200" b="0" strike="noStrike" spc="-1">
                <a:solidFill>
                  <a:srgbClr val="000000"/>
                </a:solidFill>
                <a:latin typeface="Kalimati"/>
                <a:cs typeface="Kalimati"/>
              </a:rPr>
              <a:t>अर्थात्</a:t>
            </a:r>
            <a:r>
              <a:rPr lang="en-US" sz="2200" b="0" strike="noStrike" spc="-1">
                <a:solidFill>
                  <a:srgbClr val="000000"/>
                </a:solidFill>
                <a:latin typeface="Kalimati"/>
                <a:ea typeface="Times New Roman"/>
              </a:rPr>
              <a:t>, </a:t>
            </a:r>
            <a:r>
              <a:rPr lang="ne-NP" sz="2200" b="0" strike="noStrike" spc="-1">
                <a:solidFill>
                  <a:srgbClr val="000000"/>
                </a:solidFill>
                <a:latin typeface="Kalimati"/>
                <a:cs typeface="Kalimati"/>
              </a:rPr>
              <a:t>परिवारमूलीले सम्बन्धित व्यक्तिलाई के नाता लगाउनु पर्दछ </a:t>
            </a:r>
            <a:r>
              <a:rPr lang="en-US" sz="2200" b="0" strike="noStrike" spc="-1">
                <a:solidFill>
                  <a:srgbClr val="000000"/>
                </a:solidFill>
                <a:latin typeface="Kalimati"/>
                <a:ea typeface="Times New Roman"/>
              </a:rPr>
              <a:t>(</a:t>
            </a:r>
            <a:r>
              <a:rPr lang="ne-NP" sz="2200" b="0" strike="noStrike" spc="-1">
                <a:solidFill>
                  <a:srgbClr val="000000"/>
                </a:solidFill>
                <a:latin typeface="Kalimati"/>
                <a:cs typeface="Kalimati"/>
              </a:rPr>
              <a:t>के भन्नु पर्दछ</a:t>
            </a:r>
            <a:r>
              <a:rPr lang="en-US" sz="2200" b="0" strike="noStrike" spc="-1">
                <a:solidFill>
                  <a:srgbClr val="000000"/>
                </a:solidFill>
                <a:latin typeface="Kalimati"/>
                <a:ea typeface="Times New Roman"/>
              </a:rPr>
              <a:t>) </a:t>
            </a:r>
            <a:r>
              <a:rPr lang="ne-NP" sz="2200" b="0" strike="noStrike" spc="-1">
                <a:solidFill>
                  <a:srgbClr val="000000"/>
                </a:solidFill>
                <a:latin typeface="Kalimati"/>
                <a:cs typeface="Kalimati"/>
              </a:rPr>
              <a:t>सोही नाताको कोड यहाँ लेख्नुपर्छ ।</a:t>
            </a:r>
            <a:endParaRPr lang="en-US" sz="2200" b="0" strike="noStrike" spc="-1">
              <a:latin typeface="Arial"/>
            </a:endParaRPr>
          </a:p>
        </p:txBody>
      </p:sp>
      <p:pic>
        <p:nvPicPr>
          <p:cNvPr id="253" name="Picture 2"/>
          <p:cNvPicPr/>
          <p:nvPr/>
        </p:nvPicPr>
        <p:blipFill>
          <a:blip r:embed="rId2"/>
          <a:stretch/>
        </p:blipFill>
        <p:spPr>
          <a:xfrm>
            <a:off x="209160" y="1371600"/>
            <a:ext cx="11579760" cy="2727000"/>
          </a:xfrm>
          <a:prstGeom prst="rect">
            <a:avLst/>
          </a:prstGeom>
          <a:ln>
            <a:noFill/>
          </a:ln>
        </p:spPr>
      </p:pic>
      <p:sp>
        <p:nvSpPr>
          <p:cNvPr id="254" name="CustomShape 3"/>
          <p:cNvSpPr/>
          <p:nvPr/>
        </p:nvSpPr>
        <p:spPr>
          <a:xfrm>
            <a:off x="152280" y="773640"/>
            <a:ext cx="533160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e-NP" sz="2800" b="1" strike="noStrike" spc="-1">
                <a:solidFill>
                  <a:srgbClr val="0070C0"/>
                </a:solidFill>
                <a:latin typeface="Kalimati"/>
                <a:cs typeface="Kalimati"/>
              </a:rPr>
              <a:t>परिवारमूलीको नाता </a:t>
            </a: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8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५</a:t>
            </a: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 flipV="1">
            <a:off x="4578120" y="1587240"/>
            <a:ext cx="936360" cy="69084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9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2383</Words>
  <Application>Microsoft Office PowerPoint</Application>
  <PresentationFormat>Custom</PresentationFormat>
  <Paragraphs>213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Office Theme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Ganesh Phuyal</dc:creator>
  <cp:lastModifiedBy>DELL</cp:lastModifiedBy>
  <cp:revision>84</cp:revision>
  <dcterms:created xsi:type="dcterms:W3CDTF">2022-03-18T16:46:51Z</dcterms:created>
  <dcterms:modified xsi:type="dcterms:W3CDTF">2022-03-24T17:53:06Z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Custom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41</vt:i4>
  </property>
</Properties>
</file>