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577" r:id="rId2"/>
    <p:sldId id="536" r:id="rId3"/>
    <p:sldId id="543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75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6" r:id="rId34"/>
    <p:sldId id="573" r:id="rId35"/>
    <p:sldId id="574" r:id="rId36"/>
    <p:sldId id="272" r:id="rId37"/>
    <p:sldId id="541" r:id="rId38"/>
    <p:sldId id="539" r:id="rId39"/>
    <p:sldId id="5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6466B"/>
    <a:srgbClr val="66CCFF"/>
    <a:srgbClr val="4708C4"/>
    <a:srgbClr val="FF0000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5630" autoAdjust="0"/>
  </p:normalViewPr>
  <p:slideViewPr>
    <p:cSldViewPr>
      <p:cViewPr>
        <p:scale>
          <a:sx n="60" d="100"/>
          <a:sy n="60" d="100"/>
        </p:scale>
        <p:origin x="-856" y="-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</a:t>
            </a:r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चौथो </a:t>
            </a:r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8ADD5B7C-4EFF-4142-B6F0-E1C52B66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गणक तथा सुपरिवेक्षकको तालिम</a:t>
            </a:r>
            <a:b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२५, 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  ‍‍‍‍‍जिल्ला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1676400" y="5029200"/>
            <a:ext cx="9271000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600" dirty="0">
                <a:solidFill>
                  <a:srgbClr val="002060"/>
                </a:solidFill>
                <a:latin typeface="Preeti"/>
                <a:cs typeface="Kalimati" pitchFamily="2"/>
              </a:rPr>
              <a:t>सूचीकरण लगत १ भर्ने तरिका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21852" r="19167" b="45741"/>
          <a:stretch/>
        </p:blipFill>
        <p:spPr bwMode="auto">
          <a:xfrm>
            <a:off x="2419793" y="1358900"/>
            <a:ext cx="79629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3657600"/>
            <a:ext cx="11963400" cy="317603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यो क्रमसंख्या लगतको माथिल्लो भागको दाहिने कुनामा “जम्मा पाना संख्या ..... को पाना नं. ....” भनी लेखिएको छ 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यसले हरेक गणना क्षेत्रको लगत फाराम सिलसिलेवाररूपमा राख्न सहयोग पु¥याउँछ 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उदाहरणः यदि कुनै गणना क्षेत्रमा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पाना लगत फाराम भरिएका छन् भने पहिलोमा जम्मा पाना संख्या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को पाना नं.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 दोस्रोमा जम्मा पाना संख्या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को पाना नं.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गर्दै अन्त्यमा “जम्मा पाना संख्या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को पाना नं.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” लेखिनेछ ।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65D790D4-4F31-4F75-8490-FD821ACB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7652BC32-0F36-4DA4-B143-A775D3EC9F32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जम्मा पाना संख्या .......... को पाना नं. ..........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DF9DF80-8274-48AF-8216-DAFA805055A9}"/>
              </a:ext>
            </a:extLst>
          </p:cNvPr>
          <p:cNvSpPr/>
          <p:nvPr/>
        </p:nvSpPr>
        <p:spPr>
          <a:xfrm>
            <a:off x="7543800" y="1676400"/>
            <a:ext cx="26670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CD1348C-F75C-4C61-AAA5-B6CFE7709B66}"/>
              </a:ext>
            </a:extLst>
          </p:cNvPr>
          <p:cNvGrpSpPr/>
          <p:nvPr/>
        </p:nvGrpSpPr>
        <p:grpSpPr>
          <a:xfrm>
            <a:off x="190501" y="1295400"/>
            <a:ext cx="11798296" cy="5616141"/>
            <a:chOff x="1688558" y="1346200"/>
            <a:chExt cx="9120393" cy="50426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71" t="47963" r="16874" b="16111"/>
            <a:stretch/>
          </p:blipFill>
          <p:spPr bwMode="auto">
            <a:xfrm>
              <a:off x="2133600" y="1346200"/>
              <a:ext cx="8001000" cy="243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3102268" y="2133599"/>
              <a:ext cx="0" cy="1201551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572000" y="2133599"/>
              <a:ext cx="0" cy="164932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190625" y="3335150"/>
              <a:ext cx="1714500" cy="30226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जिल्ला</a:t>
              </a:r>
              <a:endParaRPr lang="en-US" sz="2000" b="1" u="sng" dirty="0" smtClean="0">
                <a:solidFill>
                  <a:schemeClr val="dk1"/>
                </a:solidFill>
                <a:cs typeface="Kalimati" pitchFamily="2"/>
              </a:endParaRPr>
            </a:p>
            <a:p>
              <a:pPr algn="just">
                <a:lnSpc>
                  <a:spcPct val="150000"/>
                </a:lnSpc>
              </a:pP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उक्त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गणना क्षेत्र</a:t>
              </a:r>
              <a:r>
                <a:rPr lang="en-US" sz="2000" dirty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रहेको </a:t>
              </a:r>
              <a:r>
                <a:rPr lang="ne-NP" sz="2000" b="1" dirty="0">
                  <a:solidFill>
                    <a:schemeClr val="dk1"/>
                  </a:solidFill>
                  <a:cs typeface="Kalimati" pitchFamily="2"/>
                </a:rPr>
                <a:t>जिल्ला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को नाम</a:t>
              </a:r>
              <a:r>
                <a:rPr lang="en-US" sz="2000" dirty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लेख्नुपर्दछ ।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88558" y="3335150"/>
              <a:ext cx="1413710" cy="305365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प्रदेश</a:t>
              </a:r>
              <a:endParaRPr lang="en-US" sz="2000" b="1" u="sng" dirty="0" smtClean="0">
                <a:solidFill>
                  <a:schemeClr val="dk1"/>
                </a:solidFill>
                <a:cs typeface="Kalimati" pitchFamily="2"/>
              </a:endParaRPr>
            </a:p>
            <a:p>
              <a:pPr algn="just">
                <a:lnSpc>
                  <a:spcPct val="150000"/>
                </a:lnSpc>
              </a:pP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सबैभन्दा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पहिले आफूले भर्न लागेको लगतमा </a:t>
              </a:r>
              <a:r>
                <a:rPr lang="ne-NP" sz="2000" b="1" dirty="0" smtClean="0">
                  <a:solidFill>
                    <a:schemeClr val="dk1"/>
                  </a:solidFill>
                  <a:cs typeface="Kalimati" pitchFamily="2"/>
                </a:rPr>
                <a:t>प्रदेश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को</a:t>
              </a:r>
              <a:r>
                <a:rPr lang="en-US" sz="2000" dirty="0" smtClean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नाम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लेख्नुपर्दछ । 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477000" y="2133599"/>
              <a:ext cx="0" cy="164932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058115" y="3193494"/>
              <a:ext cx="3209210" cy="316425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गा.पा.</a:t>
              </a:r>
              <a:r>
                <a:rPr lang="ne-NP" sz="2000" b="1" u="sng" dirty="0" smtClean="0">
                  <a:solidFill>
                    <a:schemeClr val="dk1"/>
                  </a:solidFill>
                  <a:latin typeface="Nirmala UI"/>
                  <a:ea typeface="Nirmala UI"/>
                  <a:cs typeface="Nirmala UI"/>
                </a:rPr>
                <a:t>/</a:t>
              </a: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न.पा</a:t>
              </a:r>
              <a:r>
                <a:rPr lang="ne-NP" sz="2000" b="1" u="sng" dirty="0">
                  <a:solidFill>
                    <a:schemeClr val="dk1"/>
                  </a:solidFill>
                  <a:cs typeface="Kalimati" pitchFamily="2"/>
                </a:rPr>
                <a:t>.</a:t>
              </a:r>
              <a:endParaRPr lang="en-US" sz="2000" b="1" u="sng" dirty="0" smtClean="0">
                <a:solidFill>
                  <a:schemeClr val="dk1"/>
                </a:solidFill>
                <a:cs typeface="Kalimati" pitchFamily="2"/>
              </a:endParaRPr>
            </a:p>
            <a:p>
              <a:pPr algn="just">
                <a:lnSpc>
                  <a:spcPct val="150000"/>
                </a:lnSpc>
              </a:pP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उक्त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गणना क्षेत्र रहेको </a:t>
              </a:r>
              <a:r>
                <a:rPr lang="ne-NP" sz="2000" b="1" dirty="0">
                  <a:solidFill>
                    <a:schemeClr val="dk1"/>
                  </a:solidFill>
                  <a:cs typeface="Kalimati" pitchFamily="2"/>
                </a:rPr>
                <a:t>गाउँपालिका वा नगरपालिका 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के</a:t>
              </a:r>
              <a:r>
                <a:rPr lang="en-US" sz="2000" dirty="0" smtClean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हो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सोहीअनुसार गाउँपालिका भए “</a:t>
              </a:r>
              <a:r>
                <a:rPr lang="ne-NP" sz="2000" strike="sngStrike" dirty="0">
                  <a:solidFill>
                    <a:schemeClr val="dk1"/>
                  </a:solidFill>
                  <a:cs typeface="Kalimati" pitchFamily="2"/>
                </a:rPr>
                <a:t>न.पा.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”लेखेको</a:t>
              </a:r>
              <a:r>
                <a:rPr lang="en-US" sz="2000" dirty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काट्ने र नगरपालिका</a:t>
              </a:r>
              <a:r>
                <a:rPr lang="en-US" sz="2000" dirty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वा उपमहानगरपालिका वा महानगरपालिका भए “</a:t>
              </a:r>
              <a:r>
                <a:rPr lang="ne-NP" sz="2000" strike="sngStrike" dirty="0">
                  <a:solidFill>
                    <a:schemeClr val="dk1"/>
                  </a:solidFill>
                  <a:cs typeface="Kalimati" pitchFamily="2"/>
                </a:rPr>
                <a:t>गा.पा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.” लाई काटेर गणना क्षेत्र रहेको गा.पा. वा न.पा.को नाम लेख्नुपर्छ ।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74230" y="3276600"/>
              <a:ext cx="2434721" cy="30226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e-NP" sz="2000" b="1" u="sng" dirty="0">
                  <a:solidFill>
                    <a:schemeClr val="dk1"/>
                  </a:solidFill>
                  <a:cs typeface="Kalimati" pitchFamily="2"/>
                </a:rPr>
                <a:t>वडा </a:t>
              </a: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नं.</a:t>
              </a:r>
              <a:endParaRPr lang="en-US" sz="2000" b="1" u="sng" dirty="0" smtClean="0">
                <a:solidFill>
                  <a:schemeClr val="dk1"/>
                </a:solidFill>
                <a:cs typeface="Kalimati" pitchFamily="2"/>
              </a:endParaRPr>
            </a:p>
            <a:p>
              <a:pPr algn="just">
                <a:lnSpc>
                  <a:spcPct val="150000"/>
                </a:lnSpc>
              </a:pP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लेखिएको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ठाउँमा जुन वडामा फाराम भर्न लागिएको छ सो वडा नम्बर लेख्नुपर्छ । वडा नम्बर लेख्दा दुई अङ्कमा लेख्नुपर्छ, जस्तैः वडा नं. २ लाई </a:t>
              </a:r>
              <a:r>
                <a:rPr lang="ne-NP" sz="2000" dirty="0" smtClean="0">
                  <a:solidFill>
                    <a:schemeClr val="dk1"/>
                  </a:solidFill>
                  <a:latin typeface="Times New Roman" pitchFamily="18" charset="0"/>
                  <a:cs typeface="Kalimati" pitchFamily="2"/>
                </a:rPr>
                <a:t>“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r>
                <a:rPr lang="ne-NP" sz="2000" dirty="0" smtClean="0">
                  <a:solidFill>
                    <a:schemeClr val="dk1"/>
                  </a:solidFill>
                  <a:latin typeface="Times New Roman" pitchFamily="18" charset="0"/>
                  <a:cs typeface="Kalimati" pitchFamily="2"/>
                </a:rPr>
                <a:t>”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लेख्नुपर्छ । </a:t>
              </a:r>
            </a:p>
          </p:txBody>
        </p:sp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 flipH="1" flipV="1">
              <a:off x="7924800" y="2133600"/>
              <a:ext cx="449430" cy="114300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xmlns="" id="{BD08096D-B82F-472B-AF06-F4600231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xmlns="" id="{A1630A46-30C6-4E71-A0EC-ECC8D41E38F9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प्रदेशः .... जिल्लाः ........ गा.पा./न.पा. .... वडा नं. .....</a:t>
            </a:r>
          </a:p>
        </p:txBody>
      </p:sp>
    </p:spTree>
    <p:extLst>
      <p:ext uri="{BB962C8B-B14F-4D97-AF65-F5344CB8AC3E}">
        <p14:creationId xmlns:p14="http://schemas.microsoft.com/office/powerpoint/2010/main" val="3551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9AB707C-1E5C-4833-9978-248AB2A2C815}"/>
              </a:ext>
            </a:extLst>
          </p:cNvPr>
          <p:cNvGrpSpPr/>
          <p:nvPr/>
        </p:nvGrpSpPr>
        <p:grpSpPr>
          <a:xfrm>
            <a:off x="381000" y="1447800"/>
            <a:ext cx="10972800" cy="5410200"/>
            <a:chOff x="1237488" y="1447800"/>
            <a:chExt cx="9217152" cy="5410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71" t="47963" r="16874" b="16111"/>
            <a:stretch/>
          </p:blipFill>
          <p:spPr bwMode="auto">
            <a:xfrm>
              <a:off x="2133600" y="1447800"/>
              <a:ext cx="8001000" cy="243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H="1" flipV="1">
              <a:off x="9462516" y="2209800"/>
              <a:ext cx="32004" cy="1903326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237488" y="4113125"/>
              <a:ext cx="9217152" cy="2744875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e-NP" sz="2400" b="1" dirty="0">
                  <a:solidFill>
                    <a:srgbClr val="0070C0"/>
                  </a:solidFill>
                  <a:cs typeface="Kalimati" pitchFamily="2"/>
                </a:rPr>
                <a:t>जिल्ला </a:t>
              </a:r>
              <a:r>
                <a:rPr lang="ne-NP" sz="2400" b="1" dirty="0" smtClean="0">
                  <a:solidFill>
                    <a:srgbClr val="0070C0"/>
                  </a:solidFill>
                  <a:cs typeface="Kalimati" pitchFamily="2"/>
                </a:rPr>
                <a:t>अन्तर्गतका </a:t>
              </a:r>
              <a:r>
                <a:rPr lang="ne-NP" sz="2400" b="1" dirty="0">
                  <a:solidFill>
                    <a:srgbClr val="0070C0"/>
                  </a:solidFill>
                  <a:cs typeface="Kalimati" pitchFamily="2"/>
                </a:rPr>
                <a:t>स्थानीय तहमा </a:t>
              </a:r>
              <a:r>
                <a:rPr lang="ne-NP" sz="2400" b="1" dirty="0" smtClean="0">
                  <a:solidFill>
                    <a:srgbClr val="0070C0"/>
                  </a:solidFill>
                  <a:cs typeface="Kalimati" pitchFamily="2"/>
                </a:rPr>
                <a:t>गणनाका </a:t>
              </a:r>
              <a:r>
                <a:rPr lang="ne-NP" sz="2400" b="1" dirty="0" smtClean="0">
                  <a:solidFill>
                    <a:srgbClr val="0070C0"/>
                  </a:solidFill>
                  <a:cs typeface="Kalimati" pitchFamily="2"/>
                </a:rPr>
                <a:t>लागि </a:t>
              </a:r>
              <a:r>
                <a:rPr lang="ne-NP" sz="2400" b="1" dirty="0" smtClean="0">
                  <a:solidFill>
                    <a:srgbClr val="0070C0"/>
                  </a:solidFill>
                  <a:cs typeface="Kalimati" pitchFamily="2"/>
                </a:rPr>
                <a:t>(सामन्यतया बढीमा ३३० कृषक परिवार भएका) कुनै </a:t>
              </a:r>
              <a:r>
                <a:rPr lang="ne-NP" sz="2400" b="1" dirty="0">
                  <a:solidFill>
                    <a:srgbClr val="0070C0"/>
                  </a:solidFill>
                  <a:cs typeface="Kalimati" pitchFamily="2"/>
                </a:rPr>
                <a:t>निश्चित वडा वा वडा–खण्ड छानिएका हुन्छन् र </a:t>
              </a:r>
              <a:r>
                <a:rPr lang="ne-NP" sz="2400" b="1" dirty="0" smtClean="0">
                  <a:solidFill>
                    <a:srgbClr val="0070C0"/>
                  </a:solidFill>
                  <a:cs typeface="Kalimati" pitchFamily="2"/>
                </a:rPr>
                <a:t>तिनीहरुलाई </a:t>
              </a:r>
              <a:r>
                <a:rPr lang="ne-NP" sz="2400" b="1" dirty="0">
                  <a:solidFill>
                    <a:srgbClr val="0070C0"/>
                  </a:solidFill>
                  <a:cs typeface="Kalimati" pitchFamily="2"/>
                </a:rPr>
                <a:t>नै यहाँ गणना–क्षेत्र भनिएको हो । 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e-NP" sz="2400" dirty="0">
                  <a:solidFill>
                    <a:schemeClr val="dk1"/>
                  </a:solidFill>
                  <a:cs typeface="Kalimati" pitchFamily="2"/>
                </a:rPr>
                <a:t>लगत सङ्कलन गर्न लागिएको गणना–क्षेत्रको क्रमसङ्ख्या नै गणना–क्षेत्र सङ्ख्या हो । 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e-NP" sz="2400" dirty="0">
                  <a:solidFill>
                    <a:schemeClr val="dk1"/>
                  </a:solidFill>
                  <a:cs typeface="Kalimati" pitchFamily="2"/>
                </a:rPr>
                <a:t>दुर्इ अङ्कको यो सङ्ख्या गणकलाई सुपरिवेक्षकबाट प्राप्त हुनेछ ।</a:t>
              </a:r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288A7E9C-BF11-415F-9706-2C18DD3B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F53312E-7AFE-413C-A6CF-39F5182B3D97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गणना क्षेत्र नम्बर .........</a:t>
            </a:r>
          </a:p>
        </p:txBody>
      </p:sp>
    </p:spTree>
    <p:extLst>
      <p:ext uri="{BB962C8B-B14F-4D97-AF65-F5344CB8AC3E}">
        <p14:creationId xmlns:p14="http://schemas.microsoft.com/office/powerpoint/2010/main" val="19935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60185" r="14375" b="17593"/>
          <a:stretch/>
        </p:blipFill>
        <p:spPr bwMode="auto">
          <a:xfrm>
            <a:off x="1905000" y="1600199"/>
            <a:ext cx="836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3124200"/>
            <a:ext cx="11963398" cy="37338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e-NP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गणकको नाम र सही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प्रश्नावली फाराम भरिसकेपछि सम्बन्धित गणकले आफ्नो पूरा नाम, थर लेखी सही गर्नुपर्छ ।</a:t>
            </a: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मिति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भएको मिति विक्रम संवतमा (क्रमशः साल, महिना र गते) लेख्नुपर्छ ।</a:t>
            </a: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सुपरिवेक्षकको नाम र सही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गणकले भरेको फाराम जाँच गरेपछि सम्बन्धित सुपरिवेक्षकले आफ्नो नाम, थर लेखेर सही गर्नुपर्छ ।</a:t>
            </a: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सुपरिवेक्षण मिति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फाराम जाँच गरेपछि केही सच्याउनुपर्ने भए गणकलाई सच्याउन लगाउनुपर्छ र सुपरिवेक्षण मिति लेख्नुपर्छ ।</a:t>
            </a: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सम्पर्क नं. 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यहाँ गणक÷सुपरिवेक्षकको आवश्यक परेको बेला सम्पर्क गर्न सकिने मोबाइल वा टेलिफोन नम्बर उल्लेख गर्नुपर्छ ।</a:t>
            </a:r>
          </a:p>
          <a:p>
            <a:endParaRPr lang="en-US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19600" y="2514601"/>
            <a:ext cx="0" cy="990599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72200" y="2667000"/>
            <a:ext cx="0" cy="3505201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924800" y="2590800"/>
            <a:ext cx="0" cy="1524001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525000" y="2433692"/>
            <a:ext cx="0" cy="1071508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50AA9E2F-3149-4F14-AFFF-855E8238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AACBB95B-48EA-475D-BD02-3D5831636781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 र सुपरिवेक्षकको नाम, सम्पर्क, मिति तथा सही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76800" y="2895601"/>
            <a:ext cx="0" cy="200731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144000" y="2819400"/>
            <a:ext cx="0" cy="200731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382000" y="2819402"/>
            <a:ext cx="38100" cy="2666998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4C54C68-D2C3-4DD7-914D-2F1EF51A1112}"/>
              </a:ext>
            </a:extLst>
          </p:cNvPr>
          <p:cNvGrpSpPr/>
          <p:nvPr/>
        </p:nvGrpSpPr>
        <p:grpSpPr>
          <a:xfrm>
            <a:off x="81072" y="1219200"/>
            <a:ext cx="12034728" cy="5550932"/>
            <a:chOff x="4872" y="901698"/>
            <a:chExt cx="12034728" cy="5868434"/>
          </a:xfrm>
        </p:grpSpPr>
        <p:sp>
          <p:nvSpPr>
            <p:cNvPr id="7" name="Rectangle 6"/>
            <p:cNvSpPr/>
            <p:nvPr/>
          </p:nvSpPr>
          <p:spPr>
            <a:xfrm>
              <a:off x="4872" y="2743200"/>
              <a:ext cx="2420089" cy="40269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 गणना  क्षेत्रको सम्पूर्ण कृषिचलनको सूचीकरण  गरिसकेर वर्गिकरण समेत </a:t>
              </a:r>
              <a:r>
                <a:rPr lang="ne-NP" sz="2000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गरिसकेपछि  </a:t>
              </a: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महल ८ को  जम्मा कृषिचलनको संख्या लेख्नुपर्दछ ।</a:t>
              </a:r>
              <a:endParaRPr lang="en-US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1" t="39445" r="14479" b="33703"/>
            <a:stretch/>
          </p:blipFill>
          <p:spPr bwMode="auto">
            <a:xfrm>
              <a:off x="1714500" y="901698"/>
              <a:ext cx="8686800" cy="184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>
              <a:cxnSpLocks/>
              <a:stCxn id="7" idx="0"/>
            </p:cNvCxnSpPr>
            <p:nvPr/>
          </p:nvCxnSpPr>
          <p:spPr>
            <a:xfrm flipV="1">
              <a:off x="1214917" y="1412423"/>
              <a:ext cx="3023708" cy="1330776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81400" y="1638300"/>
              <a:ext cx="800100" cy="110490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H="1" flipV="1">
              <a:off x="4514960" y="1909692"/>
              <a:ext cx="971440" cy="84939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514600" y="2759084"/>
              <a:ext cx="2528039" cy="4011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 गणना  क्षेत्रको सम्पूर्ण कृषिचलनको सूचीकरण  गरिसकेर वर्गिकरण समेत गरिसकपछि  महल ९ को  जम्मा कृषिचलनको संख्या लेख्नुपर्दछ ।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56308" y="2819400"/>
              <a:ext cx="2387492" cy="39507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 गणना  क्षेत्रको सम्पूर्ण कृषिचलनको सूचीकरण  गरिसकेर वर्गिकरण समेत गरिसकपछि  महल १० को  जम्मा कृषिचलनको संख्या लेख्नुपर्दछ ।</a:t>
              </a:r>
              <a:endParaRPr lang="en-US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96200" y="2819400"/>
              <a:ext cx="2447925" cy="39507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गणना  क्षेत्रको सम्पूर्ण कृषिचलनको सूचीकरण  गरिसकेर वर्गिकरण समेत गरिसकपछि  महल ११ को  जम्मा कृषिचलनको संख्या लेख्नुपर्दछ ।</a:t>
              </a:r>
              <a:endParaRPr lang="en-US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267952" y="2819400"/>
              <a:ext cx="1771648" cy="39507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 गणना  क्षेत्रको सम्पूर्ण कृषिचलनको सूचीकरण  गरिसकेपछि  महल २ को  अन्तिम क्रम संख्या लेख्नुपर्दछ ।</a:t>
              </a:r>
              <a:endParaRPr lang="en-US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cxnSp>
          <p:nvCxnSpPr>
            <p:cNvPr id="34" name="Straight Arrow Connector 33"/>
            <p:cNvCxnSpPr>
              <a:cxnSpLocks/>
            </p:cNvCxnSpPr>
            <p:nvPr/>
          </p:nvCxnSpPr>
          <p:spPr>
            <a:xfrm flipH="1" flipV="1">
              <a:off x="5143504" y="2133600"/>
              <a:ext cx="2857496" cy="68580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 flipH="1" flipV="1">
              <a:off x="4372086" y="2362200"/>
              <a:ext cx="6029214" cy="3775799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xmlns="" id="{95952DC6-9026-48F4-8B7A-C411B68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912432DE-4C7B-4B93-92E2-3370267A308D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महल ८, ९, १०, ११ को जम्मा तथा महल २ को अन्तिम क्रमसंख्या</a:t>
            </a:r>
          </a:p>
        </p:txBody>
      </p:sp>
    </p:spTree>
    <p:extLst>
      <p:ext uri="{BB962C8B-B14F-4D97-AF65-F5344CB8AC3E}">
        <p14:creationId xmlns:p14="http://schemas.microsoft.com/office/powerpoint/2010/main" val="21348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B299AE9-C3BC-434C-9E90-599D4E5F8141}"/>
              </a:ext>
            </a:extLst>
          </p:cNvPr>
          <p:cNvGrpSpPr/>
          <p:nvPr/>
        </p:nvGrpSpPr>
        <p:grpSpPr>
          <a:xfrm>
            <a:off x="133350" y="1412423"/>
            <a:ext cx="11652245" cy="5305582"/>
            <a:chOff x="133350" y="943785"/>
            <a:chExt cx="11652245" cy="5469804"/>
          </a:xfrm>
        </p:grpSpPr>
        <p:sp>
          <p:nvSpPr>
            <p:cNvPr id="7" name="Rectangle 6"/>
            <p:cNvSpPr/>
            <p:nvPr/>
          </p:nvSpPr>
          <p:spPr>
            <a:xfrm>
              <a:off x="133350" y="2857589"/>
              <a:ext cx="2457450" cy="355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b="1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छानिने कृषि चलन (कृषक परिवार) को जम्मा संख्या (न) 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सम्बन्धित गणना क्षेत्रमा भएका जम्मा कृषि चलन मध्येबाट कति कृषि चलन छान्ने भन्ने कुरा निश्चित गर्ने काम सुपरिवेक्षकले गर्नेछन् र सोही संख्या यहाँ लेख्नुपर्छ ।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1" t="39445" r="14479" b="33703"/>
            <a:stretch/>
          </p:blipFill>
          <p:spPr bwMode="auto">
            <a:xfrm>
              <a:off x="1714500" y="943785"/>
              <a:ext cx="8686800" cy="184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>
              <a:cxnSpLocks/>
              <a:stCxn id="7" idx="0"/>
            </p:cNvCxnSpPr>
            <p:nvPr/>
          </p:nvCxnSpPr>
          <p:spPr>
            <a:xfrm flipV="1">
              <a:off x="1362075" y="1451609"/>
              <a:ext cx="6448425" cy="140598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  <a:stCxn id="17" idx="0"/>
            </p:cNvCxnSpPr>
            <p:nvPr/>
          </p:nvCxnSpPr>
          <p:spPr>
            <a:xfrm flipV="1">
              <a:off x="4229100" y="1689190"/>
              <a:ext cx="4597397" cy="1168399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9601200" y="1864536"/>
              <a:ext cx="0" cy="980264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743200" y="2857589"/>
              <a:ext cx="2971800" cy="3556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b="1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छनोट अन्तर संख्या (इ)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छनोट अन्तर संख्या भन्नाले कृषि चलनको छनोट गर्दा कति कतिको अन्तरमा छनोट गर्ने भन्ने जनाउँछ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यो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संख्या गणना क्षेत्रमा रहेका जम्मा कृषि चलन संख्यालाई सो गणना क्षेत्रमा छनोट गरिने संख्याले भाग गरेर प्राप्त गर्न सकिन्छ ।</a:t>
              </a:r>
            </a:p>
            <a:p>
              <a:endParaRPr lang="en-US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67400" y="2629989"/>
              <a:ext cx="5918195" cy="377081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000" b="1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शुरु छनोट अङ्क (अ)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शुरु छनोट अङ्क भनेको छनोट अन्तरसँग बराबर वा सोभन्दा सानो तर शून्यभन्दा ठूलो कुनै दैवी संख्या 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Kalimati" panose="00000400000000000000" pitchFamily="2"/>
                </a:rPr>
                <a:t>(Random Number)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हो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यो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अङ्क दिइएको दैवी संख्या तालिकाबाट लिइन्छ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पहिलो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कृषक परिवारको छनोट यही दैवी संख्याको आधारमा गरिन्छ 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त्यसपछि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, शुरु छनोट अङ्कमा छनोट अन्तर संख्या जोड्दै जाँदा क्रमशः कृषक परिवारको छनोट हुँदै जान्छ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दैवी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संख्या तालिका र छनोट विधि सुपरिवेक्षक पुस्तिकाको कृषि चलन छनोट विधि खण्डमा दिइएको छ ।</a:t>
              </a:r>
              <a:endParaRPr lang="en-US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3274670C-0F18-43F7-97F4-2CDF3816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F70F777F-FE41-49F1-945C-BF08E592B113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छानिने कृषि चलन सम्बन्धी संख्याहरू</a:t>
            </a:r>
          </a:p>
        </p:txBody>
      </p:sp>
    </p:spTree>
    <p:extLst>
      <p:ext uri="{BB962C8B-B14F-4D97-AF65-F5344CB8AC3E}">
        <p14:creationId xmlns:p14="http://schemas.microsoft.com/office/powerpoint/2010/main" val="1163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3657600"/>
            <a:ext cx="11963400" cy="3101899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घरको क्रमसंख्या सिलसिलेवार रूपमा लेख्नुपर्छ । </a:t>
            </a:r>
            <a:endParaRPr lang="en-US" sz="20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क्षेत्रमा पहिलो घरको क्रमसंख्या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Kalimati" panose="00000400000000000000" pitchFamily="2"/>
              </a:rPr>
              <a:t>1</a:t>
            </a: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दोस्रो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Kalimati" panose="00000400000000000000" pitchFamily="2"/>
              </a:rPr>
              <a:t>2</a:t>
            </a: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हुँदै क्रमशः गणना क्षेत्रको अन्तिम घरको लगत लिँदा घरको क्रमसंख्या अन्तिम हुनेछ । </a:t>
            </a:r>
            <a:endParaRPr lang="en-US" sz="20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क्षेत्रभित्रको प्रत्येक घरको बेग्लाबेग्लै क्रमसंख्या हुनेछ । </a:t>
            </a:r>
            <a:endParaRPr lang="en-US" sz="20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क्षेत्रको कुनै घर नछुटोस् भन्नका लागि लगत लिने कार्यको प्रारम्भ गणना क्षेत्रको कुनै एउटा कुना (पूर्वी उत्तर सिमाना) बाट गरेर सबै घरको लगत नलिएसम्म गणना क्षेत्रको कार्य समाप्त गर्नु हुँदैन </a:t>
            </a: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1295400" y="1295400"/>
            <a:ext cx="9448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676400" y="2949500"/>
            <a:ext cx="0" cy="7081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DF981C7D-8CE1-4A9C-893B-BE90F707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ADA9B123-DA23-4B41-8D2C-F636D07A61BB}"/>
              </a:ext>
            </a:extLst>
          </p:cNvPr>
          <p:cNvSpPr txBox="1">
            <a:spLocks/>
          </p:cNvSpPr>
          <p:nvPr/>
        </p:nvSpPr>
        <p:spPr>
          <a:xfrm>
            <a:off x="-6350" y="685801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घर क्रमसंख्या (महल–१)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4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17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723900" y="1371600"/>
            <a:ext cx="9982200" cy="240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ADA9B123-DA23-4B41-8D2C-F636D07A6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1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घर क्रमसंख्या (महल–१</a:t>
            </a:r>
            <a:r>
              <a:rPr lang="ne-NP" sz="31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)...</a:t>
            </a:r>
            <a:endParaRPr lang="ne-NP" sz="31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114800"/>
            <a:ext cx="9448800" cy="263149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यसरी </a:t>
            </a: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लगत सङ्कलन गर्दा गणना </a:t>
            </a:r>
            <a:r>
              <a:rPr lang="ne-NP" sz="22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क्षेत्र</a:t>
            </a:r>
            <a:r>
              <a:rPr lang="en-US" sz="22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2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भित्र </a:t>
            </a: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नपर्ने घर समावेश गर्नु हुँदैन । </a:t>
            </a:r>
            <a:endParaRPr lang="en-US" sz="2200" b="1" dirty="0" smtClean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गणनाको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प्रयोजनको लागि सम्बन्धित घर सम्बन्धित गणना </a:t>
            </a: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क्षेत्र</a:t>
            </a:r>
            <a:r>
              <a:rPr lang="en-US" sz="2200" dirty="0" smtClean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भित्र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पर्छ वा पर्दैन छुट्ट्याउन घर रहेको ठाउँलाई नै आधार मान्नुपर्छ र </a:t>
            </a:r>
            <a:endParaRPr lang="en-US" sz="2200" dirty="0" smtClean="0">
              <a:latin typeface="Preeti" pitchFamily="2" charset="0"/>
              <a:cs typeface="Kalimati" panose="00000400000000000000" pitchFamily="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कुनै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द्विविधा पर्न गएमा सम्बन्धित गाउँपालिका वा नगरपालिकाका वडा अध्यक्ष वा सदस्यहरूसँग सम्पर्क गरेर छुट्ट्याउनुपर्छ ।</a:t>
            </a:r>
            <a:endParaRPr lang="en-US" sz="2200" dirty="0"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143000" y="3200400"/>
            <a:ext cx="0" cy="9144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18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कृषिचलन</a:t>
            </a:r>
            <a:endParaRPr lang="en-US" sz="2400" b="1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एउटै व्यक्ति वा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परिवार वा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निकायले रेखदेख (व्यवस्थापन) गरेको कृषि उत्पादनको एक आर्थिक एकाइलाई कृषि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Kalimati" pitchFamily="2"/>
              </a:rPr>
              <a:t>-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चलन</a:t>
            </a:r>
            <a:r>
              <a:rPr lang="ne-NP" sz="2400" b="1" dirty="0" smtClean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यस्तो कृषि–चलनभित्र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आफ्नो हकको वा अर्काको हकको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 पनि जुनसुकै शर्तमा लिई आंशिक वा पूर्ण रूपमा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कृषि उत्पादनको उद्देश्यले पालिएका पशुपन्छीहरू</a:t>
            </a:r>
            <a:r>
              <a:rPr lang="ne-NP" sz="2400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वा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कृषिका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लागि उपयोग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गरिएको सम्पूर्ण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जग्गा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पर्दछ। </a:t>
            </a: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सजिलो अर्थमा भन्नुपर्दा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एक व्यक्तिको जिम्मा र रेखदेखमा रहेको सम्पूर्ण कृषिकार्यलाई</a:t>
            </a:r>
            <a:r>
              <a:rPr lang="ne-NP" sz="2400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कृषि–चलन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मानिएको छ ।</a:t>
            </a:r>
            <a:endParaRPr lang="ne-NP" sz="2400" dirty="0">
              <a:solidFill>
                <a:schemeClr val="dk1"/>
              </a:solidFill>
            </a:endParaRPr>
          </a:p>
          <a:p>
            <a:endParaRPr lang="ne-NP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latin typeface="Fontasy Himali" pitchFamily="82" charset="0"/>
              </a:rPr>
              <a:t>19</a:t>
            </a:r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Content Placeholder 14"/>
          <p:cNvSpPr>
            <a:spLocks noGrp="1"/>
          </p:cNvSpPr>
          <p:nvPr>
            <p:ph idx="1"/>
          </p:nvPr>
        </p:nvSpPr>
        <p:spPr>
          <a:xfrm>
            <a:off x="152400" y="762000"/>
            <a:ext cx="11506200" cy="5410200"/>
          </a:xfr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कृषिचलनको न्युनतम सिमा</a:t>
            </a:r>
            <a:endParaRPr lang="en-US" sz="2400" b="1" dirty="0">
              <a:solidFill>
                <a:schemeClr val="dk1"/>
              </a:solidFill>
              <a:cs typeface="Kalimati" pitchFamily="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मा जग्गाको क्षेत्रफल वा पशुपन्छीको सङ्ख्या निम्नानुसार भएमा मात्र कृषि–चलन मानिएको छ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: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हिमाल र पहाडका जिल्लामा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४ आना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(०.०१२७२ हेक्टर) र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तराइका जिल्लामा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८ धुर</a:t>
            </a:r>
            <a:r>
              <a:rPr lang="ne-NP" sz="2400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(०.०१३५५ हेक्टर)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क्षेत्रफलमा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बाली लागेको जग्गा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भएमा, वा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जुनसुकै उमेरका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१ वटा गाई–भैँसी पालेको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भएमा, वा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५ वटा भेडा–बाख्रा, सुँगुर–बङ्गुर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जस्ता पाल्तु चौपाया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पालेको भएमा, वा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चल्ला र माउ गरी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कम्तीमा २० वटासम्म पन्छी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(कुखुरा, हाँस) पालेको भएमा । 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8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247543"/>
            <a:ext cx="4419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सूचीकरण लगत १ भर्ने </a:t>
            </a:r>
            <a:r>
              <a:rPr lang="ne-NP" sz="2400" dirty="0" smtClean="0">
                <a:cs typeface="Kalimati" pitchFamily="2"/>
              </a:rPr>
              <a:t>तरिका</a:t>
            </a:r>
            <a:endParaRPr lang="ne-NP" sz="2400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5334000" y="2199016"/>
            <a:ext cx="305457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पुस्तिका</a:t>
            </a:r>
            <a:endParaRPr lang="en-US" sz="2400" dirty="0">
              <a:solidFill>
                <a:srgbClr val="002060"/>
              </a:solidFill>
              <a:cs typeface="Kalimati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EB4C79-CAE4-4559-AF95-2E63EEB4FF90}"/>
              </a:ext>
            </a:extLst>
          </p:cNvPr>
          <p:cNvGrpSpPr/>
          <p:nvPr/>
        </p:nvGrpSpPr>
        <p:grpSpPr>
          <a:xfrm>
            <a:off x="9215658" y="1049111"/>
            <a:ext cx="2519142" cy="5275489"/>
            <a:chOff x="10527347" y="1125311"/>
            <a:chExt cx="1447165" cy="39800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FF06D10-C757-4ED8-B69C-5DF06F76B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DB37BF6-F346-4429-A6AE-CE35FD1B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3733800"/>
            <a:ext cx="12039600" cy="30480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i="1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माथि उल्लेखित कृषि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चलनको परिभाषा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पुस्तिकाको परिच्छेद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४ मा दिइएको छ । </a:t>
            </a:r>
            <a:endParaRPr lang="en-US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यो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महल भर्न शुरु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गर्नु अघि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लगत भर्न लागेको परिवार कृषि चलन हो वा होइन स्पष्ट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गर्नुपर्छ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ः </a:t>
            </a:r>
            <a:endParaRPr lang="en-US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अर्थात्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परिवारले ८ धुर वा ४ आना बाली लागेको जग्गा चलन गरेको छ, छैन वा </a:t>
            </a:r>
            <a:endParaRPr lang="en-US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ओटा ठूला चौपाया वा ५ ओटा साना चौपाया वा </a:t>
            </a:r>
            <a:endParaRPr lang="en-US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२०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ओटा पन्छी पालेको छ, छैन पत्ता लगाउनुपर्छ, यदि छैन भने सो परिवार कृषि चलन हुँदैन र त्यसको लगत भर्नु पर्दैन ।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990600" y="1308100"/>
            <a:ext cx="103632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828800" y="3048000"/>
            <a:ext cx="0" cy="6858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D1AC6AB4-D248-4641-845A-676A052B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xmlns="" id="{8429926F-EC2A-42EF-AE04-C708CB1653D9}"/>
              </a:ext>
            </a:extLst>
          </p:cNvPr>
          <p:cNvSpPr txBox="1">
            <a:spLocks/>
          </p:cNvSpPr>
          <p:nvPr/>
        </p:nvSpPr>
        <p:spPr>
          <a:xfrm>
            <a:off x="-6350" y="685800"/>
            <a:ext cx="12192000" cy="802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चलन (कृषक परिवार) को क्रमसंख्या (महल–२)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07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007" y="2057400"/>
            <a:ext cx="11512993" cy="28956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नोटः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कृषिचलनको न्युनतम </a:t>
            </a:r>
            <a:r>
              <a:rPr lang="ne-NP" sz="2400" b="1" dirty="0" smtClean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सिमा पुरा गरी च्याउखेती</a:t>
            </a:r>
            <a:r>
              <a:rPr lang="ne-NP" sz="24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, पुष्पखेती गरेको मात्र आधारमा पनि कृषि चलन मानी कृषक परिवार लगत भर्नु पर्दछ 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तर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माछापालन, रेशमपालन, मौरीपालन गरेको मात्र आधारमा कृषि चलन मानी कृषक परिवार लगत भर्नु </a:t>
            </a: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हु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ँ</a:t>
            </a: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दैन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550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8751" y="3744891"/>
            <a:ext cx="12039600" cy="27432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साधारणतया एउटा घरमा एउटै परिवार भेटिन्छन् तर कुनैकुनै घरमा एकभन्दा बढी परिवार पनि बसेका हुन सक्छन् ।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त्यसैले </a:t>
            </a: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घरमा अन्य कृषक परिवार भए नभएको पनि सोध्नुपर्छ । </a:t>
            </a:r>
            <a:endParaRPr lang="ne-NP" sz="2200" b="1" dirty="0" smtClean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चलन क्रमसंख्या महल–२ मा लेख्नुपर्छ ।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यो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क्रमसंख्या पनि सिलसिलेवार रूपले अन्तिम कृषि चलनको लगत लिँदासम्म बढ्दै जान्छ 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।</a:t>
            </a:r>
            <a:endParaRPr lang="ne-NP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838200" y="1336223"/>
            <a:ext cx="10439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676400" y="3107169"/>
            <a:ext cx="0" cy="63772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385FD12F-D492-4E50-AAED-E2C767AF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230DD975-45D1-4B7B-9FA8-E86E5270372A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चलन (कृषक परिवार) को क्रमसंख्या (महल–२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)...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70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23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8429926F-EC2A-42EF-AE04-C708CB165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10972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1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</a:t>
            </a:r>
            <a:r>
              <a:rPr lang="ne-NP" sz="31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(कृषक परिवार) को क्रमसंख्या (महल–२</a:t>
            </a:r>
            <a:r>
              <a:rPr lang="ne-NP" sz="31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)...</a:t>
            </a:r>
            <a:endParaRPr lang="ne-NP" sz="31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762000" y="1371601"/>
            <a:ext cx="1020471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3778102"/>
            <a:ext cx="11658600" cy="263149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महल–१ को अन्तिम क्रमसंख्याले उक्त गणना क्षेत्रमा रहेका कृषि चलन भएको जम्मा घर संख्यालाई जनाउँछ भने महल–२ को अन्तिम क्रमसंख्याले कृषि चलनको जम्मा संख्यालाई जनाउँछ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घर संख्याभन्दा कृषि चलन संख्या धेरै हुन पनि सक्छ । </a:t>
            </a:r>
            <a:endParaRPr lang="ne-NP" sz="2200" b="1" dirty="0" smtClean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यदि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कुनै घरमा दुई ओटा कृषि चलन भएमा तिनीहरूको लगत लिँदा घर संख्या दुवैको एउटै लेख्नुपर्छ तर कृषि चलन क्रमसंख्या भने अघिल्लो परिवारको क्रमअनुसारले बढाएर लेख्दै जानुपर्छ ।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1676400" y="3276600"/>
            <a:ext cx="0" cy="5334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मूख्य कृषक</a:t>
            </a:r>
            <a:endParaRPr lang="en-US" sz="2400" b="1" dirty="0">
              <a:solidFill>
                <a:prstClr val="black"/>
              </a:solidFill>
              <a:cs typeface="Kalimati" pitchFamily="2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कृषि–चलनको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सम्पूर्ण चाँजोपाँजो मिलाउने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, उपलब्ध हुन सक्ने साधन र स्रोतको कसरी उपयोग गर्नुपर्छ भन्ने कुरा निर्णय गर्ने, कृषि उत्पादनको वितरणसम्बन्धी निर्णय लिने र प्राविधिक तथा आर्थिक जिम्मेवारीसमेत वहन गर्ने व्यक्तिलाई मुख्य कृषक भनिन्छ । </a:t>
            </a:r>
            <a:endParaRPr lang="en-US" sz="2400" dirty="0">
              <a:solidFill>
                <a:prstClr val="black"/>
              </a:solidFill>
              <a:cs typeface="Kalimati" pitchFamily="2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मुख्य कृषकले आफ्नो वा आफ्नो परिवारको हकको अथवा अरूको जुनसुकै शर्तमा लिएको जग्गाको आफैले वा प्रतिनिधिमार्फत् दैनिक कामको रेखदेख गरे गराएको हुन सक्छ</a:t>
            </a:r>
            <a:r>
              <a:rPr lang="en-US" sz="2400" dirty="0">
                <a:solidFill>
                  <a:prstClr val="black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।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24</a:t>
            </a:fld>
            <a:endParaRPr lang="en-US" sz="1800" dirty="0">
              <a:latin typeface="Fontasy Himal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4114800"/>
            <a:ext cx="11887200" cy="26670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महल–२ मा दिइने सिलसिलेवार संख्याअनुसार मुख्य कृषकको नाम, थर लेख्नुपर्छ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मुख्य कृषक र परिवारमूली एकै व्यक्ति हुन पनि सक्छ वा नहुन पनि सक्छ । मुख्य कृषकको परिभाषा 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पुस्तिकाको परिच्छेद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४ मा दिइएको 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एउटा गणना क्षेत्रमा एकै नाम गरेका एकभन्दा बढी मुख्य कृषकहरू भएमा तिनीहरूको पहिचानको लागि बोलाउने नाम कैफियत (महल–१२) मा खुलाउनुपर्छ 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457200" y="1336223"/>
            <a:ext cx="112776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2743200" y="3124200"/>
            <a:ext cx="0" cy="1037666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6D88A05-94D9-4353-87E2-71EFB81C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xmlns="" id="{EA81DC24-B00A-47A8-976C-AE975CDF5C01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मुख्य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कृषकको नाम, थर (महल–३)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54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4508500"/>
            <a:ext cx="11353800" cy="15875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चलन गरेको जग्गाको क्षेत्रफलको एकाइको कोड नम्बर लेख्नुपर्छ,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जस्तैः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बिघा भए कोड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Kalimati" panose="00000400000000000000" pitchFamily="2"/>
              </a:rPr>
              <a:t>1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 रोपनी भए कोड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लेख्नुपर्छ ।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609600" y="1371600"/>
            <a:ext cx="10591800" cy="24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3962400" y="3276602"/>
            <a:ext cx="0" cy="1231898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98296A23-8DE4-4114-96AB-5D641044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D30AB59D-5D2F-4E3F-A2FA-E343776BFF39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726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जग्गाको क्षेत्रफलको एकाइ (महल–४)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29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3897868"/>
            <a:ext cx="11811000" cy="28839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कृषकले चलन गरेको जम्मा जग्गाको क्षेत्रफल राम्ररी सोधी लेख्नुपर्छ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भरिने जग्गाको कुल क्षेत्रफल भन्नाले कृषक परिवारले चलन गरेको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गणनाको दिनमा कायम हुन आएको जग्गाको जम्मा क्षेत्रफललाई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जनाउँछ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कृषक परिवारको चलनअन्तर्गत पर्ने सबै जग्गाको क्षेत्रफल जोडेर लेख्नुपर्छ ।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यसको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लागि चलनअन्तर्गत पर्ने विभिन्न किसिमका जग्गाहरूको विवरण तल दिइएको छ ।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914400" y="1323788"/>
            <a:ext cx="10058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4953000" y="3068633"/>
            <a:ext cx="0" cy="82923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387AC92A-6275-459D-84C0-A7505774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xmlns="" id="{1582B1EB-52A0-457E-847A-E33751919028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726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457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9974" y="1297180"/>
            <a:ext cx="11887200" cy="540841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200" b="1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चलन </a:t>
            </a: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गरेको कुल क्षेत्रफलअन्तर्गत पर्ने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जग्गाहरूः</a:t>
            </a:r>
            <a:endParaRPr lang="ne-NP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जग्गामा जोसुकैको स्वामित्व भए तापनि मुख्य कृषकको चलनअन्तर्गतका सबै कित्ताहरूको जम्मा क्षेत्रफल </a:t>
            </a:r>
            <a:r>
              <a:rPr lang="ne-NP" sz="22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लिनुपर्छः</a:t>
            </a:r>
            <a:r>
              <a:rPr lang="ne-NP" sz="2200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lang="ne-NP" sz="2200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 स्थायी बाली लागेको जग्गाको सबै कित्ताहरूको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अस्थायीरूपमा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बाँझो रहेको जग्गाको सबै कित्ताहरूको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तथा स्थायी खर्क तथा चौरको रूपमा रहेको जग्गाको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निजी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वनबनेलोले ढाकेको जग्गाको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खरबारी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भएको जग्गा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पोखरीले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ढाकेको जग्गाको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घर, घडेरी, गोठ, धन्सार आदि समेतको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अन्य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जग्गा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4F5E3EE7-B1C9-410B-8182-06BBB0B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39A6263F-4C0E-4D2B-B8BD-806EDB450E89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650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)...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409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1219200"/>
            <a:ext cx="11811000" cy="55626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8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अन्य जग्गाः माथिका </a:t>
            </a:r>
            <a:r>
              <a:rPr lang="ne-NP" sz="28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कुनै शीर्षकअन्तर्गत नपरेका जग्गाको क्षेत्रफल </a:t>
            </a:r>
            <a:endParaRPr lang="ne-NP" sz="2800" b="1" dirty="0" smtClean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8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जस्तैः 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खेतीयोग्य बनाउन केही बढी परिश्रम आवश्यक पर्ने खालका जग्गाको </a:t>
            </a:r>
            <a:r>
              <a:rPr lang="ne-NP" sz="28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क्षेत्रफल र सोत्तर 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आदि कार्यमा प्रयोग गर्न सकिने </a:t>
            </a:r>
            <a:r>
              <a:rPr lang="ne-NP" sz="28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झाडी भएको </a:t>
            </a:r>
            <a:r>
              <a:rPr lang="ne-NP" sz="28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जग्गा 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(जस्तै </a:t>
            </a:r>
            <a:r>
              <a:rPr lang="ne-NP" sz="28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नरकटघारी भएको 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जग्गा) को </a:t>
            </a:r>
            <a:r>
              <a:rPr lang="ne-NP" sz="28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क्षेत्रफल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।</a:t>
            </a:r>
            <a:endParaRPr lang="ne-NP" sz="28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FDCD8AB3-2DF4-4C56-9C4D-E48C16AF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F9C8388E-5CC0-4E78-AD8D-8834AC32E2DC}"/>
              </a:ext>
            </a:extLst>
          </p:cNvPr>
          <p:cNvSpPr txBox="1">
            <a:spLocks/>
          </p:cNvSpPr>
          <p:nvPr/>
        </p:nvSpPr>
        <p:spPr>
          <a:xfrm>
            <a:off x="0" y="1249326"/>
            <a:ext cx="12192000" cy="103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0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</a:t>
            </a:r>
            <a:r>
              <a:rPr lang="ne-NP" sz="30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गरेको जम्मा जग्गाको क्षेत्रफल (महल–५</a:t>
            </a:r>
            <a:r>
              <a:rPr lang="ne-NP" sz="30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)...</a:t>
            </a:r>
            <a:endParaRPr lang="ne-NP" sz="30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97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295401"/>
            <a:ext cx="11582400" cy="5176386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छनोटमा परेको प्रत्येक गणना–क्षेत्र भित्रका सम्पूर्ण कृषक परिवारको (कृषि–चलनको) सूची तथा अन्य विवरण तयार पार्न लगत १ प्रयोग गरिन्छ । </a:t>
            </a:r>
            <a:endParaRPr lang="en-US" sz="2400" dirty="0">
              <a:cs typeface="Kalimati" pitchFamily="2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यो लगत गणकले भर्नु पर्दछ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।</a:t>
            </a:r>
            <a:endParaRPr lang="en-US" sz="2400" b="1" dirty="0" smtClean="0">
              <a:solidFill>
                <a:srgbClr val="0070C0"/>
              </a:solidFill>
              <a:cs typeface="Kalimati" pitchFamily="2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ne-NP" sz="2400" dirty="0">
                <a:cs typeface="Kalimati" pitchFamily="2"/>
              </a:rPr>
              <a:t>उद्देश्य</a:t>
            </a:r>
            <a:r>
              <a:rPr lang="en-US" sz="2400" dirty="0">
                <a:cs typeface="Kalimati" pitchFamily="2"/>
              </a:rPr>
              <a:t>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कृषक परिवार (कृषि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चलन) छनोट गर्न तोकिएको गणना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क्षेत्रका सबै कृषि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चलनहरूको विवरण लिने यसको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उद्देश्य हो ।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ne-NP" sz="2400" dirty="0">
                <a:cs typeface="Kalimati" pitchFamily="2"/>
              </a:rPr>
              <a:t>उत्तरदाता</a:t>
            </a:r>
            <a:r>
              <a:rPr lang="en-US" sz="2400" dirty="0">
                <a:cs typeface="Kalimati" pitchFamily="2"/>
              </a:rPr>
              <a:t>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मुख्य कृषक नै यो लगतको उत्तरदाता हुन। </a:t>
            </a:r>
            <a:r>
              <a:rPr lang="ne-NP" sz="2400" dirty="0">
                <a:cs typeface="Kalimati" pitchFamily="2"/>
              </a:rPr>
              <a:t>मुख्य कृषक भेट नहुने निश्चित भएमा मात्र सबै विवरण राम्रोसँग दिन सक्ने परिवारको अर्को सदस्यसँग अन्तर्वार्ता लिनुपर्दछ । </a:t>
            </a:r>
          </a:p>
          <a:p>
            <a:pPr algn="just">
              <a:lnSpc>
                <a:spcPct val="170000"/>
              </a:lnSpc>
            </a:pPr>
            <a:endParaRPr lang="ne-NP" sz="2400" dirty="0">
              <a:cs typeface="Kalimati" pitchFamily="2"/>
            </a:endParaRPr>
          </a:p>
          <a:p>
            <a:pPr algn="just">
              <a:lnSpc>
                <a:spcPct val="170000"/>
              </a:lnSpc>
            </a:pPr>
            <a:endParaRPr lang="ne-NP" sz="2400" dirty="0">
              <a:cs typeface="Kalimati" pitchFamily="2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CBF2B42F-F755-4028-A9DD-857C9ECFC217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F49352E2-1D67-4C03-A14A-EBCFD242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1143000"/>
            <a:ext cx="12039600" cy="571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e-NP" sz="2400" i="1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तर, </a:t>
            </a:r>
            <a:r>
              <a:rPr lang="ne-NP" sz="22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मुख्य </a:t>
            </a: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कृषक वा परिवारका सदस्यको स्वामित्वमा रहेको तर अरूलाई कमाउन दिएको जग्गा जम्मा क्षेत्रफलभित्र पार्नु हुँदैन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सार्वजनिक चलनको जग्गा पनि कृषि चलनको जम्मा जग्गाको क्षेत्रफलमा जोड्नु हुँदैन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यसैगरी, </a:t>
            </a: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कृषि प्रयोजन बाहेक उद्योगधन्दा, व्यापारजस्ता अन्य प्रयोजनका लागि उपयोग भएको जग्गा पनि यसमा जोड्नु हुदैन </a:t>
            </a:r>
            <a:r>
              <a:rPr lang="ne-NP" sz="22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मुख्य कृषक वा उत्तरदातालाई कृषि चलनको जम्मा क्षेत्रफल भन्न कठिनाइ प¥यो भने सबै जग्गामा लागेको बिजन वा जम्मा रुख संख्या सोधेर भए पनि क्षेत्रफल निकाल्नुपर्छ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कृषि चलनमा एकभन्दा बढी कित्ताहरू भएमा सबै कित्ताहरूको क्षेत्रफल जोड गरेर जम्मा क्षेत्रफल निकाल्नुपर्छ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एउटै आर्थिक एकाइअन्तर्गतको आफ्नो र आफ्ना परिवारले खेती गरेको सबै जग्गाहरूलाई जम्मा क्षेत्रफलभित्र जोड्नुपर्ने भएकोले उत्तरदातालाई यो कुरा राम्रोसँग बुझाउनुपर्छ ।</a:t>
            </a:r>
          </a:p>
          <a:p>
            <a:pPr algn="just">
              <a:lnSpc>
                <a:spcPct val="150000"/>
              </a:lnSpc>
            </a:pPr>
            <a:endParaRPr lang="ne-NP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72D007C0-AA55-448B-861D-F6E09983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xmlns="" id="{AF37E341-5244-4744-BED7-866C98B8EF66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65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</a:t>
            </a:r>
            <a:r>
              <a:rPr lang="ne-NP" sz="24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)...</a:t>
            </a:r>
            <a:endParaRPr lang="ne-NP" sz="24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457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31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0DF9703-8969-43E6-A3EB-139812E215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315778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ne-NP" sz="2400" b="1" dirty="0">
                <a:cs typeface="Kalimati" panose="00000400000000000000" pitchFamily="2"/>
              </a:rPr>
              <a:t>उदाहरणः</a:t>
            </a:r>
            <a:r>
              <a:rPr lang="ne-NP" sz="2400" dirty="0">
                <a:cs typeface="Kalimati" panose="00000400000000000000" pitchFamily="2"/>
              </a:rPr>
              <a:t> </a:t>
            </a:r>
            <a:endParaRPr lang="ne-NP" sz="2400" dirty="0" smtClean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anose="00000400000000000000" pitchFamily="2"/>
              </a:rPr>
              <a:t>मानौं </a:t>
            </a:r>
            <a:r>
              <a:rPr lang="ne-NP" sz="2400" dirty="0">
                <a:cs typeface="Kalimati" panose="00000400000000000000" pitchFamily="2"/>
              </a:rPr>
              <a:t>धनमायाको परिवारले चलन गरेको जग्गामा ६ कित्ता छन् </a:t>
            </a:r>
            <a:r>
              <a:rPr lang="ne-NP" sz="2400" dirty="0" smtClean="0">
                <a:cs typeface="Kalimati" panose="00000400000000000000" pitchFamily="2"/>
              </a:rPr>
              <a:t>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anose="00000400000000000000" pitchFamily="2"/>
              </a:rPr>
              <a:t>यी </a:t>
            </a:r>
            <a:r>
              <a:rPr lang="ne-NP" sz="2400" dirty="0">
                <a:cs typeface="Kalimati" panose="00000400000000000000" pitchFamily="2"/>
              </a:rPr>
              <a:t>६ कित्तामध्ये १ कित्ता जग्गा अरूलाई कमाउन दिइएको रहेछ र </a:t>
            </a:r>
            <a:endParaRPr lang="ne-NP" sz="2400" dirty="0" smtClean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anose="00000400000000000000" pitchFamily="2"/>
              </a:rPr>
              <a:t>२ </a:t>
            </a:r>
            <a:r>
              <a:rPr lang="ne-NP" sz="2400" dirty="0">
                <a:cs typeface="Kalimati" panose="00000400000000000000" pitchFamily="2"/>
              </a:rPr>
              <a:t>कित्ता अरूको हकको </a:t>
            </a:r>
            <a:r>
              <a:rPr lang="ne-NP" sz="2400" dirty="0" smtClean="0">
                <a:cs typeface="Kalimati" panose="00000400000000000000" pitchFamily="2"/>
              </a:rPr>
              <a:t>जग्गा </a:t>
            </a:r>
            <a:r>
              <a:rPr lang="ne-NP" sz="2400" dirty="0">
                <a:cs typeface="Kalimati" panose="00000400000000000000" pitchFamily="2"/>
              </a:rPr>
              <a:t>हाल धनमायाको परिवारले चलन गरेको </a:t>
            </a:r>
            <a:r>
              <a:rPr lang="ne-NP" sz="2400" dirty="0" smtClean="0">
                <a:cs typeface="Kalimati" panose="00000400000000000000" pitchFamily="2"/>
              </a:rPr>
              <a:t>रहेछ</a:t>
            </a:r>
            <a:r>
              <a:rPr lang="ne-NP" sz="2400" dirty="0">
                <a:cs typeface="Kalimati" panose="00000400000000000000" pitchFamily="2"/>
              </a:rPr>
              <a:t>,</a:t>
            </a:r>
            <a:r>
              <a:rPr lang="ne-NP" sz="2400" dirty="0" smtClean="0">
                <a:cs typeface="Kalimati" panose="00000400000000000000" pitchFamily="2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ne-NP" sz="2400" dirty="0" smtClean="0">
                <a:cs typeface="Kalimati" panose="00000400000000000000" pitchFamily="2"/>
              </a:rPr>
              <a:t>	</a:t>
            </a:r>
            <a:r>
              <a:rPr lang="ne-NP" sz="2400" b="1" dirty="0" smtClean="0">
                <a:solidFill>
                  <a:srgbClr val="000099"/>
                </a:solidFill>
                <a:cs typeface="Kalimati" panose="00000400000000000000" pitchFamily="2"/>
              </a:rPr>
              <a:t>कित्ताको </a:t>
            </a:r>
            <a:r>
              <a:rPr lang="ne-NP" sz="2400" b="1" dirty="0">
                <a:solidFill>
                  <a:srgbClr val="000099"/>
                </a:solidFill>
                <a:cs typeface="Kalimati" panose="00000400000000000000" pitchFamily="2"/>
              </a:rPr>
              <a:t>क्षेत्रफल र स्वामित्व यसअनुसार </a:t>
            </a:r>
            <a:r>
              <a:rPr lang="ne-NP" sz="2400" b="1" dirty="0" smtClean="0">
                <a:solidFill>
                  <a:srgbClr val="000099"/>
                </a:solidFill>
                <a:cs typeface="Kalimati" panose="00000400000000000000" pitchFamily="2"/>
              </a:rPr>
              <a:t>रहेछः</a:t>
            </a:r>
            <a:endParaRPr lang="en-US" sz="2400" b="1" dirty="0">
              <a:solidFill>
                <a:srgbClr val="000099"/>
              </a:solidFill>
              <a:cs typeface="Kalimati" panose="00000400000000000000" pitchFamily="2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8FE44034-364B-41C0-B17B-09042BFD3B4A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8790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)...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844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E64C9FC-C458-4834-BFFC-F4148AA6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8FE44034-364B-41C0-B17B-09042BFD3B4A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879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)...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14615"/>
              </p:ext>
            </p:extLst>
          </p:nvPr>
        </p:nvGraphicFramePr>
        <p:xfrm>
          <a:off x="152400" y="1524000"/>
          <a:ext cx="11658600" cy="5565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6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9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/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</a:br>
                      <a:r>
                        <a:rPr lang="ne-NP" sz="22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क्षेत्रफलको</a:t>
                      </a:r>
                      <a:r>
                        <a:rPr lang="ne-NP" sz="2200" b="1" baseline="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 </a:t>
                      </a:r>
                      <a:r>
                        <a:rPr lang="ne-NP" sz="2200" b="1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एकार्इ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जग्गाको क्षेत्रफल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विवरण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१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0-6-2 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आफ्नो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 आफैले कमाएको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२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2-8-0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आफ्नो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 आफैले कमाएको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]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>
                          <a:solidFill>
                            <a:srgbClr val="7030A0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३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0-9-0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</a:pPr>
                      <a:r>
                        <a:rPr lang="ne-NP" sz="2200" b="1" dirty="0" smtClean="0">
                          <a:solidFill>
                            <a:srgbClr val="7030A0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आफ्नो </a:t>
                      </a:r>
                      <a:r>
                        <a:rPr lang="ne-NP" sz="2200" b="1" dirty="0">
                          <a:solidFill>
                            <a:srgbClr val="7030A0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 अरूलाई कमाउन दिएको</a:t>
                      </a: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]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7-0-0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आफ्नो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 आफैले कमाएको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५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1-9-0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अरूबाट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जिन्सी तिर्ने गरी लिएको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६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5-10-0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अरूबाट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जिन्सी तिर्ने गरी लिएको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जम्मा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17-1-2</a:t>
                      </a:r>
                      <a:r>
                        <a:rPr lang="ne-NP" sz="2200" b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 (चलन गरेको 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72330" y="6629699"/>
            <a:ext cx="2209800" cy="365125"/>
          </a:xfrm>
        </p:spPr>
        <p:txBody>
          <a:bodyPr/>
          <a:lstStyle/>
          <a:p>
            <a:r>
              <a:rPr lang="ne-NP" sz="1400" dirty="0" smtClean="0">
                <a:cs typeface="Kalimati" pitchFamily="2"/>
              </a:rPr>
              <a:t>३३</a:t>
            </a:r>
            <a:endParaRPr lang="en-US" sz="1400" dirty="0">
              <a:cs typeface="Kalimati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7730" y="1143000"/>
            <a:ext cx="4724400" cy="22098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बिघा </a:t>
            </a: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=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२० कठ्ठा</a:t>
            </a:r>
            <a:endParaRPr lang="ne-NP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कठ्ठा </a:t>
            </a: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=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२० धुर</a:t>
            </a:r>
            <a:endParaRPr lang="ne-NP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444" y="1143000"/>
            <a:ext cx="4724400" cy="23622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रोपनी = १६ आना</a:t>
            </a:r>
          </a:p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आना = ४ पैसा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52" y="3616404"/>
            <a:ext cx="4724400" cy="293679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C6466B"/>
                </a:solidFill>
                <a:latin typeface="Preeti" pitchFamily="2" charset="0"/>
                <a:cs typeface="Kalimati" panose="00000400000000000000" pitchFamily="2"/>
              </a:rPr>
              <a:t>बिघा कठ्ठा धुर</a:t>
            </a:r>
            <a:endParaRPr lang="ne-NP" sz="2400" b="1" dirty="0">
              <a:solidFill>
                <a:srgbClr val="C6466B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हात लागी   १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endParaRPr lang="en-US" sz="2400" b="1" dirty="0">
              <a:solidFill>
                <a:srgbClr val="66CCFF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१३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१७</a:t>
            </a: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२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११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१५</a:t>
            </a: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४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५</a:t>
            </a: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१२</a:t>
            </a:r>
            <a:endParaRPr lang="ne-NP" sz="2400" b="1" dirty="0">
              <a:solidFill>
                <a:srgbClr val="FFC00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39200" y="5943599"/>
            <a:ext cx="17614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8396" y="3663514"/>
            <a:ext cx="4724400" cy="296618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C6466B"/>
                </a:solidFill>
                <a:latin typeface="Preeti" pitchFamily="2" charset="0"/>
                <a:cs typeface="Kalimati" panose="00000400000000000000" pitchFamily="2"/>
              </a:rPr>
              <a:t>रोपनी आना पैसा</a:t>
            </a:r>
          </a:p>
          <a:p>
            <a:pPr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हात लागी  १ 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१३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३</a:t>
            </a: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२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११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२</a:t>
            </a: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४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९</a:t>
            </a: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endParaRPr lang="ne-NP" sz="2400" b="1" dirty="0">
              <a:solidFill>
                <a:srgbClr val="FFC00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82823" y="5867400"/>
            <a:ext cx="17667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479365" y="4424470"/>
            <a:ext cx="406915" cy="34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/>
              <a:t>१</a:t>
            </a:r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4891198" y="1600200"/>
            <a:ext cx="2466532" cy="1676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 smtClean="0">
                <a:solidFill>
                  <a:srgbClr val="C6466B"/>
                </a:solidFill>
              </a:rPr>
              <a:t>जग्गाको एकाई रुपान्तरण प्रकृया</a:t>
            </a:r>
            <a:endParaRPr lang="en-US" dirty="0">
              <a:solidFill>
                <a:srgbClr val="C6466B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8561425" y="4450389"/>
            <a:ext cx="291952" cy="34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/>
              <a:t>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3657600"/>
            <a:ext cx="12039600" cy="31125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गणनाको दिन कृषक परिवारले मुख्यतया </a:t>
            </a: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कृषि प्रयोजनका लागि पालेका पाल्तु चौपाया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को संख्या उल्लेख गर्नुपर्छ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यस्ता पाल्तु चौपाया आफ्नो स्वामित्व वा अरूको स्वामित्वको हाल आफूले पालेको पनि हुन सक्छ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अस्थायीरूपले बाहिर रहेका वा बाटोमा रहेका पाल्तु चौपाया पनि यसमा समावेश गरिन्छन्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पाल्तु चौपायामा गाई÷भैंसी, भेडा÷बाख्रा, सुँगुर÷बङ्गुर इत्यादि पर्छन्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पाल्तु चौपायाको संख्या महल–६ मा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एकमुष्ठ उल्लेख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गर्नुपर्छ ।</a:t>
            </a:r>
            <a:endParaRPr lang="en-US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76200" y="1348517"/>
            <a:ext cx="12039600" cy="213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6042837" y="3014332"/>
            <a:ext cx="0" cy="643268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F848FB3-BCFA-4659-854E-3707ACB6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xmlns="" id="{F3D4B593-6DA1-4B4E-9D12-7606DA0DDE08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73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पाल्तु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चौपाया संख्या (महल–६)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79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5100" y="3749749"/>
            <a:ext cx="11950700" cy="28956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गणनाको दिन कृषक परिवारले मुख्यतया </a:t>
            </a: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कृषि प्रयोजनका लागि पालेका पन्छी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को संख्या उल्लेख गर्नुपर्छ 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यस्ता पन्छी आफ्नो स्वामित्व वा अरूको स्वामित्वको हाल आफूले पालेको पनि हुन सक्छ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अस्थायीरूपले बाहिर रहेका वा बाटोमा रहेका पाल्तु पन्छी पनि यसमा समावेश गरिन्छन्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पाल्तु पन्छीमा कुखुरा, हाँस, परेवा इत्यादि पर्छन् 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पाल्तु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पन्छीको संख्या महल–७ मा एकमुष्ठ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उल्लेख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गर्नुपर्छ 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685800" y="1295400"/>
            <a:ext cx="11049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6659526" y="3200400"/>
            <a:ext cx="0" cy="5334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D64F6D2E-4870-4B1D-8316-0FC0CFC3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D2E62E9E-01BA-4E13-996D-02F334EE1253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पाल्तु पन्छी संख्या (महल– ७)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46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36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=""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=""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9">
            <a:extLst>
              <a:ext uri="{FF2B5EF4-FFF2-40B4-BE49-F238E27FC236}">
                <a16:creationId xmlns=""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केही प्रश्नहरू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A4C6A1-AD83-4CA5-8504-2B60162F293D}"/>
              </a:ext>
            </a:extLst>
          </p:cNvPr>
          <p:cNvSpPr txBox="1"/>
          <p:nvPr/>
        </p:nvSpPr>
        <p:spPr>
          <a:xfrm>
            <a:off x="533400" y="1600200"/>
            <a:ext cx="11506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Preeti" pitchFamily="2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कृषक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परिवार लगतको </a:t>
            </a:r>
            <a:r>
              <a:rPr lang="ne-NP" sz="2400" dirty="0" smtClean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उद्देश्य के ह</a:t>
            </a: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ो?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कृषक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परिवार लगतको </a:t>
            </a: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उत्तरदाता को हुन्छ?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 चलन भनेको के हो?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मुख्य कृषक कसलाई भनिन्छ?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चलन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गरेको </a:t>
            </a: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जग्गाको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जम्मा </a:t>
            </a: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क्षेत्रफल भन्नाले के बुझिन्छ? 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कृषिगणनामा कस्ता चौपाया र पन्छीको संख्या लिईन्छ?</a:t>
            </a:r>
            <a:endParaRPr lang="ne-NP" sz="2400" dirty="0" smtClean="0">
              <a:effectLst/>
              <a:latin typeface="Preeti" pitchFamily="2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244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2514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सूचीकरण लगत १ भर्ने तरिका</a:t>
            </a:r>
          </a:p>
          <a:p>
            <a:pPr marL="0" indent="0">
              <a:lnSpc>
                <a:spcPct val="150000"/>
              </a:lnSpc>
              <a:buNone/>
            </a:pPr>
            <a:endParaRPr lang="ne-NP" sz="2400" dirty="0" smtClean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27432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5400" dirty="0" smtClean="0">
                <a:solidFill>
                  <a:srgbClr val="7030A0"/>
                </a:solidFill>
                <a:cs typeface="Kalimati" pitchFamily="2"/>
              </a:rPr>
              <a:t>धन्यवाद </a:t>
            </a:r>
            <a:r>
              <a:rPr lang="ne-NP" sz="5400" dirty="0">
                <a:solidFill>
                  <a:srgbClr val="7030A0"/>
                </a:solidFill>
                <a:cs typeface="Kalimati" pitchFamily="2"/>
              </a:rPr>
              <a:t>!</a:t>
            </a:r>
            <a:r>
              <a:rPr lang="ne-NP" sz="5400" dirty="0">
                <a:solidFill>
                  <a:srgbClr val="7030A0"/>
                </a:solidFill>
                <a:latin typeface="Preeti"/>
                <a:cs typeface="Kalimati" pitchFamily="2"/>
              </a:rPr>
              <a:t> </a:t>
            </a:r>
            <a:endParaRPr lang="en-US" sz="16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76200" y="813116"/>
            <a:ext cx="120396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6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पृष्ठ </a:t>
            </a:r>
            <a:r>
              <a:rPr lang="ne-NP" sz="2600" b="1" dirty="0" smtClean="0">
                <a:solidFill>
                  <a:srgbClr val="0070C0"/>
                </a:solidFill>
                <a:cs typeface="Kalimati" pitchFamily="2"/>
              </a:rPr>
              <a:t>२० </a:t>
            </a:r>
            <a:r>
              <a:rPr lang="ne-NP" sz="2600" b="1" dirty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sz="2600" b="1" dirty="0" smtClean="0">
                <a:solidFill>
                  <a:srgbClr val="0070C0"/>
                </a:solidFill>
                <a:cs typeface="Kalimati" pitchFamily="2"/>
              </a:rPr>
              <a:t>२५ </a:t>
            </a:r>
            <a:r>
              <a:rPr lang="ne-NP" sz="2600" b="1" dirty="0">
                <a:solidFill>
                  <a:srgbClr val="0070C0"/>
                </a:solidFill>
                <a:cs typeface="Kalimati" pitchFamily="2"/>
              </a:rPr>
              <a:t>सम्म 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9432"/>
            <a:ext cx="2514599" cy="211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133600"/>
            <a:ext cx="1295399" cy="122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750157"/>
            <a:ext cx="1270153" cy="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556760"/>
            <a:ext cx="1768475" cy="90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934075"/>
            <a:ext cx="170544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84" y="4423760"/>
            <a:ext cx="17684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3724">
            <a:off x="9011680" y="3294152"/>
            <a:ext cx="500946" cy="5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3311">
            <a:off x="5464224" y="3915769"/>
            <a:ext cx="1004910" cy="54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eform 20"/>
          <p:cNvSpPr/>
          <p:nvPr/>
        </p:nvSpPr>
        <p:spPr bwMode="auto">
          <a:xfrm>
            <a:off x="5367243" y="1971674"/>
            <a:ext cx="1185956" cy="1673622"/>
          </a:xfrm>
          <a:custGeom>
            <a:avLst/>
            <a:gdLst>
              <a:gd name="connsiteX0" fmla="*/ 10886 w 1522915"/>
              <a:gd name="connsiteY0" fmla="*/ 511629 h 1652397"/>
              <a:gd name="connsiteX1" fmla="*/ 10886 w 1522915"/>
              <a:gd name="connsiteY1" fmla="*/ 511629 h 1652397"/>
              <a:gd name="connsiteX2" fmla="*/ 87086 w 1522915"/>
              <a:gd name="connsiteY2" fmla="*/ 381000 h 1652397"/>
              <a:gd name="connsiteX3" fmla="*/ 152400 w 1522915"/>
              <a:gd name="connsiteY3" fmla="*/ 293915 h 1652397"/>
              <a:gd name="connsiteX4" fmla="*/ 174172 w 1522915"/>
              <a:gd name="connsiteY4" fmla="*/ 239486 h 1652397"/>
              <a:gd name="connsiteX5" fmla="*/ 217715 w 1522915"/>
              <a:gd name="connsiteY5" fmla="*/ 195943 h 1652397"/>
              <a:gd name="connsiteX6" fmla="*/ 250372 w 1522915"/>
              <a:gd name="connsiteY6" fmla="*/ 141515 h 1652397"/>
              <a:gd name="connsiteX7" fmla="*/ 315686 w 1522915"/>
              <a:gd name="connsiteY7" fmla="*/ 54429 h 1652397"/>
              <a:gd name="connsiteX8" fmla="*/ 370115 w 1522915"/>
              <a:gd name="connsiteY8" fmla="*/ 10886 h 1652397"/>
              <a:gd name="connsiteX9" fmla="*/ 413657 w 1522915"/>
              <a:gd name="connsiteY9" fmla="*/ 0 h 1652397"/>
              <a:gd name="connsiteX10" fmla="*/ 892629 w 1522915"/>
              <a:gd name="connsiteY10" fmla="*/ 10886 h 1652397"/>
              <a:gd name="connsiteX11" fmla="*/ 925286 w 1522915"/>
              <a:gd name="connsiteY11" fmla="*/ 21772 h 1652397"/>
              <a:gd name="connsiteX12" fmla="*/ 990600 w 1522915"/>
              <a:gd name="connsiteY12" fmla="*/ 32657 h 1652397"/>
              <a:gd name="connsiteX13" fmla="*/ 1034143 w 1522915"/>
              <a:gd name="connsiteY13" fmla="*/ 54429 h 1652397"/>
              <a:gd name="connsiteX14" fmla="*/ 1121229 w 1522915"/>
              <a:gd name="connsiteY14" fmla="*/ 76200 h 1652397"/>
              <a:gd name="connsiteX15" fmla="*/ 1175657 w 1522915"/>
              <a:gd name="connsiteY15" fmla="*/ 119743 h 1652397"/>
              <a:gd name="connsiteX16" fmla="*/ 1208315 w 1522915"/>
              <a:gd name="connsiteY16" fmla="*/ 152400 h 1652397"/>
              <a:gd name="connsiteX17" fmla="*/ 1251857 w 1522915"/>
              <a:gd name="connsiteY17" fmla="*/ 185057 h 1652397"/>
              <a:gd name="connsiteX18" fmla="*/ 1262743 w 1522915"/>
              <a:gd name="connsiteY18" fmla="*/ 217715 h 1652397"/>
              <a:gd name="connsiteX19" fmla="*/ 1306286 w 1522915"/>
              <a:gd name="connsiteY19" fmla="*/ 272143 h 1652397"/>
              <a:gd name="connsiteX20" fmla="*/ 1349829 w 1522915"/>
              <a:gd name="connsiteY20" fmla="*/ 381000 h 1652397"/>
              <a:gd name="connsiteX21" fmla="*/ 1371600 w 1522915"/>
              <a:gd name="connsiteY21" fmla="*/ 446315 h 1652397"/>
              <a:gd name="connsiteX22" fmla="*/ 1382486 w 1522915"/>
              <a:gd name="connsiteY22" fmla="*/ 478972 h 1652397"/>
              <a:gd name="connsiteX23" fmla="*/ 1415143 w 1522915"/>
              <a:gd name="connsiteY23" fmla="*/ 555172 h 1652397"/>
              <a:gd name="connsiteX24" fmla="*/ 1458686 w 1522915"/>
              <a:gd name="connsiteY24" fmla="*/ 718457 h 1652397"/>
              <a:gd name="connsiteX25" fmla="*/ 1469572 w 1522915"/>
              <a:gd name="connsiteY25" fmla="*/ 783772 h 1652397"/>
              <a:gd name="connsiteX26" fmla="*/ 1480457 w 1522915"/>
              <a:gd name="connsiteY26" fmla="*/ 816429 h 1652397"/>
              <a:gd name="connsiteX27" fmla="*/ 1502229 w 1522915"/>
              <a:gd name="connsiteY27" fmla="*/ 925286 h 1652397"/>
              <a:gd name="connsiteX28" fmla="*/ 1502229 w 1522915"/>
              <a:gd name="connsiteY28" fmla="*/ 1317172 h 1652397"/>
              <a:gd name="connsiteX29" fmla="*/ 1480457 w 1522915"/>
              <a:gd name="connsiteY29" fmla="*/ 1360715 h 1652397"/>
              <a:gd name="connsiteX30" fmla="*/ 1404257 w 1522915"/>
              <a:gd name="connsiteY30" fmla="*/ 1447800 h 1652397"/>
              <a:gd name="connsiteX31" fmla="*/ 1371600 w 1522915"/>
              <a:gd name="connsiteY31" fmla="*/ 1469572 h 1652397"/>
              <a:gd name="connsiteX32" fmla="*/ 1338943 w 1522915"/>
              <a:gd name="connsiteY32" fmla="*/ 1502229 h 1652397"/>
              <a:gd name="connsiteX33" fmla="*/ 1262743 w 1522915"/>
              <a:gd name="connsiteY33" fmla="*/ 1567543 h 1652397"/>
              <a:gd name="connsiteX34" fmla="*/ 1197429 w 1522915"/>
              <a:gd name="connsiteY34" fmla="*/ 1611086 h 1652397"/>
              <a:gd name="connsiteX35" fmla="*/ 947057 w 1522915"/>
              <a:gd name="connsiteY35" fmla="*/ 1643743 h 1652397"/>
              <a:gd name="connsiteX36" fmla="*/ 642257 w 1522915"/>
              <a:gd name="connsiteY36" fmla="*/ 1632857 h 1652397"/>
              <a:gd name="connsiteX37" fmla="*/ 598715 w 1522915"/>
              <a:gd name="connsiteY37" fmla="*/ 1611086 h 1652397"/>
              <a:gd name="connsiteX38" fmla="*/ 500743 w 1522915"/>
              <a:gd name="connsiteY38" fmla="*/ 1524000 h 1652397"/>
              <a:gd name="connsiteX39" fmla="*/ 446315 w 1522915"/>
              <a:gd name="connsiteY39" fmla="*/ 1469572 h 1652397"/>
              <a:gd name="connsiteX40" fmla="*/ 424543 w 1522915"/>
              <a:gd name="connsiteY40" fmla="*/ 1447800 h 1652397"/>
              <a:gd name="connsiteX41" fmla="*/ 391886 w 1522915"/>
              <a:gd name="connsiteY41" fmla="*/ 1404257 h 1652397"/>
              <a:gd name="connsiteX42" fmla="*/ 348343 w 1522915"/>
              <a:gd name="connsiteY42" fmla="*/ 1360715 h 1652397"/>
              <a:gd name="connsiteX43" fmla="*/ 304800 w 1522915"/>
              <a:gd name="connsiteY43" fmla="*/ 1295400 h 1652397"/>
              <a:gd name="connsiteX44" fmla="*/ 261257 w 1522915"/>
              <a:gd name="connsiteY44" fmla="*/ 1230086 h 1652397"/>
              <a:gd name="connsiteX45" fmla="*/ 239486 w 1522915"/>
              <a:gd name="connsiteY45" fmla="*/ 1197429 h 1652397"/>
              <a:gd name="connsiteX46" fmla="*/ 217715 w 1522915"/>
              <a:gd name="connsiteY46" fmla="*/ 1153886 h 1652397"/>
              <a:gd name="connsiteX47" fmla="*/ 195943 w 1522915"/>
              <a:gd name="connsiteY47" fmla="*/ 1121229 h 1652397"/>
              <a:gd name="connsiteX48" fmla="*/ 152400 w 1522915"/>
              <a:gd name="connsiteY48" fmla="*/ 1034143 h 1652397"/>
              <a:gd name="connsiteX49" fmla="*/ 108857 w 1522915"/>
              <a:gd name="connsiteY49" fmla="*/ 968829 h 1652397"/>
              <a:gd name="connsiteX50" fmla="*/ 76200 w 1522915"/>
              <a:gd name="connsiteY50" fmla="*/ 892629 h 1652397"/>
              <a:gd name="connsiteX51" fmla="*/ 32657 w 1522915"/>
              <a:gd name="connsiteY51" fmla="*/ 816429 h 1652397"/>
              <a:gd name="connsiteX52" fmla="*/ 10886 w 1522915"/>
              <a:gd name="connsiteY52" fmla="*/ 751115 h 1652397"/>
              <a:gd name="connsiteX53" fmla="*/ 0 w 1522915"/>
              <a:gd name="connsiteY53" fmla="*/ 718457 h 1652397"/>
              <a:gd name="connsiteX54" fmla="*/ 10886 w 1522915"/>
              <a:gd name="connsiteY54" fmla="*/ 544286 h 1652397"/>
              <a:gd name="connsiteX55" fmla="*/ 32657 w 1522915"/>
              <a:gd name="connsiteY55" fmla="*/ 478972 h 1652397"/>
              <a:gd name="connsiteX56" fmla="*/ 43543 w 1522915"/>
              <a:gd name="connsiteY56" fmla="*/ 468086 h 1652397"/>
              <a:gd name="connsiteX57" fmla="*/ 10886 w 1522915"/>
              <a:gd name="connsiteY57" fmla="*/ 511629 h 16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22915" h="1652397">
                <a:moveTo>
                  <a:pt x="10886" y="511629"/>
                </a:moveTo>
                <a:lnTo>
                  <a:pt x="10886" y="511629"/>
                </a:lnTo>
                <a:cubicBezTo>
                  <a:pt x="36286" y="468086"/>
                  <a:pt x="59613" y="423266"/>
                  <a:pt x="87086" y="381000"/>
                </a:cubicBezTo>
                <a:cubicBezTo>
                  <a:pt x="106861" y="350577"/>
                  <a:pt x="133383" y="324818"/>
                  <a:pt x="152400" y="293915"/>
                </a:cubicBezTo>
                <a:cubicBezTo>
                  <a:pt x="162641" y="277273"/>
                  <a:pt x="163333" y="255745"/>
                  <a:pt x="174172" y="239486"/>
                </a:cubicBezTo>
                <a:cubicBezTo>
                  <a:pt x="185558" y="222407"/>
                  <a:pt x="205113" y="212146"/>
                  <a:pt x="217715" y="195943"/>
                </a:cubicBezTo>
                <a:cubicBezTo>
                  <a:pt x="230705" y="179242"/>
                  <a:pt x="238329" y="158911"/>
                  <a:pt x="250372" y="141515"/>
                </a:cubicBezTo>
                <a:cubicBezTo>
                  <a:pt x="271026" y="111681"/>
                  <a:pt x="293019" y="82764"/>
                  <a:pt x="315686" y="54429"/>
                </a:cubicBezTo>
                <a:cubicBezTo>
                  <a:pt x="327902" y="39159"/>
                  <a:pt x="352891" y="18268"/>
                  <a:pt x="370115" y="10886"/>
                </a:cubicBezTo>
                <a:cubicBezTo>
                  <a:pt x="383866" y="4993"/>
                  <a:pt x="399143" y="3629"/>
                  <a:pt x="413657" y="0"/>
                </a:cubicBezTo>
                <a:lnTo>
                  <a:pt x="892629" y="10886"/>
                </a:lnTo>
                <a:cubicBezTo>
                  <a:pt x="904093" y="11374"/>
                  <a:pt x="914085" y="19283"/>
                  <a:pt x="925286" y="21772"/>
                </a:cubicBezTo>
                <a:cubicBezTo>
                  <a:pt x="946832" y="26560"/>
                  <a:pt x="968829" y="29029"/>
                  <a:pt x="990600" y="32657"/>
                </a:cubicBezTo>
                <a:cubicBezTo>
                  <a:pt x="1005114" y="39914"/>
                  <a:pt x="1019228" y="48036"/>
                  <a:pt x="1034143" y="54429"/>
                </a:cubicBezTo>
                <a:cubicBezTo>
                  <a:pt x="1063434" y="66983"/>
                  <a:pt x="1089279" y="69810"/>
                  <a:pt x="1121229" y="76200"/>
                </a:cubicBezTo>
                <a:cubicBezTo>
                  <a:pt x="1184555" y="139528"/>
                  <a:pt x="1093282" y="51098"/>
                  <a:pt x="1175657" y="119743"/>
                </a:cubicBezTo>
                <a:cubicBezTo>
                  <a:pt x="1187484" y="129598"/>
                  <a:pt x="1196626" y="142381"/>
                  <a:pt x="1208315" y="152400"/>
                </a:cubicBezTo>
                <a:cubicBezTo>
                  <a:pt x="1222090" y="164207"/>
                  <a:pt x="1237343" y="174171"/>
                  <a:pt x="1251857" y="185057"/>
                </a:cubicBezTo>
                <a:cubicBezTo>
                  <a:pt x="1255486" y="195943"/>
                  <a:pt x="1256839" y="207875"/>
                  <a:pt x="1262743" y="217715"/>
                </a:cubicBezTo>
                <a:cubicBezTo>
                  <a:pt x="1306405" y="290484"/>
                  <a:pt x="1262711" y="177730"/>
                  <a:pt x="1306286" y="272143"/>
                </a:cubicBezTo>
                <a:cubicBezTo>
                  <a:pt x="1322663" y="307627"/>
                  <a:pt x="1336107" y="344407"/>
                  <a:pt x="1349829" y="381000"/>
                </a:cubicBezTo>
                <a:cubicBezTo>
                  <a:pt x="1357887" y="402488"/>
                  <a:pt x="1364343" y="424543"/>
                  <a:pt x="1371600" y="446315"/>
                </a:cubicBezTo>
                <a:cubicBezTo>
                  <a:pt x="1375229" y="457201"/>
                  <a:pt x="1377355" y="468709"/>
                  <a:pt x="1382486" y="478972"/>
                </a:cubicBezTo>
                <a:cubicBezTo>
                  <a:pt x="1400893" y="515786"/>
                  <a:pt x="1405133" y="519136"/>
                  <a:pt x="1415143" y="555172"/>
                </a:cubicBezTo>
                <a:cubicBezTo>
                  <a:pt x="1430220" y="609447"/>
                  <a:pt x="1449425" y="662893"/>
                  <a:pt x="1458686" y="718457"/>
                </a:cubicBezTo>
                <a:cubicBezTo>
                  <a:pt x="1462315" y="740229"/>
                  <a:pt x="1464784" y="762226"/>
                  <a:pt x="1469572" y="783772"/>
                </a:cubicBezTo>
                <a:cubicBezTo>
                  <a:pt x="1472061" y="794973"/>
                  <a:pt x="1477305" y="805396"/>
                  <a:pt x="1480457" y="816429"/>
                </a:cubicBezTo>
                <a:cubicBezTo>
                  <a:pt x="1493449" y="861902"/>
                  <a:pt x="1493674" y="873956"/>
                  <a:pt x="1502229" y="925286"/>
                </a:cubicBezTo>
                <a:cubicBezTo>
                  <a:pt x="1512127" y="1083657"/>
                  <a:pt x="1522915" y="1151684"/>
                  <a:pt x="1502229" y="1317172"/>
                </a:cubicBezTo>
                <a:cubicBezTo>
                  <a:pt x="1500216" y="1333274"/>
                  <a:pt x="1488508" y="1346626"/>
                  <a:pt x="1480457" y="1360715"/>
                </a:cubicBezTo>
                <a:cubicBezTo>
                  <a:pt x="1459377" y="1397604"/>
                  <a:pt x="1438669" y="1417689"/>
                  <a:pt x="1404257" y="1447800"/>
                </a:cubicBezTo>
                <a:cubicBezTo>
                  <a:pt x="1394411" y="1456415"/>
                  <a:pt x="1381651" y="1461196"/>
                  <a:pt x="1371600" y="1469572"/>
                </a:cubicBezTo>
                <a:cubicBezTo>
                  <a:pt x="1359774" y="1479427"/>
                  <a:pt x="1350386" y="1491931"/>
                  <a:pt x="1338943" y="1502229"/>
                </a:cubicBezTo>
                <a:cubicBezTo>
                  <a:pt x="1314077" y="1524608"/>
                  <a:pt x="1289259" y="1547146"/>
                  <a:pt x="1262743" y="1567543"/>
                </a:cubicBezTo>
                <a:cubicBezTo>
                  <a:pt x="1242003" y="1583497"/>
                  <a:pt x="1222252" y="1602812"/>
                  <a:pt x="1197429" y="1611086"/>
                </a:cubicBezTo>
                <a:cubicBezTo>
                  <a:pt x="1073493" y="1652397"/>
                  <a:pt x="1155024" y="1631509"/>
                  <a:pt x="947057" y="1643743"/>
                </a:cubicBezTo>
                <a:cubicBezTo>
                  <a:pt x="845457" y="1640114"/>
                  <a:pt x="743478" y="1642346"/>
                  <a:pt x="642257" y="1632857"/>
                </a:cubicBezTo>
                <a:cubicBezTo>
                  <a:pt x="626101" y="1631342"/>
                  <a:pt x="612804" y="1619137"/>
                  <a:pt x="598715" y="1611086"/>
                </a:cubicBezTo>
                <a:cubicBezTo>
                  <a:pt x="553385" y="1585184"/>
                  <a:pt x="544840" y="1568097"/>
                  <a:pt x="500743" y="1524000"/>
                </a:cubicBezTo>
                <a:lnTo>
                  <a:pt x="446315" y="1469572"/>
                </a:lnTo>
                <a:cubicBezTo>
                  <a:pt x="439058" y="1462315"/>
                  <a:pt x="430701" y="1456011"/>
                  <a:pt x="424543" y="1447800"/>
                </a:cubicBezTo>
                <a:cubicBezTo>
                  <a:pt x="413657" y="1433286"/>
                  <a:pt x="403833" y="1417911"/>
                  <a:pt x="391886" y="1404257"/>
                </a:cubicBezTo>
                <a:cubicBezTo>
                  <a:pt x="378369" y="1388810"/>
                  <a:pt x="361166" y="1376743"/>
                  <a:pt x="348343" y="1360715"/>
                </a:cubicBezTo>
                <a:cubicBezTo>
                  <a:pt x="331997" y="1340283"/>
                  <a:pt x="319314" y="1317172"/>
                  <a:pt x="304800" y="1295400"/>
                </a:cubicBezTo>
                <a:lnTo>
                  <a:pt x="261257" y="1230086"/>
                </a:lnTo>
                <a:cubicBezTo>
                  <a:pt x="254000" y="1219200"/>
                  <a:pt x="245337" y="1209131"/>
                  <a:pt x="239486" y="1197429"/>
                </a:cubicBezTo>
                <a:cubicBezTo>
                  <a:pt x="232229" y="1182915"/>
                  <a:pt x="225766" y="1167975"/>
                  <a:pt x="217715" y="1153886"/>
                </a:cubicBezTo>
                <a:cubicBezTo>
                  <a:pt x="211224" y="1142527"/>
                  <a:pt x="202208" y="1132715"/>
                  <a:pt x="195943" y="1121229"/>
                </a:cubicBezTo>
                <a:cubicBezTo>
                  <a:pt x="180402" y="1092737"/>
                  <a:pt x="170403" y="1061147"/>
                  <a:pt x="152400" y="1034143"/>
                </a:cubicBezTo>
                <a:lnTo>
                  <a:pt x="108857" y="968829"/>
                </a:lnTo>
                <a:cubicBezTo>
                  <a:pt x="86203" y="878205"/>
                  <a:pt x="113788" y="967806"/>
                  <a:pt x="76200" y="892629"/>
                </a:cubicBezTo>
                <a:cubicBezTo>
                  <a:pt x="37825" y="815879"/>
                  <a:pt x="74965" y="858736"/>
                  <a:pt x="32657" y="816429"/>
                </a:cubicBezTo>
                <a:lnTo>
                  <a:pt x="10886" y="751115"/>
                </a:lnTo>
                <a:lnTo>
                  <a:pt x="0" y="718457"/>
                </a:lnTo>
                <a:cubicBezTo>
                  <a:pt x="3629" y="660400"/>
                  <a:pt x="3026" y="601923"/>
                  <a:pt x="10886" y="544286"/>
                </a:cubicBezTo>
                <a:cubicBezTo>
                  <a:pt x="13987" y="521547"/>
                  <a:pt x="16430" y="495199"/>
                  <a:pt x="32657" y="478972"/>
                </a:cubicBezTo>
                <a:lnTo>
                  <a:pt x="43543" y="468086"/>
                </a:lnTo>
                <a:lnTo>
                  <a:pt x="10886" y="511629"/>
                </a:lnTo>
                <a:close/>
              </a:path>
            </a:pathLst>
          </a:cu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ne-N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वडा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663168"/>
            <a:ext cx="2209801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3724">
            <a:off x="9027312" y="4432774"/>
            <a:ext cx="500946" cy="5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3724">
            <a:off x="9103512" y="5628895"/>
            <a:ext cx="500946" cy="5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663168"/>
            <a:ext cx="132864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lide Number Placeholder 3">
            <a:extLst>
              <a:ext uri="{FF2B5EF4-FFF2-40B4-BE49-F238E27FC236}">
                <a16:creationId xmlns="" xmlns:a16="http://schemas.microsoft.com/office/drawing/2014/main" id="{878835D9-AFC1-4A1F-A067-DC49E69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="" xmlns:a16="http://schemas.microsoft.com/office/drawing/2014/main" id="{39214447-57E7-4740-A3FA-97D53146CC5A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2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11277600" cy="4068764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यो लगतमा मुख्य चार खण्ड छन्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गणना क्षेत्रको परिचयात्मक विवरण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गणनासम्बन्धी विवरण</a:t>
            </a: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छनोटको विवरण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कृषक परिवारको लगत वर्गीकरण तथा  छनोट अभिलेख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8D1EB8C2-DC38-416C-8CE3-F61DAB88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9E20A1ED-6E11-4111-8971-0EC4949739E1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१) भर्ने तरिका</a:t>
            </a:r>
          </a:p>
        </p:txBody>
      </p:sp>
    </p:spTree>
    <p:extLst>
      <p:ext uri="{BB962C8B-B14F-4D97-AF65-F5344CB8AC3E}">
        <p14:creationId xmlns:p14="http://schemas.microsoft.com/office/powerpoint/2010/main" val="1589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CB5C70E2-5020-4078-B4C4-DB0FC158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364D2CA3-92D7-4D56-8942-218A12A0747B}"/>
              </a:ext>
            </a:extLst>
          </p:cNvPr>
          <p:cNvSpPr txBox="1">
            <a:spLocks/>
          </p:cNvSpPr>
          <p:nvPr/>
        </p:nvSpPr>
        <p:spPr>
          <a:xfrm>
            <a:off x="0" y="662685"/>
            <a:ext cx="12192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१) भर्ने तरिका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7151"/>
            <a:ext cx="10591800" cy="522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2400" y="1600200"/>
            <a:ext cx="12039600" cy="5257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सामान्य निर्देशन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लगत १ मा तोकिएका गणना क्षेत्रहरूमा भएका सम्पूर्ण कृषि चलनहरूको विवरण लिनुपर्नेछ । लगत तयार पार्दा गणकले निम्नलिखित कुराहरूमा ध्यान पु¥याउनु आवश्यक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छ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ः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(क) लगत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सङ्कलन कार्य आरम्भ गर्न गणना क्षेत्रको कुनै उपयुक्त स्थानको चयन गर्नुपर्छ, 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 जस्तैः पूर्वी उत्तर सिमाना । 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  (ख) गणना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क्षेत्रमा भएका कुनै कृषक परिवार नछुट्ने र नदोहोरिने गरी विवरण लिनुपर्छ ।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   (ग) लगत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भर्दा सदैव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निलो</a:t>
            </a:r>
            <a:r>
              <a:rPr lang="en-US" sz="2400" dirty="0" smtClean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मसी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भएको डटपेनको प्रयोग गरेर ठीक ठाउँमा स्पष्टसँग भर्नुपर्छ 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</a:t>
            </a:r>
            <a:endParaRPr lang="en-US" sz="2400" dirty="0">
              <a:latin typeface="Preeti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B96BE64A-0C0C-4868-8EAE-1054D1E1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6339103D-62D0-44CD-9D2A-7EDE6FA342C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१) भर्ने तरिका</a:t>
            </a:r>
          </a:p>
        </p:txBody>
      </p:sp>
    </p:spTree>
    <p:extLst>
      <p:ext uri="{BB962C8B-B14F-4D97-AF65-F5344CB8AC3E}">
        <p14:creationId xmlns:p14="http://schemas.microsoft.com/office/powerpoint/2010/main" val="4531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2400" y="1828800"/>
            <a:ext cx="11887200" cy="5257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सामान्य निर्देशन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(घ) यदि प्रश्नावली फाराममा लेख्दा कुनै गल्ती भयो भने गल्ती लेखिएको भागलाई सोझो रेखा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तानेर काट्नुपर्छ र  सही कुरा पुनः लेख्नुपर्छ । गल्ती लेखिएको माथि दोहोरो थपेर कहिले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पनि सच्याउनु हुँदैन 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(ङ) गणना क्षेत्रको लगत पूरा हुनासाथ चेकजाँचका लागि सो क्षेत्रका सबै फारामहरू गणकले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 सुपरिवेक्षकलाई बुझाउनुपर्छ । गणकको दैनिक प्रगति विवरण र अन्य फारामहरू पनि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 सुपरिवेक्षकलाई बुझाउनुपर्छ ।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Preeti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B96BE64A-0C0C-4868-8EAE-1054D1E1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6339103D-62D0-44CD-9D2A-7EDE6FA342C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१) भर्ने </a:t>
            </a:r>
            <a:r>
              <a:rPr lang="ne-NP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तरिका</a:t>
            </a:r>
            <a:r>
              <a:rPr lang="ne-NP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...</a:t>
            </a: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941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21852" r="19167" b="45741"/>
          <a:stretch/>
        </p:blipFill>
        <p:spPr bwMode="auto">
          <a:xfrm>
            <a:off x="2400300" y="1358899"/>
            <a:ext cx="7962900" cy="278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4142924"/>
            <a:ext cx="11963400" cy="210547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सर्वप्रथम लगत १ को प्रत्येक पानामा सो लगत कुन ठाउँको हो र त्यो पाना त्यो ठाउँको लगतको कुन पाना हो सो कुरा प्रष्टसँग छुट्टिने हुनुपर्छ 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यस्तो परिचय दिने विवरणहरू यो लगत फारामको माथिल्लो भागमा सोधिएको 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65D790D4-4F31-4F75-8490-FD821ACB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xmlns="" id="{C7198318-9B3E-4C1F-AC89-E82AF1A75EF8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जम्मा पाना संख्या .......... को पाना नं. ..........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DF9DF80-8274-48AF-8216-DAFA805055A9}"/>
              </a:ext>
            </a:extLst>
          </p:cNvPr>
          <p:cNvSpPr/>
          <p:nvPr/>
        </p:nvSpPr>
        <p:spPr>
          <a:xfrm>
            <a:off x="7543800" y="1752600"/>
            <a:ext cx="2667000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</TotalTime>
  <Words>1607</Words>
  <Application>Microsoft Office PowerPoint</Application>
  <PresentationFormat>Custom</PresentationFormat>
  <Paragraphs>295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राष्ट्रिय कृषिगणना २०७८ गणक तथा सुपरिवेक्षकको तालिम मितिः चैत २५, २०७८   ‍‍‍‍‍जिल्ला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घर क्रमसंख्या (महल–१)...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कृषि चलन (कृषक परिवार) को क्रमसंख्या (महल–२)...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511</cp:revision>
  <dcterms:created xsi:type="dcterms:W3CDTF">2006-08-16T00:00:00Z</dcterms:created>
  <dcterms:modified xsi:type="dcterms:W3CDTF">2022-04-05T09:57:22Z</dcterms:modified>
</cp:coreProperties>
</file>