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4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69" r:id="rId20"/>
    <p:sldId id="272" r:id="rId21"/>
    <p:sldId id="273" r:id="rId22"/>
    <p:sldId id="274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08" autoAdjust="0"/>
  </p:normalViewPr>
  <p:slideViewPr>
    <p:cSldViewPr>
      <p:cViewPr>
        <p:scale>
          <a:sx n="60" d="100"/>
          <a:sy n="60" d="100"/>
        </p:scale>
        <p:origin x="-1456" y="-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89EFE8B-F180-4FDE-9B8C-8C70B85361C3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02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prstGeom prst="rect">
            <a:avLst/>
          </a:prstGeom>
        </p:spPr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44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F63BE3D-EBD2-4B96-A8A0-C2F9B8C84A78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prstGeom prst="rect">
            <a:avLst/>
          </a:prstGeom>
        </p:spPr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B97223B9-A024-40DB-9CFB-7BB1FB269BFA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34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12600"/>
            <a:ext cx="791280" cy="583200"/>
          </a:xfrm>
          <a:prstGeom prst="rect">
            <a:avLst/>
          </a:prstGeom>
          <a:ln>
            <a:noFill/>
          </a:ln>
        </p:spPr>
      </p:pic>
      <p:pic>
        <p:nvPicPr>
          <p:cNvPr id="7" name="Picture 7"/>
          <p:cNvPicPr/>
          <p:nvPr/>
        </p:nvPicPr>
        <p:blipFill>
          <a:blip r:embed="rId15"/>
          <a:stretch/>
        </p:blipFill>
        <p:spPr>
          <a:xfrm>
            <a:off x="8503920" y="0"/>
            <a:ext cx="639000" cy="638640"/>
          </a:xfrm>
          <a:prstGeom prst="rect">
            <a:avLst/>
          </a:prstGeom>
          <a:ln>
            <a:noFill/>
          </a:ln>
        </p:spPr>
      </p:pic>
      <p:sp>
        <p:nvSpPr>
          <p:cNvPr id="2" name="Line 1"/>
          <p:cNvSpPr/>
          <p:nvPr/>
        </p:nvSpPr>
        <p:spPr>
          <a:xfrm>
            <a:off x="720" y="686520"/>
            <a:ext cx="915984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" name="CustomShape 2"/>
          <p:cNvSpPr/>
          <p:nvPr/>
        </p:nvSpPr>
        <p:spPr>
          <a:xfrm>
            <a:off x="762120" y="27000"/>
            <a:ext cx="77410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12600"/>
            <a:ext cx="791280" cy="583200"/>
          </a:xfrm>
          <a:prstGeom prst="rect">
            <a:avLst/>
          </a:prstGeom>
          <a:ln>
            <a:noFill/>
          </a:ln>
        </p:spPr>
      </p:pic>
      <p:pic>
        <p:nvPicPr>
          <p:cNvPr id="43" name="Picture 7"/>
          <p:cNvPicPr/>
          <p:nvPr/>
        </p:nvPicPr>
        <p:blipFill>
          <a:blip r:embed="rId15"/>
          <a:stretch/>
        </p:blipFill>
        <p:spPr>
          <a:xfrm>
            <a:off x="8503920" y="0"/>
            <a:ext cx="639000" cy="638640"/>
          </a:xfrm>
          <a:prstGeom prst="rect">
            <a:avLst/>
          </a:prstGeom>
          <a:ln>
            <a:noFill/>
          </a:ln>
        </p:spPr>
      </p:pic>
      <p:sp>
        <p:nvSpPr>
          <p:cNvPr id="44" name="Line 1"/>
          <p:cNvSpPr/>
          <p:nvPr/>
        </p:nvSpPr>
        <p:spPr>
          <a:xfrm>
            <a:off x="720" y="686520"/>
            <a:ext cx="915984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762120" y="27000"/>
            <a:ext cx="77410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12600"/>
            <a:ext cx="791280" cy="583200"/>
          </a:xfrm>
          <a:prstGeom prst="rect">
            <a:avLst/>
          </a:prstGeom>
          <a:ln>
            <a:noFill/>
          </a:ln>
        </p:spPr>
      </p:pic>
      <p:pic>
        <p:nvPicPr>
          <p:cNvPr id="85" name="Picture 7"/>
          <p:cNvPicPr/>
          <p:nvPr/>
        </p:nvPicPr>
        <p:blipFill>
          <a:blip r:embed="rId15"/>
          <a:stretch/>
        </p:blipFill>
        <p:spPr>
          <a:xfrm>
            <a:off x="8503920" y="0"/>
            <a:ext cx="639000" cy="638640"/>
          </a:xfrm>
          <a:prstGeom prst="rect">
            <a:avLst/>
          </a:prstGeom>
          <a:ln>
            <a:noFill/>
          </a:ln>
        </p:spPr>
      </p:pic>
      <p:sp>
        <p:nvSpPr>
          <p:cNvPr id="86" name="Line 1"/>
          <p:cNvSpPr/>
          <p:nvPr/>
        </p:nvSpPr>
        <p:spPr>
          <a:xfrm>
            <a:off x="720" y="686520"/>
            <a:ext cx="915984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87" name="CustomShape 2"/>
          <p:cNvSpPr/>
          <p:nvPr/>
        </p:nvSpPr>
        <p:spPr>
          <a:xfrm>
            <a:off x="762120" y="27000"/>
            <a:ext cx="77410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12600"/>
            <a:ext cx="790200" cy="582120"/>
          </a:xfrm>
          <a:prstGeom prst="rect">
            <a:avLst/>
          </a:prstGeom>
          <a:ln>
            <a:noFill/>
          </a:ln>
        </p:spPr>
      </p:pic>
      <p:pic>
        <p:nvPicPr>
          <p:cNvPr id="127" name="Picture 7"/>
          <p:cNvPicPr/>
          <p:nvPr/>
        </p:nvPicPr>
        <p:blipFill>
          <a:blip r:embed="rId15"/>
          <a:stretch/>
        </p:blipFill>
        <p:spPr>
          <a:xfrm>
            <a:off x="8503920" y="0"/>
            <a:ext cx="637920" cy="637560"/>
          </a:xfrm>
          <a:prstGeom prst="rect">
            <a:avLst/>
          </a:prstGeom>
          <a:ln>
            <a:noFill/>
          </a:ln>
        </p:spPr>
      </p:pic>
      <p:sp>
        <p:nvSpPr>
          <p:cNvPr id="128" name="Line 1"/>
          <p:cNvSpPr/>
          <p:nvPr/>
        </p:nvSpPr>
        <p:spPr>
          <a:xfrm>
            <a:off x="720" y="686520"/>
            <a:ext cx="915984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29" name="CustomShape 2"/>
          <p:cNvSpPr/>
          <p:nvPr/>
        </p:nvSpPr>
        <p:spPr>
          <a:xfrm>
            <a:off x="762120" y="27000"/>
            <a:ext cx="77400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DB5DC93-58DC-454F-B4D4-E842306966F8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5943600" y="4643640"/>
            <a:ext cx="319932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दोस्रो दिनको चौथो सत्र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0" y="4951440"/>
            <a:ext cx="5485320" cy="18452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लगत २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कृषक परिवार प्रश्नावली</a:t>
            </a:r>
            <a:endParaRPr lang="en-US" sz="2800" b="1" strike="noStrike" spc="-1" dirty="0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भाग ३ जग्गा र सिंचाइसम्बन्धी विवरण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खण्ड ३</a:t>
            </a: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१ देखि ३</a:t>
            </a: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५ सम्म</a:t>
            </a: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)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0" y="914400"/>
            <a:ext cx="8990640" cy="281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601"/>
              </a:spcBef>
              <a:spcAft>
                <a:spcPts val="601"/>
              </a:spcAft>
            </a:pPr>
            <a:r>
              <a:rPr lang="ne-NP" sz="2800" b="0" strike="noStrike" spc="-1" dirty="0">
                <a:solidFill>
                  <a:srgbClr val="4708C4"/>
                </a:solidFill>
                <a:latin typeface="Preeti"/>
                <a:cs typeface="Kalimati"/>
              </a:rPr>
              <a:t>राष्ट्रिय कृषिगणना २०७८</a:t>
            </a:r>
            <a:r>
              <a:rPr dirty="0"/>
              <a:t/>
            </a:r>
            <a:br>
              <a:rPr dirty="0"/>
            </a:br>
            <a:r>
              <a:rPr lang="ne-NP" sz="3600" spc="-1" dirty="0">
                <a:solidFill>
                  <a:srgbClr val="4708C4"/>
                </a:solidFill>
                <a:latin typeface="Preeti"/>
                <a:cs typeface="Kalimati"/>
              </a:rPr>
              <a:t>गणक तथा सुपरिवेक्षकको </a:t>
            </a:r>
            <a:r>
              <a:rPr lang="ne-NP" sz="3600" spc="-1" dirty="0" smtClean="0">
                <a:solidFill>
                  <a:srgbClr val="4708C4"/>
                </a:solidFill>
                <a:latin typeface="Preeti"/>
                <a:cs typeface="Kalimati"/>
              </a:rPr>
              <a:t>तालिम</a:t>
            </a:r>
            <a:r>
              <a:rPr dirty="0"/>
              <a:t/>
            </a:r>
            <a:br>
              <a:rPr dirty="0"/>
            </a:br>
            <a:r>
              <a:rPr lang="ne-NP" sz="2800" b="0" strike="noStrike" spc="-1" dirty="0">
                <a:solidFill>
                  <a:srgbClr val="000000"/>
                </a:solidFill>
                <a:latin typeface="Preeti"/>
                <a:cs typeface="Kalimati"/>
              </a:rPr>
              <a:t>मितिः चैत </a:t>
            </a:r>
            <a:r>
              <a:rPr lang="ne-NP" sz="2800" spc="-1" dirty="0">
                <a:solidFill>
                  <a:srgbClr val="000000"/>
                </a:solidFill>
                <a:latin typeface="Preeti"/>
                <a:cs typeface="Kalimati"/>
              </a:rPr>
              <a:t>२</a:t>
            </a:r>
            <a:r>
              <a:rPr lang="ne-NP" sz="2800" b="0" strike="noStrike" spc="-1" dirty="0" smtClean="0">
                <a:solidFill>
                  <a:srgbClr val="000000"/>
                </a:solidFill>
                <a:latin typeface="Preeti"/>
                <a:cs typeface="Kalimati"/>
              </a:rPr>
              <a:t>६</a:t>
            </a:r>
            <a:r>
              <a:rPr lang="en-US" sz="2800" b="0" strike="noStrike" spc="-1" dirty="0">
                <a:solidFill>
                  <a:srgbClr val="000000"/>
                </a:solidFill>
                <a:latin typeface="Preeti"/>
                <a:ea typeface="DejaVu Sans"/>
              </a:rPr>
              <a:t>, </a:t>
            </a:r>
            <a:r>
              <a:rPr lang="ne-NP" sz="2800" b="0" strike="noStrike" spc="-1" dirty="0">
                <a:solidFill>
                  <a:srgbClr val="000000"/>
                </a:solidFill>
                <a:latin typeface="Preeti"/>
                <a:cs typeface="Kalimati"/>
              </a:rPr>
              <a:t>२०७८</a:t>
            </a:r>
            <a:r>
              <a:rPr dirty="0"/>
              <a:t/>
            </a:r>
            <a:br>
              <a:rPr dirty="0"/>
            </a:br>
            <a:r>
              <a:rPr lang="ne-NP" sz="2400" spc="-1" dirty="0" smtClean="0">
                <a:solidFill>
                  <a:srgbClr val="000000"/>
                </a:solidFill>
                <a:latin typeface="Preeti"/>
                <a:cs typeface="Kalimati"/>
              </a:rPr>
              <a:t>जिल्ला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152280" y="3962520"/>
            <a:ext cx="8914320" cy="2818440"/>
          </a:xfrm>
          <a:prstGeom prst="flowChartProcess">
            <a:avLst/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 परिवारको चलनमा रहेको सबै जग्गाको कित्ताहरूको नाम नछुटाई क्रमैसँग लेख्दै जानु पर्दछ 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कित्ताको नाम भन्नाले स्थानीय बोलचाल वा चलनचल्तीको भाषामा उक्त जग्गालाई के भनिन्छ सोही लेख्नुपर्छ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 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जस्तैः घरबारी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खोलाबारी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ढिकमुनि आदि।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 flipV="1">
            <a:off x="755280" y="3628800"/>
            <a:ext cx="360" cy="55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3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F1CC98B-CE99-4990-88FB-7FDF9856074A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10</a:t>
            </a:fld>
            <a:endParaRPr lang="en-US" sz="1800" b="0" strike="noStrike" spc="-1">
              <a:latin typeface="Arial"/>
            </a:endParaRPr>
          </a:p>
        </p:txBody>
      </p:sp>
      <p:pic>
        <p:nvPicPr>
          <p:cNvPr id="212" name="Picture 8"/>
          <p:cNvPicPr/>
          <p:nvPr/>
        </p:nvPicPr>
        <p:blipFill>
          <a:blip r:embed="rId2"/>
          <a:srcRect t="13864"/>
          <a:stretch/>
        </p:blipFill>
        <p:spPr>
          <a:xfrm>
            <a:off x="152280" y="1523880"/>
            <a:ext cx="8838000" cy="2132640"/>
          </a:xfrm>
          <a:prstGeom prst="rect">
            <a:avLst/>
          </a:prstGeom>
          <a:ln>
            <a:noFill/>
          </a:ln>
        </p:spPr>
      </p:pic>
      <p:sp>
        <p:nvSpPr>
          <p:cNvPr id="213" name="CustomShape 4"/>
          <p:cNvSpPr/>
          <p:nvPr/>
        </p:nvSpPr>
        <p:spPr>
          <a:xfrm>
            <a:off x="0" y="685800"/>
            <a:ext cx="9142920" cy="83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महल </a:t>
            </a:r>
            <a:r>
              <a:rPr lang="en-US" sz="24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१</a:t>
            </a:r>
            <a:r>
              <a:rPr lang="en-US" sz="24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कित्ताको नाम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7" name="CustomShape 4"/>
          <p:cNvSpPr/>
          <p:nvPr/>
        </p:nvSpPr>
        <p:spPr>
          <a:xfrm>
            <a:off x="322385" y="1600680"/>
            <a:ext cx="914400" cy="98952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ne-NP" sz="1200" b="0" strike="noStrike" spc="-1" dirty="0" smtClean="0">
                <a:solidFill>
                  <a:srgbClr val="8B8B8B"/>
                </a:solidFill>
                <a:latin typeface="Calibri"/>
                <a:ea typeface="DejaVu Sans"/>
                <a:cs typeface="Kalimati" pitchFamily="2"/>
              </a:rPr>
              <a:t>११</a:t>
            </a:r>
            <a:endParaRPr lang="en-US" sz="1200" b="0" strike="noStrike" spc="-1" dirty="0">
              <a:latin typeface="Arial"/>
              <a:cs typeface="Kalimati" pitchFamily="2"/>
            </a:endParaRPr>
          </a:p>
        </p:txBody>
      </p:sp>
      <p:pic>
        <p:nvPicPr>
          <p:cNvPr id="215" name="Picture 4"/>
          <p:cNvPicPr/>
          <p:nvPr/>
        </p:nvPicPr>
        <p:blipFill>
          <a:blip r:embed="rId2"/>
          <a:stretch/>
        </p:blipFill>
        <p:spPr>
          <a:xfrm>
            <a:off x="32040" y="1219320"/>
            <a:ext cx="8914320" cy="3051360"/>
          </a:xfrm>
          <a:prstGeom prst="rect">
            <a:avLst/>
          </a:prstGeom>
          <a:ln>
            <a:noFill/>
          </a:ln>
        </p:spPr>
      </p:pic>
      <p:sp>
        <p:nvSpPr>
          <p:cNvPr id="216" name="CustomShape 2"/>
          <p:cNvSpPr/>
          <p:nvPr/>
        </p:nvSpPr>
        <p:spPr>
          <a:xfrm>
            <a:off x="304920" y="4664160"/>
            <a:ext cx="8641440" cy="1692360"/>
          </a:xfrm>
          <a:prstGeom prst="flowChartProcess">
            <a:avLst/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यो महलमा कित्ताको कोड छापिएको छ।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यहाँ भएको कित्ताको कोड नै यसपछिका प्रश्नहरूमा समेत त्यस कित्ताका लागि कायम राख्नुपर्दछ।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 flipV="1">
            <a:off x="1295280" y="4178160"/>
            <a:ext cx="360" cy="483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4"/>
          <p:cNvSpPr/>
          <p:nvPr/>
        </p:nvSpPr>
        <p:spPr>
          <a:xfrm>
            <a:off x="0" y="685800"/>
            <a:ext cx="914292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महल </a:t>
            </a:r>
            <a:r>
              <a:rPr lang="en-US" sz="24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२</a:t>
            </a:r>
            <a:r>
              <a:rPr lang="en-US" sz="24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कित्ताको कोड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7" name="CustomShape 4"/>
          <p:cNvSpPr/>
          <p:nvPr/>
        </p:nvSpPr>
        <p:spPr>
          <a:xfrm>
            <a:off x="952380" y="2971800"/>
            <a:ext cx="685800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76320" y="4365660"/>
            <a:ext cx="8838000" cy="2111340"/>
          </a:xfrm>
          <a:prstGeom prst="flowChartProcess">
            <a:avLst/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यो कित्ता यही स्थानीय तहमा रहेको भए कोड “१” मा र यस स्थानीय तह भन्दा बाहिर भए “२” मा गोलो घेरा लगाउनु पर्दछ । </a:t>
            </a:r>
            <a:endParaRPr lang="en-US" sz="23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कोड “१” मा गोलो घेरा लगाएको अवस्थामा महल ४ नसोधी महल ५ देखि मात्र सोध्नुपर्दछ ।</a:t>
            </a:r>
            <a:endParaRPr lang="en-US" sz="2300" b="0" strike="noStrike" spc="-1" dirty="0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CC3D588-1C53-4F9E-8A28-3309DBEDEA44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12</a:t>
            </a:fld>
            <a:endParaRPr lang="en-US" sz="1800" b="0" strike="noStrike" spc="-1">
              <a:latin typeface="Arial"/>
            </a:endParaRPr>
          </a:p>
        </p:txBody>
      </p:sp>
      <p:pic>
        <p:nvPicPr>
          <p:cNvPr id="222" name="Picture 6"/>
          <p:cNvPicPr/>
          <p:nvPr/>
        </p:nvPicPr>
        <p:blipFill>
          <a:blip r:embed="rId2"/>
          <a:stretch/>
        </p:blipFill>
        <p:spPr>
          <a:xfrm>
            <a:off x="76320" y="1182240"/>
            <a:ext cx="8990640" cy="2959920"/>
          </a:xfrm>
          <a:prstGeom prst="rect">
            <a:avLst/>
          </a:prstGeom>
          <a:ln>
            <a:noFill/>
          </a:ln>
        </p:spPr>
      </p:pic>
      <p:sp>
        <p:nvSpPr>
          <p:cNvPr id="223" name="CustomShape 4"/>
          <p:cNvSpPr/>
          <p:nvPr/>
        </p:nvSpPr>
        <p:spPr>
          <a:xfrm>
            <a:off x="0" y="685800"/>
            <a:ext cx="914292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महल </a:t>
            </a:r>
            <a:r>
              <a:rPr lang="en-US" sz="24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३</a:t>
            </a:r>
            <a:r>
              <a:rPr lang="en-US" sz="24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कित्ता रहेको स्थान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7" name="CustomShape 4"/>
          <p:cNvSpPr/>
          <p:nvPr/>
        </p:nvSpPr>
        <p:spPr>
          <a:xfrm>
            <a:off x="1524000" y="2662200"/>
            <a:ext cx="1218780" cy="9192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2"/>
          <p:cNvSpPr/>
          <p:nvPr/>
        </p:nvSpPr>
        <p:spPr>
          <a:xfrm flipV="1">
            <a:off x="2133390" y="3993683"/>
            <a:ext cx="360" cy="416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0" y="4648320"/>
            <a:ext cx="9142920" cy="2132640"/>
          </a:xfrm>
          <a:prstGeom prst="flowChartProcess">
            <a:avLst/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यदि उक्त कित्ता यो स्थानीय तह भन्दा बाहिर रहेको अवस्थामा सो कित्ता रहेको जिल्लाको नाम पहिलो लहर र </a:t>
            </a:r>
            <a:endParaRPr lang="en-US" sz="2400" b="0" strike="noStrike" spc="-1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स्थानीय तहको नाम र कोड क्रमशः दोश्रो र तेस्रो लहरमा लेख्नुपर्दछ।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 flipV="1">
            <a:off x="3276720" y="4190400"/>
            <a:ext cx="360" cy="416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3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3688FDF0-AFCB-4BD9-B6A5-29E4627BE24C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13</a:t>
            </a:fld>
            <a:endParaRPr lang="en-US" sz="1800" b="0" strike="noStrike" spc="-1">
              <a:latin typeface="Arial"/>
            </a:endParaRPr>
          </a:p>
        </p:txBody>
      </p:sp>
      <p:pic>
        <p:nvPicPr>
          <p:cNvPr id="227" name="Picture 6"/>
          <p:cNvPicPr/>
          <p:nvPr/>
        </p:nvPicPr>
        <p:blipFill>
          <a:blip r:embed="rId2"/>
          <a:stretch/>
        </p:blipFill>
        <p:spPr>
          <a:xfrm>
            <a:off x="152280" y="1306080"/>
            <a:ext cx="8685720" cy="2959920"/>
          </a:xfrm>
          <a:prstGeom prst="rect">
            <a:avLst/>
          </a:prstGeom>
          <a:ln>
            <a:noFill/>
          </a:ln>
        </p:spPr>
      </p:pic>
      <p:sp>
        <p:nvSpPr>
          <p:cNvPr id="228" name="CustomShape 4"/>
          <p:cNvSpPr/>
          <p:nvPr/>
        </p:nvSpPr>
        <p:spPr>
          <a:xfrm>
            <a:off x="0" y="685800"/>
            <a:ext cx="914292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महल </a:t>
            </a:r>
            <a:r>
              <a:rPr lang="en-US" sz="24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४</a:t>
            </a:r>
            <a:r>
              <a:rPr lang="en-US" sz="24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जिल्ला र स्थानीय तहको नाम र कोड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0" name="CustomShape 4"/>
          <p:cNvSpPr/>
          <p:nvPr/>
        </p:nvSpPr>
        <p:spPr>
          <a:xfrm>
            <a:off x="2667000" y="2895600"/>
            <a:ext cx="1524000" cy="7620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C175EA54-99A2-4E32-BB6F-3DCCFE9B235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14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1080" y="637953"/>
            <a:ext cx="9142920" cy="76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6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खेत</a:t>
            </a:r>
            <a:endParaRPr lang="en-US" sz="2600" b="0" strike="noStrike" spc="-1" dirty="0">
              <a:latin typeface="Arial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152280" y="1225476"/>
            <a:ext cx="8838000" cy="563252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2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खेतको श्रेणीमा साधारणतया धान रोप्न सकिने जग्गा पर्दछ। </a:t>
            </a:r>
            <a:endParaRPr lang="en-US" sz="2200" b="1" strike="noStrike" spc="-1" dirty="0">
              <a:solidFill>
                <a:srgbClr val="0070C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यस्ता जग्गामा नगदे बाली र गहुँ खेती पनि गर्न सकिन्छ। </a:t>
            </a:r>
            <a:endParaRPr lang="en-US" sz="22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कुनै जग्गा खेत वा पाखो के मा राख्ने भन्ने कुरा जग्गा दर्ताअनुसार छुट्ट्याउनु हुँदैन। </a:t>
            </a:r>
            <a:endParaRPr lang="en-US" sz="22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सो जग्गामा धान रोप्न सकिन्छ वा सकिँदैन वा रोपिएको थियो वा थिएन सोधेर छुट्ट्याउनु पर्दछ। </a:t>
            </a:r>
            <a:endParaRPr lang="en-US" sz="22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कुनै जग्गा बाढी पहिरो आदिले अस्थायी रूपमा बिगारेको छ भने सो जग्गा पहिले खेत वा पाखो कुन रूपमा प्रयोग भएको थियो सोहीअनुसार वर्गीकरण गर्नुपर्दछ। </a:t>
            </a:r>
            <a:endParaRPr lang="en-US" sz="22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2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कुनै जग्गामा धान रोपिने गरिएको छैन तर त्यसमा धान खेती हुन सक्छ भने पनि त्यसलाई खेतमा राख्नुपर्दछ ।</a:t>
            </a:r>
            <a:endParaRPr lang="en-US" sz="2200" b="1" strike="noStrike" spc="-1" dirty="0">
              <a:solidFill>
                <a:srgbClr val="00206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152280" y="1285560"/>
            <a:ext cx="8990640" cy="541872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खेत श्रेणीमा नपरेका जग्गा पाखोमा पर्दछन्।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पाखो जग्गा लगभग वर्षभरि नै सुख्खा रहन्छ र साधारणतया यस्तो जग्गा धान खेतीको लागि उपयुक्त हुँदैन। 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मकै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फापर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कोदो आदि पाखो जग्गामा उब्जने बालीहरू हुन्।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पाखो जग्गामा पनि सिँचाइ गरिएको हुन सक्दछ।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पाखो जग्गालाई धान रोप्न योग्य बनाइएको छ भने त्यसलाई खेत मान्नु पर्दछ।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38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8D6BFC7D-1C62-44D5-A3E3-69ECEEC615A9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15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39" name="CustomShape 3"/>
          <p:cNvSpPr/>
          <p:nvPr/>
        </p:nvSpPr>
        <p:spPr>
          <a:xfrm>
            <a:off x="0" y="685800"/>
            <a:ext cx="9142920" cy="76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पाखो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76320" y="5257800"/>
            <a:ext cx="8990640" cy="1599120"/>
          </a:xfrm>
          <a:prstGeom prst="flowChartProcess">
            <a:avLst/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सम्बन्धित कित्ता खेत वा पाखो के हो सोधी उपयुक्त कोडमा गोलोघेरा लगाउनुपर्दछ।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 flipH="1" flipV="1">
            <a:off x="4494234" y="4674240"/>
            <a:ext cx="45719" cy="58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3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4314605-C5FE-41AF-82C4-5541004D06DA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16</a:t>
            </a:fld>
            <a:endParaRPr lang="en-US" sz="1800" b="0" strike="noStrike" spc="-1">
              <a:latin typeface="Arial"/>
            </a:endParaRPr>
          </a:p>
        </p:txBody>
      </p:sp>
      <p:pic>
        <p:nvPicPr>
          <p:cNvPr id="232" name="Picture 6"/>
          <p:cNvPicPr/>
          <p:nvPr/>
        </p:nvPicPr>
        <p:blipFill>
          <a:blip r:embed="rId2"/>
          <a:stretch/>
        </p:blipFill>
        <p:spPr>
          <a:xfrm>
            <a:off x="0" y="1714320"/>
            <a:ext cx="8990640" cy="2959920"/>
          </a:xfrm>
          <a:prstGeom prst="rect">
            <a:avLst/>
          </a:prstGeom>
          <a:ln>
            <a:noFill/>
          </a:ln>
        </p:spPr>
      </p:pic>
      <p:sp>
        <p:nvSpPr>
          <p:cNvPr id="233" name="CustomShape 4"/>
          <p:cNvSpPr/>
          <p:nvPr/>
        </p:nvSpPr>
        <p:spPr>
          <a:xfrm>
            <a:off x="0" y="685800"/>
            <a:ext cx="9142920" cy="76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महल 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५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जग्गाको किसिम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7" name="CustomShape 4"/>
          <p:cNvSpPr/>
          <p:nvPr/>
        </p:nvSpPr>
        <p:spPr>
          <a:xfrm>
            <a:off x="4191000" y="3352800"/>
            <a:ext cx="5334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 flipV="1">
            <a:off x="5257800" y="4647600"/>
            <a:ext cx="360" cy="879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16B0A71F-6DD9-43EF-B2AF-651D095418CE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17</a:t>
            </a:fld>
            <a:endParaRPr lang="en-US" sz="1800" b="0" strike="noStrike" spc="-1">
              <a:latin typeface="Arial"/>
            </a:endParaRPr>
          </a:p>
        </p:txBody>
      </p:sp>
      <p:pic>
        <p:nvPicPr>
          <p:cNvPr id="242" name="Picture 6"/>
          <p:cNvPicPr/>
          <p:nvPr/>
        </p:nvPicPr>
        <p:blipFill>
          <a:blip r:embed="rId2"/>
          <a:stretch/>
        </p:blipFill>
        <p:spPr>
          <a:xfrm>
            <a:off x="76320" y="1571400"/>
            <a:ext cx="8990640" cy="2959920"/>
          </a:xfrm>
          <a:prstGeom prst="rect">
            <a:avLst/>
          </a:prstGeom>
          <a:ln>
            <a:noFill/>
          </a:ln>
        </p:spPr>
      </p:pic>
      <p:sp>
        <p:nvSpPr>
          <p:cNvPr id="243" name="CustomShape 3"/>
          <p:cNvSpPr/>
          <p:nvPr/>
        </p:nvSpPr>
        <p:spPr>
          <a:xfrm>
            <a:off x="76320" y="5286600"/>
            <a:ext cx="8990640" cy="1189440"/>
          </a:xfrm>
          <a:prstGeom prst="flowChartProcess">
            <a:avLst/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यो महलमा कित्ताअनुसार जग्गाको क्षेत्रफल 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बिघा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कट्ठा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धुर वा रोपनी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आना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पैसामा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लेख्नुपर्दछ।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44" name="CustomShape 4"/>
          <p:cNvSpPr/>
          <p:nvPr/>
        </p:nvSpPr>
        <p:spPr>
          <a:xfrm>
            <a:off x="0" y="685800"/>
            <a:ext cx="9142920" cy="76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महल 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६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800" b="1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जम्मा 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क्षेत्रफल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7" name="CustomShape 4"/>
          <p:cNvSpPr/>
          <p:nvPr/>
        </p:nvSpPr>
        <p:spPr>
          <a:xfrm>
            <a:off x="4821115" y="2209800"/>
            <a:ext cx="11430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228600" y="1447920"/>
            <a:ext cx="8685720" cy="525672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महल ६ मा कृषि–चलनभित्र रहेका प्रत्येक कित्ताको क्षेत्रफल छुट्टाछुट्टै लेखिसकेपछि पुछारको हरफमा चलनका सम्पूर्ण कित्ताहरूको क्षेत्रफलको जोड लेख्नुपर्दछ। </a:t>
            </a: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यो कृषक परिवारले चलन गरेको जग्गाको जम्मा क्षेत्रफल हो । </a:t>
            </a: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मुख्य कृषक वा निजको परिवारको सदस्यको नाममा भएको तर निज वा निजको परिवारले आफैले चलन नगरेको जग्गालाई जम्मा चलनको क्षेत्रफलमा गाभ्नु हुँदैन। 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03FCC42-0CC3-476D-9DF0-2D77EC6BE0E8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18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0" y="685800"/>
            <a:ext cx="9142920" cy="76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pc="-1" dirty="0">
                <a:solidFill>
                  <a:srgbClr val="002060"/>
                </a:solidFill>
                <a:latin typeface="Kalimati"/>
                <a:cs typeface="Kalimati"/>
              </a:rPr>
              <a:t>महल (६) </a:t>
            </a:r>
            <a:r>
              <a:rPr lang="ne-NP" sz="2800" b="1" spc="-1" dirty="0" smtClean="0">
                <a:solidFill>
                  <a:srgbClr val="002060"/>
                </a:solidFill>
                <a:latin typeface="Kalimati"/>
                <a:cs typeface="Kalimati"/>
              </a:rPr>
              <a:t>जम्मा क्षेत्रफल...</a:t>
            </a:r>
            <a:endParaRPr lang="ne-NP" sz="2800" b="1" spc="-1" dirty="0">
              <a:solidFill>
                <a:srgbClr val="002060"/>
              </a:solidFill>
              <a:latin typeface="Kalimati"/>
              <a:cs typeface="Kalimat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76320" y="1219320"/>
            <a:ext cx="8990640" cy="556164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परिवारको आफ्नो हकको नभए पनि हाल परिवारले चलन गरेको जग्गा भने यसमा पर्दछ। </a:t>
            </a:r>
            <a:endParaRPr lang="en-US" sz="2400" b="1" strike="noStrike" spc="-1" dirty="0">
              <a:solidFill>
                <a:srgbClr val="00206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कृषिको लागि प्रयोग हुने भवन वा घर गोठ आँगनले चर्चेको जग्गा समेत जम्मा चलनको क्षेत्रफलमा समावेश हुन्छ।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तर कृषिकार्यमा प्रयोग नभएका छुट्टै जग्गाका टुक्राहरू जस्तै औद्योगिक भवन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,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व्यापारिक गोदाम आदि कृषिचलनको क्षेत्रफलमा समावेश गर्नु हुँदैन। 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चलनको जम्मा क्षेत्रफल जग्गाको उपयोग तथा उपभोगअनुसारको जम्मा क्षेत्रफलसँग बराबर हुनुपर्छ।</a:t>
            </a:r>
            <a:endParaRPr lang="en-US" sz="2400" b="1" strike="noStrike" spc="-1" dirty="0">
              <a:solidFill>
                <a:srgbClr val="7030A0"/>
              </a:solidFill>
              <a:latin typeface="Arial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1067208F-3F3C-47DD-9E16-F76A85CE4F00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19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51" name="CustomShape 3"/>
          <p:cNvSpPr/>
          <p:nvPr/>
        </p:nvSpPr>
        <p:spPr>
          <a:xfrm>
            <a:off x="0" y="685800"/>
            <a:ext cx="91429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pc="-1" dirty="0">
                <a:solidFill>
                  <a:srgbClr val="002060"/>
                </a:solidFill>
                <a:latin typeface="Kalimati"/>
                <a:cs typeface="Kalimati"/>
              </a:rPr>
              <a:t>महल (६) </a:t>
            </a:r>
            <a:r>
              <a:rPr lang="ne-NP" sz="2800" b="1" spc="-1" dirty="0" smtClean="0">
                <a:solidFill>
                  <a:srgbClr val="002060"/>
                </a:solidFill>
                <a:latin typeface="Kalimati"/>
                <a:cs typeface="Kalimati"/>
              </a:rPr>
              <a:t>जम्मा क्षेत्रफल...</a:t>
            </a:r>
            <a:endParaRPr lang="ne-NP" sz="2800" b="1" spc="-1" dirty="0">
              <a:solidFill>
                <a:srgbClr val="002060"/>
              </a:solidFill>
              <a:latin typeface="Kalimati"/>
              <a:cs typeface="Kalimat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8438040" y="6400800"/>
            <a:ext cx="704880" cy="37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50000"/>
              </a:lnSpc>
            </a:pPr>
            <a:fld id="{AC6AD3B3-7B9E-4779-BE4A-674F3733079E}" type="slidenum">
              <a:rPr lang="en-US" sz="1800" b="0" strike="noStrike" spc="-1">
                <a:solidFill>
                  <a:srgbClr val="000000"/>
                </a:solidFill>
                <a:latin typeface="Fontasy Himali"/>
                <a:ea typeface="DejaVu Sans"/>
              </a:rPr>
              <a:t>2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0" y="685800"/>
            <a:ext cx="9142920" cy="87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000"/>
          </a:bodyPr>
          <a:lstStyle/>
          <a:p>
            <a:pPr algn="ctr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ne-NP" sz="3200" b="1" strike="noStrike" spc="-1">
                <a:solidFill>
                  <a:srgbClr val="002060"/>
                </a:solidFill>
                <a:latin typeface="Ganesh"/>
                <a:cs typeface="Kalimati"/>
              </a:rPr>
              <a:t>प्रस्तुतिका विषय र सन्दर्भ सामाग्री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61560" y="2743200"/>
            <a:ext cx="4966560" cy="237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     </a:t>
            </a:r>
            <a:r>
              <a:rPr lang="ne-NP" sz="28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प्रस्तुतिका विषय</a:t>
            </a:r>
            <a:endParaRPr lang="en-US" sz="28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ne-NP" sz="24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लगत २</a:t>
            </a:r>
            <a:r>
              <a:rPr lang="en-US" sz="2400" b="1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: </a:t>
            </a:r>
            <a:r>
              <a:rPr lang="ne-NP" sz="24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 परिवार प्रश्नावली</a:t>
            </a: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भाग ३ जग्गा र सिंचाइसम्बन्धी विवरण</a:t>
            </a: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  (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खण्ड ३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१ देखि ३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५ सम्म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81" name="CustomShape 4"/>
          <p:cNvSpPr/>
          <p:nvPr/>
        </p:nvSpPr>
        <p:spPr>
          <a:xfrm>
            <a:off x="6282360" y="2736360"/>
            <a:ext cx="2799360" cy="127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strike="noStrike" spc="-1">
                <a:solidFill>
                  <a:srgbClr val="000000"/>
                </a:solidFill>
                <a:latin typeface="Calibri"/>
                <a:cs typeface="Kalimati"/>
              </a:rPr>
              <a:t>सन्दर्भ सामाग्री</a:t>
            </a:r>
            <a:endParaRPr lang="en-US" sz="2800" b="0" strike="noStrike" spc="-1">
              <a:latin typeface="Arial"/>
            </a:endParaRPr>
          </a:p>
          <a:p>
            <a:pPr marL="457200" indent="-456120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Calibri"/>
                <a:cs typeface="Kalimati"/>
              </a:rPr>
              <a:t>गणना पुस्तिका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3693" t="3148" r="5289" b="3148"/>
          <a:stretch/>
        </p:blipFill>
        <p:spPr>
          <a:xfrm>
            <a:off x="6656881" y="4114800"/>
            <a:ext cx="2133599" cy="2590800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 flipH="1" flipV="1">
            <a:off x="6644633" y="4223160"/>
            <a:ext cx="45719" cy="348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0" name="CustomShape 2"/>
          <p:cNvSpPr/>
          <p:nvPr/>
        </p:nvSpPr>
        <p:spPr>
          <a:xfrm>
            <a:off x="76320" y="4572000"/>
            <a:ext cx="8990640" cy="1981200"/>
          </a:xfrm>
          <a:prstGeom prst="rect">
            <a:avLst/>
          </a:prstGeom>
          <a:solidFill>
            <a:schemeClr val="bg1"/>
          </a:solidFill>
          <a:ln w="3816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महल ६ मा उल्लिखित कित्ता अनुसार चलन गरेको जग्गाको क्षेत्रफलमध्ये सिँचाइ भएको जग्गाको क्षेत्रफल यो महलमा लेख्नुपर्छ। </a:t>
            </a:r>
            <a:endParaRPr lang="en-US" sz="23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3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सन्दर्भ समयमा कुनै एक बालीमा मात्र सिँचाइ भएको भए पनि </a:t>
            </a:r>
            <a:r>
              <a:rPr lang="ne-NP" sz="23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यस अन्तर्गत उल्लेख गर्नुपर्दछ।</a:t>
            </a:r>
            <a:endParaRPr lang="en-US" sz="2300" b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61" name="CustomShape 3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D901379-4E76-4287-A7F3-19EBCFDE33B4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20</a:t>
            </a:fld>
            <a:endParaRPr lang="en-US" sz="1800" b="0" strike="noStrike" spc="-1">
              <a:latin typeface="Arial"/>
            </a:endParaRPr>
          </a:p>
        </p:txBody>
      </p:sp>
      <p:pic>
        <p:nvPicPr>
          <p:cNvPr id="262" name="Picture 10"/>
          <p:cNvPicPr/>
          <p:nvPr/>
        </p:nvPicPr>
        <p:blipFill>
          <a:blip r:embed="rId2"/>
          <a:stretch/>
        </p:blipFill>
        <p:spPr>
          <a:xfrm>
            <a:off x="152280" y="1263240"/>
            <a:ext cx="8990640" cy="2959920"/>
          </a:xfrm>
          <a:prstGeom prst="rect">
            <a:avLst/>
          </a:prstGeom>
          <a:ln>
            <a:noFill/>
          </a:ln>
        </p:spPr>
      </p:pic>
      <p:sp>
        <p:nvSpPr>
          <p:cNvPr id="263" name="CustomShape 4"/>
          <p:cNvSpPr/>
          <p:nvPr/>
        </p:nvSpPr>
        <p:spPr>
          <a:xfrm>
            <a:off x="0" y="685800"/>
            <a:ext cx="9142920" cy="76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महल </a:t>
            </a:r>
            <a:r>
              <a:rPr lang="en-US" sz="2800" b="1" strike="noStrike" spc="-1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७</a:t>
            </a:r>
            <a:r>
              <a:rPr lang="en-US" sz="2800" b="1" strike="noStrike" spc="-1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सिँचाइ भएको जग्गाको क्षेत्रफल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7" name="CustomShape 4"/>
          <p:cNvSpPr/>
          <p:nvPr/>
        </p:nvSpPr>
        <p:spPr>
          <a:xfrm>
            <a:off x="5943600" y="1600200"/>
            <a:ext cx="1371600" cy="11430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0" y="1295280"/>
            <a:ext cx="8914320" cy="571392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2400" strike="noStrike" spc="-1" dirty="0">
                <a:latin typeface="Kalimati"/>
                <a:cs typeface="Kalimati"/>
              </a:rPr>
              <a:t>जग्गाको उत्पादकत्व बढाउने उद्देश्यले थप श्रम वा साधन लगाई जग्गामा कुलो</a:t>
            </a:r>
            <a:r>
              <a:rPr lang="en-US" sz="2400" strike="noStrike" spc="-1" dirty="0">
                <a:latin typeface="Kalimati"/>
                <a:ea typeface="DejaVu Sans"/>
              </a:rPr>
              <a:t>, </a:t>
            </a:r>
            <a:r>
              <a:rPr lang="ne-NP" sz="2400" strike="noStrike" spc="-1" dirty="0">
                <a:latin typeface="Kalimati"/>
                <a:cs typeface="Kalimati"/>
              </a:rPr>
              <a:t>नहर आदिबाट </a:t>
            </a:r>
            <a:r>
              <a:rPr lang="en-US" sz="2400" strike="noStrike" spc="-1" dirty="0">
                <a:latin typeface="Kalimati"/>
                <a:ea typeface="DejaVu Sans"/>
              </a:rPr>
              <a:t>(</a:t>
            </a:r>
            <a:r>
              <a:rPr lang="ne-NP" sz="2400" strike="noStrike" spc="-1" dirty="0">
                <a:latin typeface="Kalimati"/>
                <a:cs typeface="Kalimati"/>
              </a:rPr>
              <a:t>वर्षा बाहेक</a:t>
            </a:r>
            <a:r>
              <a:rPr lang="en-US" sz="2400" strike="noStrike" spc="-1" dirty="0">
                <a:latin typeface="Kalimati"/>
                <a:ea typeface="DejaVu Sans"/>
              </a:rPr>
              <a:t>) </a:t>
            </a:r>
            <a:r>
              <a:rPr lang="ne-NP" sz="2400" strike="noStrike" spc="-1" dirty="0">
                <a:latin typeface="Kalimati"/>
                <a:cs typeface="Kalimati"/>
              </a:rPr>
              <a:t>पानी पुर्याउने कार्यलाई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सिँचाइ</a:t>
            </a:r>
            <a:r>
              <a:rPr lang="ne-NP" sz="2400" strike="noStrike" spc="-1" dirty="0">
                <a:latin typeface="Kalimati"/>
                <a:cs typeface="Kalimati"/>
              </a:rPr>
              <a:t> भनिन्छ। </a:t>
            </a:r>
            <a:endParaRPr lang="en-US" sz="240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सिँचाइमा वर्षा र बाढीबाट आएको पानीलाई लिइँदैन तर यस्तो बाढीको पानी कतै जम्मा गरी उत्पादन बढाउन जग्गामा प्रयोग गरिएमा सिँचाइ गरिएको मानिन्छ।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सिँचाइ हो कि होइन भनी छुट्ट्याउन चलनमा सिँचाइ गर्ने उद्देश्यले केही मेहनत वा साधनको प्रयोग भएको छ छैन भन्ने कुरामा ध्यान दिनुपर्छ।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65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93400A5-735E-4D5C-BE58-983AE28DAF0A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21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66" name="CustomShape 3"/>
          <p:cNvSpPr/>
          <p:nvPr/>
        </p:nvSpPr>
        <p:spPr>
          <a:xfrm>
            <a:off x="0" y="685800"/>
            <a:ext cx="91429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सिँचाइ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76320" y="1143000"/>
            <a:ext cx="8990640" cy="594252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सिँचाइको स्रोत र सिँचाइको माध्यम फरक फरक कुरा हुन् । 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बाँध बाँधेर कुलो</a:t>
            </a:r>
            <a:r>
              <a:rPr lang="en-US" sz="24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/</a:t>
            </a: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नहरको सहायताले सिँचाइको लागि पानी वितरण भएको छ भने बाँध बाँधेर पानी ल्याएको ठाउँ सिँचाइको स्रोत हो कुलो</a:t>
            </a:r>
            <a:r>
              <a:rPr lang="en-US" sz="24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/</a:t>
            </a: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नहर होइन । </a:t>
            </a:r>
            <a:endParaRPr lang="en-US" sz="2400" b="1" strike="noStrike" spc="-1" dirty="0">
              <a:solidFill>
                <a:srgbClr val="7030A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नदी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तलाउको पानीलाई कुलो वा नहरका माध्यम बाट जग्गामा लगी गरिएको सिँचाइ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नदी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,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तलाउ 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स्वतः वहाव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मा पर्दछ 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यसमा कुलो बनाउँदा अग्लो बाट होचो मिलाइएर 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अर्थात्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जग्गाको ओरालो वा पानीढलो मिलाएर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बनाइएको हुन्छ र सिँचाइका लागि पानी आफैं बगेर आउन सक्छ कुनै साधन लगाएर तान्नु पर्दैन 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68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FE658FBE-C004-460F-81CF-B4229643047C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22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69" name="CustomShape 3"/>
          <p:cNvSpPr/>
          <p:nvPr/>
        </p:nvSpPr>
        <p:spPr>
          <a:xfrm>
            <a:off x="0" y="685800"/>
            <a:ext cx="91429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सिँचाइको </a:t>
            </a:r>
            <a:r>
              <a:rPr lang="ne-NP" sz="2800" b="1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स्रोत</a:t>
            </a:r>
            <a:r>
              <a:rPr lang="en-US" sz="2800" b="1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: </a:t>
            </a:r>
            <a:r>
              <a:rPr lang="ne-NP" sz="2800" b="1" spc="-1" dirty="0" smtClean="0">
                <a:solidFill>
                  <a:srgbClr val="002060"/>
                </a:solidFill>
                <a:latin typeface="Kalimati"/>
                <a:cs typeface="Kalimati"/>
              </a:rPr>
              <a:t>नदी</a:t>
            </a:r>
            <a:r>
              <a:rPr lang="ne-NP" sz="2800" b="1" spc="-1" dirty="0">
                <a:solidFill>
                  <a:srgbClr val="002060"/>
                </a:solidFill>
                <a:latin typeface="Kalimati"/>
                <a:cs typeface="Kalimati"/>
              </a:rPr>
              <a:t>, तलाउ (स्वतः वहाव) 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228600" y="1523880"/>
            <a:ext cx="8914320" cy="571392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नदी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तलाउ वा कुवाको पानीलाई पम्प वा अन्य कुनै साधनले तानेर जग्गामा लगी गरिएको सिँचाइ यसमा पर्दछ। </a:t>
            </a:r>
            <a:endParaRPr lang="en-US" sz="2400" b="0" strike="noStrike" spc="-1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यसमा पानी ल्याउने ठाउँ सिँचाइ गर्नुपर्ने जग्गा भन्दा होचो ठाउँमा भएर वा अन्य कुनै कारणले सिँचाइ गर्नु पर्ने जग्गा सम्म पानी आफैं बगेर आउन नसक्ने हुन्छ।  </a:t>
            </a:r>
            <a:endParaRPr lang="en-US" sz="2400" b="0" strike="noStrike" spc="-1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पानीलाई पम्पसेट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मोटर आदिको सहायताले तानेर सानो छोटो कुलेसो बनाएर पनि सिँचाइ गरेको हुन सक्छ। </a:t>
            </a:r>
            <a:endParaRPr lang="en-US" sz="2400" b="0" strike="noStrike" spc="-1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त्यसरी गरिएको सिँचाइलाई पनि यसअन्तर्गत राख्नुपर्दछ।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71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6A69C07F-BC43-414E-9730-3F8E4BD79C7C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23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72" name="CustomShape 3"/>
          <p:cNvSpPr/>
          <p:nvPr/>
        </p:nvSpPr>
        <p:spPr>
          <a:xfrm>
            <a:off x="0" y="685800"/>
            <a:ext cx="91429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सिँचाइको स्रोतः नदी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, 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तलाउ 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पानी तान्नु पर्ने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)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380880" y="1676520"/>
            <a:ext cx="8380800" cy="464724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यदि नदीमा बाँध बाँधेर नहर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कुलो बाट कृषकले चलन गरेको जग्गामा सिँचाइको लागि पानी ल्याएको भए सिँचाइको स्रोत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बाँध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हुन्छ 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यसै गरेर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रिजर्भ्वायर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मा पानी जम्मा गरेर त्यहाँबाट नहर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कुलोको सहायताले पानी ल्याएर गरिएको सिँचाइ पनि यसमा नै पर्दछ ।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74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F9500A6-3A7A-44F7-8790-7F24CC08640D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24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75" name="CustomShape 3"/>
          <p:cNvSpPr/>
          <p:nvPr/>
        </p:nvSpPr>
        <p:spPr>
          <a:xfrm>
            <a:off x="0" y="685800"/>
            <a:ext cx="91429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सिँचाइको स्रोतः बाँध</a:t>
            </a:r>
            <a:r>
              <a:rPr lang="en-US" sz="2800" b="1" strike="noStrike" spc="-1">
                <a:solidFill>
                  <a:srgbClr val="002060"/>
                </a:solidFill>
                <a:latin typeface="Kalimati"/>
                <a:ea typeface="DejaVu Sans"/>
              </a:rPr>
              <a:t>, </a:t>
            </a: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रिजर्भ्वायर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ustomShape 1"/>
          <p:cNvSpPr/>
          <p:nvPr/>
        </p:nvSpPr>
        <p:spPr>
          <a:xfrm>
            <a:off x="228600" y="1523880"/>
            <a:ext cx="8609400" cy="502812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जमिन मुनिको पानीलाई ट्युबवेल वा बोरिङ गरी सिँचाइ गरिएकोलाई यसअन्तर्गत राख्नुपर्छ । 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कम गहिराइमा रहेको जमिनमुनिको पानी पाइप जडान गरी जमिनमाथि ल्याएको भए त्यसलाई स्यालो ट्युबवेल  मानिन्छ 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जमिनमुनि पानीको स्थायी स्रोतसम्म पठाएर पानी निकाल्ने साधनलाई डिप ट्युबवेल भनिन्छ 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यी दुवै प्रकारका स्रोत यसमा समावेश गर्नुपर्दछ 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77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F594FBC9-C44E-4CBB-998C-917F93CB9B0D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25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78" name="CustomShape 3"/>
          <p:cNvSpPr/>
          <p:nvPr/>
        </p:nvSpPr>
        <p:spPr>
          <a:xfrm>
            <a:off x="0" y="685800"/>
            <a:ext cx="91429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सिँचाइको स्रोतः ट्युबवेल</a:t>
            </a:r>
            <a:r>
              <a:rPr lang="en-US" sz="2800" b="1" strike="noStrike" spc="-1">
                <a:solidFill>
                  <a:srgbClr val="002060"/>
                </a:solidFill>
                <a:latin typeface="Kalimati"/>
                <a:ea typeface="DejaVu Sans"/>
              </a:rPr>
              <a:t>, </a:t>
            </a: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बोरिङ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304920" y="1714680"/>
            <a:ext cx="8685720" cy="434232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सिँचाइका अन्य स्रोतहरूमा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वर्षाको जम्मा भएको वा आफै मूल फुटेर निस्किएको पानी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लाई सामान्य परिश्रम लगाई गरिएको सिँचाइ तथा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कुवा</a:t>
            </a:r>
            <a:r>
              <a:rPr lang="en-US" sz="24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,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इनारबाट गरेको सिँचाइ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जस्ता स्रोत पर्दछन् 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80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CCFA90E-CC01-41DA-9AD4-20997D9BC042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26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81" name="CustomShape 3"/>
          <p:cNvSpPr/>
          <p:nvPr/>
        </p:nvSpPr>
        <p:spPr>
          <a:xfrm>
            <a:off x="0" y="685800"/>
            <a:ext cx="91429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सिँचाइको स्रोतः अन्य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228600" y="1905120"/>
            <a:ext cx="8533440" cy="449460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कुनै जग्गामा विभिन्न सिँचाइका स्रोतमध्ये कुनै दुई वा सोभन्दा बढी स्रोतद्वारा सिँचाइ गरिएको हुन सक्दछ 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त्यस्तो स्रोतलाई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मिश्रित स्रोत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अन्तर्गत राख्नुपर्दछ 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83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DE0066E-99A5-4E71-8E8D-FC06ACBC9535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27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84" name="CustomShape 3"/>
          <p:cNvSpPr/>
          <p:nvPr/>
        </p:nvSpPr>
        <p:spPr>
          <a:xfrm>
            <a:off x="0" y="685800"/>
            <a:ext cx="91429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सिँचाइको स्रोतः मिश्रित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Picture 4"/>
          <p:cNvPicPr/>
          <p:nvPr/>
        </p:nvPicPr>
        <p:blipFill>
          <a:blip r:embed="rId2"/>
          <a:stretch/>
        </p:blipFill>
        <p:spPr>
          <a:xfrm>
            <a:off x="0" y="1458720"/>
            <a:ext cx="8990640" cy="2959920"/>
          </a:xfrm>
          <a:prstGeom prst="rect">
            <a:avLst/>
          </a:prstGeom>
          <a:ln>
            <a:noFill/>
          </a:ln>
        </p:spPr>
      </p:pic>
      <p:sp>
        <p:nvSpPr>
          <p:cNvPr id="286" name="CustomShape 1"/>
          <p:cNvSpPr/>
          <p:nvPr/>
        </p:nvSpPr>
        <p:spPr>
          <a:xfrm>
            <a:off x="114480" y="4719600"/>
            <a:ext cx="8572320" cy="1984140"/>
          </a:xfrm>
          <a:prstGeom prst="flowChartProcess">
            <a:avLst/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2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सिँचाइको स्रोत भन्नाले सिँचाइको लागि पानी कहाँबाट ल्याइएको हो सो स्रोतलाई जनाउँछ।</a:t>
            </a:r>
            <a:endParaRPr lang="en-US" sz="2200" b="1" strike="noStrike" spc="-1" dirty="0">
              <a:solidFill>
                <a:srgbClr val="0070C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200" spc="-1" dirty="0" smtClean="0">
                <a:solidFill>
                  <a:srgbClr val="000000"/>
                </a:solidFill>
                <a:latin typeface="Kalimati"/>
                <a:cs typeface="Kalimati"/>
              </a:rPr>
              <a:t>माथि परिभाषित गरिए अनुसार </a:t>
            </a:r>
            <a:r>
              <a:rPr lang="ne-NP" sz="22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सिँचाइको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स्रोतहरूको उपयुक्त कोड यस महलमा लेख्नुपर्छ। 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287" name="CustomShape 2"/>
          <p:cNvSpPr/>
          <p:nvPr/>
        </p:nvSpPr>
        <p:spPr>
          <a:xfrm flipH="1" flipV="1">
            <a:off x="7536240" y="3123120"/>
            <a:ext cx="45719" cy="1600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8" name="CustomShape 3"/>
          <p:cNvSpPr/>
          <p:nvPr/>
        </p:nvSpPr>
        <p:spPr>
          <a:xfrm>
            <a:off x="7010280" y="647568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404DE22-62D4-4062-BBFA-563FB8DDDE3C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28</a:t>
            </a:fld>
            <a:endParaRPr lang="en-US" sz="1800" b="0" strike="noStrike" spc="-1" dirty="0">
              <a:latin typeface="Arial"/>
            </a:endParaRPr>
          </a:p>
        </p:txBody>
      </p:sp>
      <p:sp>
        <p:nvSpPr>
          <p:cNvPr id="289" name="CustomShape 4"/>
          <p:cNvSpPr/>
          <p:nvPr/>
        </p:nvSpPr>
        <p:spPr>
          <a:xfrm>
            <a:off x="0" y="685800"/>
            <a:ext cx="9142920" cy="76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महल </a:t>
            </a:r>
            <a:r>
              <a:rPr lang="en-US" sz="2800" b="1" strike="noStrike" spc="-1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८</a:t>
            </a:r>
            <a:r>
              <a:rPr lang="en-US" sz="2800" b="1" strike="noStrike" spc="-1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सिँचाइको स्रोत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7010280" y="1752600"/>
            <a:ext cx="1218780" cy="137052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Picture 4"/>
          <p:cNvPicPr/>
          <p:nvPr/>
        </p:nvPicPr>
        <p:blipFill>
          <a:blip r:embed="rId2"/>
          <a:stretch/>
        </p:blipFill>
        <p:spPr>
          <a:xfrm>
            <a:off x="0" y="1371600"/>
            <a:ext cx="8990640" cy="2959920"/>
          </a:xfrm>
          <a:prstGeom prst="rect">
            <a:avLst/>
          </a:prstGeom>
          <a:ln>
            <a:noFill/>
          </a:ln>
        </p:spPr>
      </p:pic>
      <p:sp>
        <p:nvSpPr>
          <p:cNvPr id="292" name="CustomShape 1"/>
          <p:cNvSpPr/>
          <p:nvPr/>
        </p:nvSpPr>
        <p:spPr>
          <a:xfrm>
            <a:off x="152280" y="4572000"/>
            <a:ext cx="8762040" cy="1863000"/>
          </a:xfrm>
          <a:prstGeom prst="flowChartProcess">
            <a:avLst/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कोड १ देखि ४ सम्मका स्रोतबाहेक अन्य कुनै 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जस्तैः वर्षाको पानी जमाई बनाएको हिउँदे कुलो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बाट सिँचाइ गरिएको भएमा कोड </a:t>
            </a:r>
            <a:r>
              <a:rPr lang="en-US" sz="2400" b="1" strike="noStrike" spc="-1" dirty="0" smtClean="0">
                <a:solidFill>
                  <a:srgbClr val="0070C0"/>
                </a:solidFill>
                <a:latin typeface="Times New Roman" pitchFamily="18" charset="0"/>
                <a:cs typeface="Kalimati"/>
              </a:rPr>
              <a:t>5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।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93" name="CustomShape 2"/>
          <p:cNvSpPr/>
          <p:nvPr/>
        </p:nvSpPr>
        <p:spPr>
          <a:xfrm flipH="1" flipV="1">
            <a:off x="7543526" y="3733800"/>
            <a:ext cx="45719" cy="83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CustomShape 3"/>
          <p:cNvSpPr/>
          <p:nvPr/>
        </p:nvSpPr>
        <p:spPr>
          <a:xfrm>
            <a:off x="0" y="685800"/>
            <a:ext cx="9142920" cy="76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महल 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८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सिँचाइको </a:t>
            </a:r>
            <a:r>
              <a:rPr lang="ne-NP" sz="2800" b="1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स्रोत...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295" name="CustomShape 4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DDDDE6A-27B5-4EDF-85A3-7B1E6264956F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29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96" name="CustomShape 5"/>
          <p:cNvSpPr/>
          <p:nvPr/>
        </p:nvSpPr>
        <p:spPr>
          <a:xfrm>
            <a:off x="7772400" y="6477120"/>
            <a:ext cx="9133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ne-NP" sz="1800" b="0" strike="noStrike" spc="-1">
                <a:solidFill>
                  <a:srgbClr val="000000"/>
                </a:solidFill>
                <a:latin typeface="Calibri"/>
                <a:cs typeface="Kalimati"/>
              </a:rPr>
              <a:t>क्रमशः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7086600" y="3047040"/>
            <a:ext cx="1142460" cy="68676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11160" y="2628720"/>
            <a:ext cx="9055800" cy="424586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जग्गाको क्षेत्रफलको एकाइ बिघा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कट्ठा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धुर भए कोड १ मा र रोपनी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आना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पैसा भए कोड २ मा अनिवार्य रूपमा गोलो घेरा लगाउनुपर्छ । </a:t>
            </a:r>
            <a:endParaRPr lang="en-US" sz="20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यहाँ ध्यान दिनुपर्ने कुरा के छ भने एउटा कृषि चलनअन्तर्गतका सबै कित्ताहरूको क्षेत्रफल एउटै एकाइमा उल्लेख गर्नुपर्छ। </a:t>
            </a:r>
            <a:r>
              <a:rPr lang="ne-NP" sz="20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जग्गाको क्षेत्रफलको एकाइ खुलाउने ठाउँ यसपछि नभएकोले यसमा विशेष ध्यान दिनुपर्छ। </a:t>
            </a:r>
            <a:endParaRPr lang="en-US" sz="2000" b="1" strike="noStrike" spc="-1" dirty="0">
              <a:solidFill>
                <a:srgbClr val="0070C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जस्तै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: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यहाँ बिघाको कोड १ मा गोलो घेरा लगाएको भएमा यसपछि सोधिने सबै प्रश्नहरूमा जग्गाको क्षेत्रफलको एकाइ बिघामा उल्लेख भएको हुनुपर्छ । </a:t>
            </a:r>
            <a:endParaRPr lang="en-US" sz="20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यसरी नै रोपनीको कोड २ मा गोलो घेरा लगाएको भएमा सबै जग्गाको क्षेत्रफलको एकाइ रोपनीमा नै हुनुपर्छ। </a:t>
            </a:r>
            <a:endParaRPr lang="en-US" sz="2000" b="0" strike="noStrike" spc="-1" dirty="0">
              <a:latin typeface="Arial"/>
            </a:endParaRPr>
          </a:p>
        </p:txBody>
      </p:sp>
      <p:pic>
        <p:nvPicPr>
          <p:cNvPr id="184" name="Picture 3"/>
          <p:cNvPicPr/>
          <p:nvPr/>
        </p:nvPicPr>
        <p:blipFill>
          <a:blip r:embed="rId2"/>
          <a:stretch/>
        </p:blipFill>
        <p:spPr>
          <a:xfrm>
            <a:off x="2895480" y="1467360"/>
            <a:ext cx="3047040" cy="1047240"/>
          </a:xfrm>
          <a:prstGeom prst="rect">
            <a:avLst/>
          </a:prstGeom>
          <a:ln w="38160">
            <a:solidFill>
              <a:schemeClr val="tx1"/>
            </a:solidFill>
            <a:miter/>
          </a:ln>
        </p:spPr>
      </p:pic>
      <p:sp>
        <p:nvSpPr>
          <p:cNvPr id="185" name="CustomShape 2"/>
          <p:cNvSpPr/>
          <p:nvPr/>
        </p:nvSpPr>
        <p:spPr>
          <a:xfrm>
            <a:off x="5943600" y="2037600"/>
            <a:ext cx="837000" cy="56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3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C10F1A4A-5507-4F80-8CD9-921FAC1B4D78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187" name="CustomShape 4"/>
          <p:cNvSpPr/>
          <p:nvPr/>
        </p:nvSpPr>
        <p:spPr>
          <a:xfrm>
            <a:off x="0" y="685800"/>
            <a:ext cx="91429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>
                <a:solidFill>
                  <a:srgbClr val="002060"/>
                </a:solidFill>
                <a:latin typeface="Ganesh"/>
                <a:cs typeface="Kalimati"/>
              </a:rPr>
              <a:t>३</a:t>
            </a:r>
            <a:r>
              <a:rPr lang="en-US" sz="2800" b="1" strike="noStrike" spc="-1">
                <a:solidFill>
                  <a:srgbClr val="002060"/>
                </a:solidFill>
                <a:latin typeface="Ganesh"/>
                <a:ea typeface="DejaVu Sans"/>
              </a:rPr>
              <a:t>.</a:t>
            </a:r>
            <a:r>
              <a:rPr lang="ne-NP" sz="2800" b="1" strike="noStrike" spc="-1">
                <a:solidFill>
                  <a:srgbClr val="002060"/>
                </a:solidFill>
                <a:latin typeface="Ganesh"/>
                <a:cs typeface="Kalimati"/>
              </a:rPr>
              <a:t>१ जग्गाको क्षेत्रफलको एकाइ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Picture 4"/>
          <p:cNvPicPr/>
          <p:nvPr/>
        </p:nvPicPr>
        <p:blipFill>
          <a:blip r:embed="rId2"/>
          <a:stretch/>
        </p:blipFill>
        <p:spPr>
          <a:xfrm>
            <a:off x="0" y="1948680"/>
            <a:ext cx="8990640" cy="2959920"/>
          </a:xfrm>
          <a:prstGeom prst="rect">
            <a:avLst/>
          </a:prstGeom>
          <a:ln>
            <a:noFill/>
          </a:ln>
        </p:spPr>
      </p:pic>
      <p:sp>
        <p:nvSpPr>
          <p:cNvPr id="298" name="CustomShape 1"/>
          <p:cNvSpPr/>
          <p:nvPr/>
        </p:nvSpPr>
        <p:spPr>
          <a:xfrm>
            <a:off x="152280" y="5181480"/>
            <a:ext cx="8990640" cy="1218240"/>
          </a:xfrm>
          <a:prstGeom prst="flowChartProcess">
            <a:avLst/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कुनै कित्तामा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एकभन्दा बढी स्रोतबाट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सिँचाइ गरिएको रहेछ भने मिश्रितको कोड </a:t>
            </a:r>
            <a:r>
              <a:rPr lang="en-US" sz="2400" b="1" strike="noStrike" spc="-1" dirty="0" smtClean="0">
                <a:solidFill>
                  <a:srgbClr val="0070C0"/>
                </a:solidFill>
                <a:latin typeface="Times New Roman" pitchFamily="18" charset="0"/>
                <a:cs typeface="Kalimati"/>
              </a:rPr>
              <a:t>6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लेख्नुपर्दछ 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99" name="CustomShape 2"/>
          <p:cNvSpPr/>
          <p:nvPr/>
        </p:nvSpPr>
        <p:spPr>
          <a:xfrm flipH="1" flipV="1">
            <a:off x="7665838" y="4303260"/>
            <a:ext cx="45719" cy="8757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0" name="CustomShape 3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D4500B8-D2F7-48D7-A755-5B83386ED12C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30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301" name="CustomShape 4"/>
          <p:cNvSpPr/>
          <p:nvPr/>
        </p:nvSpPr>
        <p:spPr>
          <a:xfrm>
            <a:off x="0" y="685800"/>
            <a:ext cx="9142920" cy="76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महल 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८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सिँचाइको </a:t>
            </a:r>
            <a:r>
              <a:rPr lang="ne-NP" sz="2800" b="1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स्रोत...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7" name="CustomShape 4"/>
          <p:cNvSpPr/>
          <p:nvPr/>
        </p:nvSpPr>
        <p:spPr>
          <a:xfrm>
            <a:off x="7086600" y="3657600"/>
            <a:ext cx="1143000" cy="64566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6A3BB5A9-E3BA-470A-959C-B5227AC2D52C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31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303" name="CustomShape 2"/>
          <p:cNvSpPr/>
          <p:nvPr/>
        </p:nvSpPr>
        <p:spPr>
          <a:xfrm>
            <a:off x="152400" y="4597049"/>
            <a:ext cx="8533440" cy="2208600"/>
          </a:xfrm>
          <a:prstGeom prst="rect">
            <a:avLst/>
          </a:prstGeom>
          <a:solidFill>
            <a:schemeClr val="bg1"/>
          </a:solidFill>
          <a:ln w="3816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चलनले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आवश्यक परेको कुनै पनि समयमा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सिँचाई गर्न सक्ने जग्गालाई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बर्षैभरि सिँचाइ हुने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जग्गा मान्नु पर्दछ 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यदि उक्त कित्तामा आवश्यकता अनुसार बर्षैभरि सिँचाइ हुन्छ भने कोड </a:t>
            </a:r>
            <a:r>
              <a:rPr lang="en-US" sz="2400" b="1" spc="-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 हुँदैन भने कोड </a:t>
            </a:r>
            <a:r>
              <a:rPr lang="en-US" sz="2400" b="1" strike="noStrike" spc="-1" dirty="0" smtClean="0">
                <a:solidFill>
                  <a:srgbClr val="0070C0"/>
                </a:solidFill>
                <a:latin typeface="Times New Roman" pitchFamily="18" charset="0"/>
                <a:cs typeface="Kalimati"/>
              </a:rPr>
              <a:t>2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लेख्नुपर्दछ ।</a:t>
            </a:r>
            <a:endParaRPr lang="en-US" sz="2400" b="0" strike="noStrike" spc="-1" dirty="0">
              <a:latin typeface="Arial"/>
            </a:endParaRPr>
          </a:p>
        </p:txBody>
      </p:sp>
      <p:pic>
        <p:nvPicPr>
          <p:cNvPr id="304" name="Picture 10"/>
          <p:cNvPicPr/>
          <p:nvPr/>
        </p:nvPicPr>
        <p:blipFill>
          <a:blip r:embed="rId2"/>
          <a:stretch/>
        </p:blipFill>
        <p:spPr>
          <a:xfrm>
            <a:off x="76320" y="1458720"/>
            <a:ext cx="8990640" cy="2959920"/>
          </a:xfrm>
          <a:prstGeom prst="rect">
            <a:avLst/>
          </a:prstGeom>
          <a:ln>
            <a:noFill/>
          </a:ln>
        </p:spPr>
      </p:pic>
      <p:sp>
        <p:nvSpPr>
          <p:cNvPr id="305" name="CustomShape 3"/>
          <p:cNvSpPr/>
          <p:nvPr/>
        </p:nvSpPr>
        <p:spPr>
          <a:xfrm>
            <a:off x="0" y="685800"/>
            <a:ext cx="9142920" cy="76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महल </a:t>
            </a:r>
            <a:r>
              <a:rPr lang="en-US" sz="2800" b="1" strike="noStrike" spc="-1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९</a:t>
            </a:r>
            <a:r>
              <a:rPr lang="en-US" sz="2800" b="1" strike="noStrike" spc="-1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आवश्यकता अनुसार बर्षैभरी सिँचाइ हुन्छ</a:t>
            </a:r>
            <a:r>
              <a:rPr lang="en-US" sz="2800" b="1" strike="noStrike" spc="-1">
                <a:solidFill>
                  <a:srgbClr val="002060"/>
                </a:solidFill>
                <a:latin typeface="Kalimati"/>
                <a:ea typeface="DejaVu Sans"/>
              </a:rPr>
              <a:t>?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306" name="CustomShape 4"/>
          <p:cNvSpPr/>
          <p:nvPr/>
        </p:nvSpPr>
        <p:spPr>
          <a:xfrm>
            <a:off x="8077320" y="1676520"/>
            <a:ext cx="989640" cy="137052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ustomShape 1"/>
          <p:cNvSpPr/>
          <p:nvPr/>
        </p:nvSpPr>
        <p:spPr>
          <a:xfrm>
            <a:off x="76320" y="1828800"/>
            <a:ext cx="8990640" cy="525672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परिवारले चलन गरेको जग्गाको कित्ता सङ्ख्या अनुसार यहाँ पाँच अवस्थाको चर्चा सान्दर्भिक देखिएको छः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चलनमा जम्मा १० भन्दा कम कित्ता छन्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,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चलनमा जम्मा १० कित्ता छन्</a:t>
            </a:r>
            <a:r>
              <a:rPr lang="en-US" sz="24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,</a:t>
            </a:r>
            <a:endParaRPr lang="en-US" sz="2400" b="1" strike="noStrike" spc="-1" dirty="0">
              <a:solidFill>
                <a:srgbClr val="7030A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चलनमा १० भन्दा बढी तर २० वा सो भन्दा कम कित्ता छन्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, 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चलनमा जम्मा  २० कित्ता छन्</a:t>
            </a:r>
            <a:r>
              <a:rPr lang="en-US" sz="24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, </a:t>
            </a: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र</a:t>
            </a:r>
            <a:endParaRPr lang="en-US" sz="2400" b="1" strike="noStrike" spc="-1" dirty="0">
              <a:solidFill>
                <a:srgbClr val="7030A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चलनमा  २० भन्दा बढी कित्ता छन्। 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308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F4EC5815-0766-4EC8-A2ED-CD5274BCD84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32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309" name="CustomShape 3"/>
          <p:cNvSpPr/>
          <p:nvPr/>
        </p:nvSpPr>
        <p:spPr>
          <a:xfrm>
            <a:off x="0" y="685800"/>
            <a:ext cx="91429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परिवारले चलन गरेको जग्गामा भएका कित्ता सङ्ख्याअनुसार प्रश्न ३</a:t>
            </a:r>
            <a:r>
              <a:rPr lang="en-US" sz="2400" b="1" strike="noStrike" spc="-1">
                <a:solidFill>
                  <a:srgbClr val="002060"/>
                </a:solidFill>
                <a:latin typeface="Kalimati"/>
                <a:ea typeface="DejaVu Sans"/>
              </a:rPr>
              <a:t>.</a:t>
            </a: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५ मा जवाफ भर्ने तरिका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10" name="CustomShape 4"/>
          <p:cNvSpPr/>
          <p:nvPr/>
        </p:nvSpPr>
        <p:spPr>
          <a:xfrm>
            <a:off x="7772400" y="6477120"/>
            <a:ext cx="9133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ne-NP" sz="1800" b="0" strike="noStrike" spc="-1">
                <a:solidFill>
                  <a:srgbClr val="000000"/>
                </a:solidFill>
                <a:latin typeface="Calibri"/>
                <a:cs typeface="Kalimati"/>
              </a:rPr>
              <a:t>क्रमशः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228600" y="1752480"/>
            <a:ext cx="8685720" cy="495180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कृषि–चलनअन्तर्गत १० कित्ता भए प्रश्न ३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५ को पहिलो पृष्ठ सबै भरिन्छ। </a:t>
            </a:r>
            <a:endParaRPr lang="en-US" sz="2400" b="0" strike="noStrike" spc="-1" dirty="0">
              <a:latin typeface="Arial"/>
            </a:endParaRPr>
          </a:p>
          <a:p>
            <a:pPr marL="343080" indent="-3420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१० भन्दा कम कित्ताहरू भएमा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यो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पृष्ठमा सबै कित्ताहरुको विवरण भरिसके पछि भर्नु नपर्ने खाली ठाउँमा छड्के धर्को तानिदिनु पर्दछ। </a:t>
            </a:r>
            <a:endParaRPr lang="en-US" sz="2400" b="0" strike="noStrike" spc="-1" dirty="0">
              <a:latin typeface="Arial"/>
            </a:endParaRPr>
          </a:p>
          <a:p>
            <a:pPr marL="343080" indent="-3420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यसै पृष्ठको अन्तिम लहरमा 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अर्थात्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“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 पृष्ठको जम्मा क्षेत्रफल” लेखिएको लहरमा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सम्बन्धित कृषि–चलनको सबै कित्ताको जम्मा क्षेत्रफल जोडेर लेख्नुपर्दछ।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312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4D8D6-8387-4338-9136-D129B9BD3BD6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33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313" name="CustomShape 3"/>
          <p:cNvSpPr/>
          <p:nvPr/>
        </p:nvSpPr>
        <p:spPr>
          <a:xfrm>
            <a:off x="0" y="685800"/>
            <a:ext cx="91429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परिवारले चलन गरेको जग्गामा भएका कित्ता सङ्ख्याअनुसार प्रश्न ३</a:t>
            </a:r>
            <a:r>
              <a:rPr lang="en-US" sz="2400" b="1" strike="noStrike" spc="-1">
                <a:solidFill>
                  <a:srgbClr val="002060"/>
                </a:solidFill>
                <a:latin typeface="Kalimati"/>
                <a:ea typeface="DejaVu Sans"/>
              </a:rPr>
              <a:t>.</a:t>
            </a: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५ मा जवाफ भर्ने तरिका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14" name="CustomShape 4"/>
          <p:cNvSpPr/>
          <p:nvPr/>
        </p:nvSpPr>
        <p:spPr>
          <a:xfrm>
            <a:off x="7772400" y="6477120"/>
            <a:ext cx="9133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ne-NP" sz="18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क्रमशः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0" y="1828800"/>
            <a:ext cx="9066600" cy="5028120"/>
          </a:xfrm>
          <a:prstGeom prst="horizontalScroll">
            <a:avLst>
              <a:gd name="adj" fmla="val 5141"/>
            </a:avLst>
          </a:prstGeom>
          <a:solidFill>
            <a:schemeClr val="bg1"/>
          </a:solidFill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यसै प्रश्नको दोस्रो पृष्ठमा कित्ताको विवरण लेख्नु नपर्ने भएको हुँदा </a:t>
            </a:r>
            <a:r>
              <a:rPr lang="ne-NP" sz="20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छड्के धर्को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तानिदिनु पर्दछ । </a:t>
            </a:r>
            <a:endParaRPr lang="en-US" sz="20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त्यसपछि सो दोस्रो पृष्ठको “यस पृष्ठको जम्मा क्षेत्रफल” लेखिएको लहरमा तेर्सो धर्को तानेर “अघिल्लो पृष्ठको जम्मा क्षेत्रफल” लेखिएको लहरमा पहिलो पृष्ठको अन्तिम लहरमा लेखिएको जम्मा क्षेत्रफल जस्ताको तस्तै सार्नुपर्दछ । </a:t>
            </a:r>
            <a:endParaRPr lang="en-US" sz="20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त्यसपछि “चलनको कुल क्षेत्रफल” लेख्ने ठाउँमा पनि यही क्षेत्रफल लेख्नुपर्दछ । अर्थात्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परिवारले चलनगरेको जग्गामा १० वा सो भन्दा कम कित्ता भएमा पहिलो पृष्ठको “यस पानाको जम्मा क्षेत्रफल” मा लेखेको क्षेत्रफलनै “चलनको कुल क्षेत्रफल” हुन्छ ।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16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DC8A3A8-C287-4AE0-B8D2-25CE3EFF636A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34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317" name="CustomShape 3"/>
          <p:cNvSpPr/>
          <p:nvPr/>
        </p:nvSpPr>
        <p:spPr>
          <a:xfrm>
            <a:off x="7772400" y="6564960"/>
            <a:ext cx="9133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ne-NP" sz="1800" b="0" strike="noStrike" spc="-1">
                <a:solidFill>
                  <a:srgbClr val="000000"/>
                </a:solidFill>
                <a:latin typeface="Calibri"/>
                <a:cs typeface="Kalimati"/>
              </a:rPr>
              <a:t>क्रमशः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8" name="CustomShape 4"/>
          <p:cNvSpPr/>
          <p:nvPr/>
        </p:nvSpPr>
        <p:spPr>
          <a:xfrm>
            <a:off x="0" y="685800"/>
            <a:ext cx="91429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परिवारले चलन गरेको जग्गामा भएका कित्ता सङ्ख्याअनुसार प्रश्न ३</a:t>
            </a:r>
            <a:r>
              <a:rPr lang="en-US" sz="2400" b="1" strike="noStrike" spc="-1">
                <a:solidFill>
                  <a:srgbClr val="002060"/>
                </a:solidFill>
                <a:latin typeface="Kalimati"/>
                <a:ea typeface="DejaVu Sans"/>
              </a:rPr>
              <a:t>.</a:t>
            </a: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५ मा जवाफ भर्ने तरिका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/>
          <p:cNvSpPr/>
          <p:nvPr/>
        </p:nvSpPr>
        <p:spPr>
          <a:xfrm>
            <a:off x="152280" y="1828800"/>
            <a:ext cx="8838000" cy="510444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कृषि–चलनमा जम्मा २० कित्ता भए पहिलो र दोस्रो पृष्ठ पूरै भर्नु पर्दछ। </a:t>
            </a:r>
            <a:endParaRPr lang="en-US" sz="2400" b="0" strike="noStrike" spc="-1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कुनै कृषि–चलनमा १० भन्दा बढी तर २० भन्दा कम कित्ताहरू भएमा  ३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५ प्रश्नको पहिलो पृष्ठ पूरै भर्नुपर्दछ। </a:t>
            </a:r>
            <a:endParaRPr lang="en-US" sz="2400" b="0" strike="noStrike" spc="-1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दोस्रो पृष्ठमा भर्नुपर्ने जति कित्ताको विवरण भरिसके पछि  बाँकी कित्ताको लहरमा छड्के धर्को तानिदिनु पर्दछ। </a:t>
            </a:r>
            <a:endParaRPr lang="en-US" sz="2400" b="0" strike="noStrike" spc="-1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पहिलो पृष्ठको अन्तिम लहर र दोस्रो पृष्ठको अन्तिम तीन लहरमा पनि आवश्यक विवरण भर्नुपर्दछ। 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20" name="CustomShape 2"/>
          <p:cNvSpPr/>
          <p:nvPr/>
        </p:nvSpPr>
        <p:spPr>
          <a:xfrm>
            <a:off x="7010280" y="647712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F6131EDE-C2BA-40EC-8D21-A3227663E536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35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321" name="CustomShape 3"/>
          <p:cNvSpPr/>
          <p:nvPr/>
        </p:nvSpPr>
        <p:spPr>
          <a:xfrm>
            <a:off x="0" y="685800"/>
            <a:ext cx="91429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परिवारले चलन गरेको जग्गामा भएका कित्ता सङ्ख्या अनुसार प्रश्न ३</a:t>
            </a:r>
            <a:r>
              <a:rPr lang="en-US" sz="2400" b="1" strike="noStrike" spc="-1">
                <a:solidFill>
                  <a:srgbClr val="002060"/>
                </a:solidFill>
                <a:latin typeface="Kalimati"/>
                <a:ea typeface="DejaVu Sans"/>
              </a:rPr>
              <a:t>.</a:t>
            </a: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५ मा जवाफ भर्ने तरिका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22" name="CustomShape 4"/>
          <p:cNvSpPr/>
          <p:nvPr/>
        </p:nvSpPr>
        <p:spPr>
          <a:xfrm>
            <a:off x="7772400" y="6564960"/>
            <a:ext cx="9133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ne-NP" sz="1800" b="0" strike="noStrike" spc="-1">
                <a:solidFill>
                  <a:srgbClr val="000000"/>
                </a:solidFill>
                <a:latin typeface="Calibri"/>
                <a:cs typeface="Kalimati"/>
              </a:rPr>
              <a:t>क्रमशः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ustomShape 1"/>
          <p:cNvSpPr/>
          <p:nvPr/>
        </p:nvSpPr>
        <p:spPr>
          <a:xfrm>
            <a:off x="152280" y="1828800"/>
            <a:ext cx="8914320" cy="495180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सम्बन्धित कृषि–चलनमा २० भन्दा बढी कित्ताहरू भएमा थप प्रश्नावलीको सेट प्रयोग गरी सो को सङ्ख्या प्रश्नावलीको पहिलो पृष्ठमा खुलाउनुपर्दछ। </a:t>
            </a:r>
            <a:endParaRPr lang="en-US" sz="20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थप गरिएको प्रश्नावलीको कित्ताको कोड पनि आवश्यकताअनुसार </a:t>
            </a:r>
            <a:r>
              <a:rPr lang="en-US" sz="2000" b="1" strike="noStrike" spc="-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en-US" sz="2000" b="1" strike="noStrike" spc="-1" dirty="0" smtClean="0">
                <a:solidFill>
                  <a:srgbClr val="0070C0"/>
                </a:solidFill>
                <a:latin typeface="Times New Roman" pitchFamily="18" charset="0"/>
                <a:cs typeface="Kalimati"/>
              </a:rPr>
              <a:t>22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en-US" sz="2000" b="1" strike="noStrike" spc="-1" dirty="0" smtClean="0">
                <a:solidFill>
                  <a:srgbClr val="0070C0"/>
                </a:solidFill>
                <a:latin typeface="Times New Roman" pitchFamily="18" charset="0"/>
                <a:cs typeface="Kalimati"/>
              </a:rPr>
              <a:t>23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... 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गरेर सच्याउनु पर्दछ ।</a:t>
            </a:r>
            <a:endParaRPr lang="en-US" sz="20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प्रश्नावलीको सेटमा २० कित्ता सम्मको क्षेत्रफलको जोड “अघिल्लो पृष्ठको जम्मा क्षेत्रफल” अन्तर्गत र पछिल्ला कित्ताहरूको क्षेत्रफलको जोड सोही पानाको “यस पृष्ठको जम्मा क्षेत्रफल” अन्तर्गत लेख्नुपर्छ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0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त्यसपछि दुवैको जोड “चलनको कुल क्षेत्रफल” अन्तर्गत लेख्नुपर्दछ ।</a:t>
            </a:r>
            <a:endParaRPr lang="en-US" sz="20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0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सिँचाइ भएको जग्गाको क्षेत्रफल पनि यसैअनुसार भर्नुपर्दछ ।</a:t>
            </a:r>
            <a:endParaRPr lang="en-US" sz="2000" b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324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AF51971-F5D6-47BB-B5B7-F382E0AE000A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36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325" name="CustomShape 3"/>
          <p:cNvSpPr/>
          <p:nvPr/>
        </p:nvSpPr>
        <p:spPr>
          <a:xfrm>
            <a:off x="0" y="685800"/>
            <a:ext cx="91429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परिवारले चलन गरेको जग्गामा भएका कित्ता सङ्ख्या अनुसार प्रश्न ३</a:t>
            </a:r>
            <a:r>
              <a:rPr lang="en-US" sz="2400" b="1" strike="noStrike" spc="-1">
                <a:solidFill>
                  <a:srgbClr val="002060"/>
                </a:solidFill>
                <a:latin typeface="Kalimati"/>
                <a:ea typeface="DejaVu Sans"/>
              </a:rPr>
              <a:t>.</a:t>
            </a: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५ मा जवाफ भर्ने तरिका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0" y="1383480"/>
            <a:ext cx="4970880" cy="143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4400" b="1" strike="noStrike" spc="-1">
                <a:solidFill>
                  <a:srgbClr val="142DAC"/>
                </a:solidFill>
                <a:latin typeface="Kalimati"/>
                <a:cs typeface="Kalimati"/>
              </a:rPr>
              <a:t>छलफल तथा प्रश्नोत्तर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327" name="CustomShape 2"/>
          <p:cNvSpPr/>
          <p:nvPr/>
        </p:nvSpPr>
        <p:spPr>
          <a:xfrm>
            <a:off x="8644320" y="6477480"/>
            <a:ext cx="46116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4ED4F91B-C09F-4B82-AC97-572E054C8334}" type="slidenum">
              <a:rPr lang="en-US" sz="135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37</a:t>
            </a:fld>
            <a:endParaRPr lang="en-US" sz="1350" b="0" strike="noStrike" spc="-1">
              <a:latin typeface="Arial"/>
            </a:endParaRPr>
          </a:p>
        </p:txBody>
      </p:sp>
      <p:pic>
        <p:nvPicPr>
          <p:cNvPr id="328" name="Picture 2" descr="These mistakes can ruin your chances at group discussions | TJinsite"/>
          <p:cNvPicPr/>
          <p:nvPr/>
        </p:nvPicPr>
        <p:blipFill>
          <a:blip r:embed="rId2"/>
          <a:stretch/>
        </p:blipFill>
        <p:spPr>
          <a:xfrm>
            <a:off x="4612320" y="2938680"/>
            <a:ext cx="4487760" cy="2615760"/>
          </a:xfrm>
          <a:prstGeom prst="rect">
            <a:avLst/>
          </a:prstGeom>
          <a:ln>
            <a:noFill/>
          </a:ln>
        </p:spPr>
      </p:pic>
      <p:pic>
        <p:nvPicPr>
          <p:cNvPr id="329" name="Picture 4" descr="Stay smart in GROUP DISCUSSION | Sri Sharda Group of Institutions | Best  MBA BBA BCA College in Lucknow"/>
          <p:cNvPicPr/>
          <p:nvPr/>
        </p:nvPicPr>
        <p:blipFill>
          <a:blip r:embed="rId3"/>
          <a:stretch/>
        </p:blipFill>
        <p:spPr>
          <a:xfrm>
            <a:off x="558360" y="2940480"/>
            <a:ext cx="4140000" cy="2605320"/>
          </a:xfrm>
          <a:prstGeom prst="rect">
            <a:avLst/>
          </a:prstGeom>
          <a:ln>
            <a:noFill/>
          </a:ln>
        </p:spPr>
      </p:pic>
      <p:sp>
        <p:nvSpPr>
          <p:cNvPr id="330" name="CustomShape 3"/>
          <p:cNvSpPr/>
          <p:nvPr/>
        </p:nvSpPr>
        <p:spPr>
          <a:xfrm>
            <a:off x="5435280" y="1492200"/>
            <a:ext cx="3296880" cy="1458720"/>
          </a:xfrm>
          <a:prstGeom prst="roundRect">
            <a:avLst>
              <a:gd name="adj" fmla="val 10000"/>
            </a:avLst>
          </a:prstGeom>
          <a:blipFill rotWithShape="0">
            <a:blip r:embed="rId4"/>
            <a:stretch>
              <a:fillRect l="-36026" t="-76912" r="-39076" b="-76912"/>
            </a:stretch>
          </a:blip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188280" y="1468800"/>
            <a:ext cx="8836920" cy="510336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092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spc="-1" dirty="0" smtClean="0">
                <a:solidFill>
                  <a:srgbClr val="000000"/>
                </a:solidFill>
                <a:latin typeface="Kalimati"/>
                <a:cs typeface="Kalimati"/>
              </a:rPr>
              <a:t>कृषिगणनामा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कित्ता भन्नाले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के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बुझिन्छ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? </a:t>
            </a:r>
            <a:endParaRPr lang="en-US" sz="2400" b="0" strike="noStrike" spc="-1" dirty="0">
              <a:latin typeface="Kalimati"/>
            </a:endParaRPr>
          </a:p>
          <a:p>
            <a:pPr marL="343080" indent="-34092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खेत भन्नाले के बुझिन्छ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?</a:t>
            </a:r>
            <a:endParaRPr lang="en-US" sz="2400" b="0" strike="noStrike" spc="-1" dirty="0">
              <a:latin typeface="Kalimati"/>
            </a:endParaRPr>
          </a:p>
          <a:p>
            <a:pPr marL="343080" indent="-34092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पाखो भन्नाले के बुझिन्छ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?</a:t>
            </a:r>
            <a:endParaRPr lang="en-US" sz="2400" b="0" strike="noStrike" spc="-1" dirty="0">
              <a:latin typeface="Kalimati"/>
            </a:endParaRPr>
          </a:p>
          <a:p>
            <a:pPr marL="343080" indent="-34092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सिँचाईको स्रोत र माध्यममा के फरक छ?</a:t>
            </a:r>
          </a:p>
          <a:p>
            <a:pPr marL="343080" indent="-34092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spc="-1" dirty="0">
                <a:solidFill>
                  <a:srgbClr val="000000"/>
                </a:solidFill>
                <a:latin typeface="Kalimati"/>
                <a:cs typeface="Kalimati"/>
              </a:rPr>
              <a:t>सिँचाईको </a:t>
            </a:r>
            <a:r>
              <a:rPr lang="ne-NP" sz="2400" spc="-1" dirty="0" smtClean="0">
                <a:solidFill>
                  <a:srgbClr val="000000"/>
                </a:solidFill>
                <a:latin typeface="Kalimati"/>
                <a:cs typeface="Kalimati"/>
              </a:rPr>
              <a:t>स्रोतमा के-के पर्दछन्? </a:t>
            </a:r>
            <a:endParaRPr lang="en-US" sz="2400" b="0" strike="noStrike" spc="-1" dirty="0">
              <a:latin typeface="Kalimati"/>
            </a:endParaRPr>
          </a:p>
        </p:txBody>
      </p:sp>
      <p:sp>
        <p:nvSpPr>
          <p:cNvPr id="332" name="CustomShape 2"/>
          <p:cNvSpPr/>
          <p:nvPr/>
        </p:nvSpPr>
        <p:spPr>
          <a:xfrm>
            <a:off x="7010280" y="6477120"/>
            <a:ext cx="213156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2FE962C-9992-4FA1-864B-0190CDC395BF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38</a:t>
            </a:fld>
            <a:endParaRPr lang="en-US" sz="1800" b="0" strike="noStrike" spc="-1">
              <a:latin typeface="Kalimati"/>
            </a:endParaRPr>
          </a:p>
        </p:txBody>
      </p:sp>
      <p:sp>
        <p:nvSpPr>
          <p:cNvPr id="333" name="CustomShape 3"/>
          <p:cNvSpPr/>
          <p:nvPr/>
        </p:nvSpPr>
        <p:spPr>
          <a:xfrm>
            <a:off x="0" y="829800"/>
            <a:ext cx="91418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/>
            <a:r>
              <a:rPr lang="ne-NP" sz="2800" b="1" strike="noStrike" spc="-1">
                <a:solidFill>
                  <a:srgbClr val="142DAC"/>
                </a:solidFill>
                <a:latin typeface="Kalimati"/>
                <a:cs typeface="Kalimati"/>
              </a:rPr>
              <a:t>पुनरावलकनका लागि केही प्रश्नहरु</a:t>
            </a:r>
            <a:endParaRPr lang="en-US" sz="2800" b="0" strike="noStrike" spc="-1">
              <a:latin typeface="Kalimat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8438040" y="6400800"/>
            <a:ext cx="704880" cy="37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50000"/>
              </a:lnSpc>
            </a:pPr>
            <a:fld id="{F4999777-6C64-425A-ADAE-708764C7865D}" type="slidenum">
              <a:rPr lang="en-US" sz="1800" b="0" strike="noStrike" spc="-1">
                <a:solidFill>
                  <a:srgbClr val="000000"/>
                </a:solidFill>
                <a:latin typeface="Fontasy Himali"/>
                <a:ea typeface="DejaVu Sans"/>
              </a:rPr>
              <a:t>39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336" name="CustomShape 2"/>
          <p:cNvSpPr/>
          <p:nvPr/>
        </p:nvSpPr>
        <p:spPr>
          <a:xfrm>
            <a:off x="0" y="685800"/>
            <a:ext cx="9142920" cy="87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000"/>
          </a:bodyPr>
          <a:lstStyle/>
          <a:p>
            <a:pPr algn="ctr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ne-NP" sz="3200" b="1" strike="noStrike" spc="-1">
                <a:solidFill>
                  <a:srgbClr val="002060"/>
                </a:solidFill>
                <a:latin typeface="Kalimati"/>
                <a:cs typeface="Kalimati"/>
              </a:rPr>
              <a:t>सारांश तथा निष्कर्ष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337" name="CustomShape 3"/>
          <p:cNvSpPr/>
          <p:nvPr/>
        </p:nvSpPr>
        <p:spPr>
          <a:xfrm>
            <a:off x="2088000" y="4690800"/>
            <a:ext cx="4966560" cy="173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लगत २</a:t>
            </a:r>
            <a:r>
              <a:rPr lang="en-US" sz="2400" b="1" strike="noStrike" spc="-1">
                <a:solidFill>
                  <a:srgbClr val="000000"/>
                </a:solidFill>
                <a:latin typeface="Kalimati"/>
                <a:ea typeface="DejaVu Sans"/>
              </a:rPr>
              <a:t>: </a:t>
            </a: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कृषक परिवार प्रश्नावली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भाग ३ जग्गा र सिंचाइसम्बन्धी विवरण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   (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खण्ड ३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१ देखि ३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५ सम्म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)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338" name="Picture 8"/>
          <p:cNvPicPr/>
          <p:nvPr/>
        </p:nvPicPr>
        <p:blipFill>
          <a:blip r:embed="rId2"/>
          <a:stretch/>
        </p:blipFill>
        <p:spPr>
          <a:xfrm>
            <a:off x="152280" y="1523880"/>
            <a:ext cx="8838000" cy="2665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114480" y="1674360"/>
            <a:ext cx="8914320" cy="5027400"/>
          </a:xfrm>
          <a:prstGeom prst="rect">
            <a:avLst/>
          </a:prstGeom>
          <a:ln w="3816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जग्गाको क्षेत्रफल मापनको एकाइ हिमाल तथा पहाडमा रोपनी र तराईमा बिघामा गर्ने प्रचलन छ।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भित्री मधेश लगायत पहाडी भूभाग समेत समेटिएका तराईका केही स्थानीय तहहरूका कृषि चलनबाट दुवै एकाइमा क्षेत्रफलसम्बन्धी विवरण प्राप्त हुने संभावना रहेकाले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दुई प्रकारका एकाइ उल्लेख नगरी उक्त चलन अन्तर्गतका सबै जग्गाको क्षेत्रफल एकै एकाइमा लिनुपर्छ । 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हालका दिनहरूमा लालपुर्जाअनुसार वर्ग फिटमा एकाइ उल्लेख भए पनि चलनचल्तीअनुसार बिघा वा रोपनीमा रुपान्तरण गरी लेख्नुपर्छ।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0" y="685800"/>
            <a:ext cx="91429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>
                <a:solidFill>
                  <a:srgbClr val="002060"/>
                </a:solidFill>
                <a:latin typeface="Ganesh"/>
                <a:cs typeface="Kalimati"/>
              </a:rPr>
              <a:t>३</a:t>
            </a:r>
            <a:r>
              <a:rPr lang="en-US" sz="2800" b="1" strike="noStrike" spc="-1">
                <a:solidFill>
                  <a:srgbClr val="002060"/>
                </a:solidFill>
                <a:latin typeface="Ganesh"/>
                <a:ea typeface="DejaVu Sans"/>
              </a:rPr>
              <a:t>.</a:t>
            </a:r>
            <a:r>
              <a:rPr lang="ne-NP" sz="2800" b="1" strike="noStrike" spc="-1">
                <a:solidFill>
                  <a:srgbClr val="002060"/>
                </a:solidFill>
                <a:latin typeface="Ganesh"/>
                <a:cs typeface="Kalimati"/>
              </a:rPr>
              <a:t>१ जग्गाको क्षेत्रफलको एकाइ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8438040" y="6400800"/>
            <a:ext cx="704880" cy="37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50000"/>
              </a:lnSpc>
            </a:pPr>
            <a:fld id="{A129EC5F-5660-44B0-A068-8F201B45FD59}" type="slidenum">
              <a:rPr lang="en-US" sz="1800" b="0" strike="noStrike" spc="-1">
                <a:solidFill>
                  <a:srgbClr val="000000"/>
                </a:solidFill>
                <a:latin typeface="Fontasy Himali"/>
                <a:ea typeface="DejaVu Sans"/>
              </a:rPr>
              <a:t>4</a:t>
            </a:fld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CustomShape 1"/>
          <p:cNvSpPr/>
          <p:nvPr/>
        </p:nvSpPr>
        <p:spPr>
          <a:xfrm>
            <a:off x="182880" y="3017520"/>
            <a:ext cx="8594640" cy="173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2489"/>
              </a:spcBef>
              <a:tabLst>
                <a:tab pos="0" algn="l"/>
              </a:tabLst>
            </a:pPr>
            <a:r>
              <a:rPr lang="ne-NP" sz="6000" b="0" strike="noStrike" spc="-1">
                <a:solidFill>
                  <a:srgbClr val="00B0F0"/>
                </a:solidFill>
                <a:latin typeface="Kalimati"/>
                <a:cs typeface="Kalimati"/>
              </a:rPr>
              <a:t>धन्यवाद </a:t>
            </a:r>
            <a:r>
              <a:rPr lang="en-US" sz="6000" b="0" strike="noStrike" spc="-1">
                <a:solidFill>
                  <a:srgbClr val="00B0F0"/>
                </a:solidFill>
                <a:latin typeface="Kalimati"/>
                <a:ea typeface="DejaVu Sans"/>
              </a:rPr>
              <a:t>!</a:t>
            </a:r>
            <a:r>
              <a:rPr lang="en-US" sz="12450" b="0" strike="noStrike" spc="-1">
                <a:solidFill>
                  <a:srgbClr val="002060"/>
                </a:solidFill>
                <a:latin typeface="Kalimati"/>
                <a:ea typeface="DejaVu Sans"/>
              </a:rPr>
              <a:t> </a:t>
            </a:r>
            <a:endParaRPr lang="en-US" sz="12450" b="0" strike="noStrike" spc="-1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2489"/>
              </a:spcBef>
              <a:spcAft>
                <a:spcPts val="451"/>
              </a:spcAft>
              <a:tabLst>
                <a:tab pos="0" algn="l"/>
              </a:tabLst>
            </a:pPr>
            <a:endParaRPr lang="en-US" sz="1245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89"/>
              </a:spcBef>
              <a:tabLst>
                <a:tab pos="0" algn="l"/>
              </a:tabLst>
            </a:pPr>
            <a:endParaRPr lang="en-US" sz="12450" b="0" strike="noStrike" spc="-1">
              <a:latin typeface="Arial"/>
            </a:endParaRPr>
          </a:p>
        </p:txBody>
      </p:sp>
      <p:sp>
        <p:nvSpPr>
          <p:cNvPr id="340" name="CustomShape 2"/>
          <p:cNvSpPr/>
          <p:nvPr/>
        </p:nvSpPr>
        <p:spPr>
          <a:xfrm>
            <a:off x="8390880" y="6400800"/>
            <a:ext cx="704880" cy="28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50000"/>
              </a:lnSpc>
            </a:pPr>
            <a:fld id="{070226B2-305F-481B-97D9-9D3DDC02114D}" type="slidenum">
              <a:rPr lang="en-US" sz="1350" b="0" strike="noStrike" spc="-1">
                <a:solidFill>
                  <a:srgbClr val="000000"/>
                </a:solidFill>
                <a:latin typeface="Fontasy Himali"/>
                <a:ea typeface="DejaVu Sans"/>
              </a:rPr>
              <a:t>40</a:t>
            </a:fld>
            <a:endParaRPr lang="en-US" sz="1350" b="0" strike="noStrike" spc="-1">
              <a:latin typeface="Arial"/>
            </a:endParaRPr>
          </a:p>
        </p:txBody>
      </p:sp>
      <p:sp>
        <p:nvSpPr>
          <p:cNvPr id="341" name="CustomShape 3"/>
          <p:cNvSpPr/>
          <p:nvPr/>
        </p:nvSpPr>
        <p:spPr>
          <a:xfrm>
            <a:off x="228600" y="1467000"/>
            <a:ext cx="8514360" cy="112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विस्तृत जानकारीका लागि गणना पुस्तिकाको पेज 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३</a:t>
            </a:r>
            <a:r>
              <a:rPr lang="ne-NP" sz="2400" b="1" spc="-1" dirty="0">
                <a:solidFill>
                  <a:srgbClr val="0070C0"/>
                </a:solidFill>
                <a:latin typeface="Kalimati"/>
                <a:cs typeface="Kalimati"/>
              </a:rPr>
              <a:t>३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देखि </a:t>
            </a:r>
            <a:r>
              <a:rPr lang="en-US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3</a:t>
            </a:r>
            <a:r>
              <a:rPr lang="ne-NP" sz="2400" b="1" spc="-1" dirty="0">
                <a:solidFill>
                  <a:srgbClr val="0070C0"/>
                </a:solidFill>
                <a:latin typeface="Kalimati"/>
                <a:cs typeface="Kalimati"/>
              </a:rPr>
              <a:t>९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सम्म अध्ययन गर्नुहोस् 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114480" y="3039120"/>
            <a:ext cx="8876160" cy="3290040"/>
          </a:xfrm>
          <a:prstGeom prst="rect">
            <a:avLst/>
          </a:prstGeom>
          <a:ln w="3816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गणनाको समयमा आफ्नो परिवारको हकको जग्गा अरू कसैलाई जुनसुकै सर्तमा चलन गर्न दिइएको छ कि छैन सोधी उपयुक्त कोडमा गोलो घेरा लगाउनुपर्छ। </a:t>
            </a:r>
            <a:endParaRPr lang="en-US" sz="2000" b="0" strike="noStrike" spc="-1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यसरी अरूलाई चलन गर्न दिँदा पूरा वर्षैभरिका लागि नभएर एक बाली वा केही महिनाका लागि दिएको भए तापनि दिइएको मानी कोड १ मा गोलो घेरा लगाउनुपर्छ । </a:t>
            </a:r>
            <a:endParaRPr lang="en-US" sz="2000" b="0" strike="noStrike" spc="-1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Kalimati"/>
                <a:ea typeface="DejaVu Sans"/>
              </a:rPr>
              <a:t>“</a:t>
            </a: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छैन” भन्ने उत्तर आएमा कोड २ मा  गोलो घेरा लगाएर प्रश्न नं ३</a:t>
            </a:r>
            <a:r>
              <a:rPr lang="en-US" sz="20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३ नसोधी प्रश्न नं</a:t>
            </a:r>
            <a:r>
              <a:rPr lang="en-US" sz="20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 </a:t>
            </a: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३</a:t>
            </a:r>
            <a:r>
              <a:rPr lang="en-US" sz="20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४ देखि सोध्नुपर्छ।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 flipH="1">
            <a:off x="3846600" y="1790640"/>
            <a:ext cx="5028120" cy="364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93" name="Picture 5"/>
          <p:cNvPicPr/>
          <p:nvPr/>
        </p:nvPicPr>
        <p:blipFill>
          <a:blip r:embed="rId2"/>
          <a:stretch/>
        </p:blipFill>
        <p:spPr>
          <a:xfrm>
            <a:off x="266760" y="838080"/>
            <a:ext cx="8609400" cy="1904040"/>
          </a:xfrm>
          <a:prstGeom prst="rect">
            <a:avLst/>
          </a:prstGeom>
          <a:ln w="38160">
            <a:solidFill>
              <a:schemeClr val="tx1">
                <a:lumMod val="50000"/>
                <a:lumOff val="50000"/>
              </a:schemeClr>
            </a:solidFill>
            <a:miter/>
          </a:ln>
        </p:spPr>
      </p:pic>
      <p:sp>
        <p:nvSpPr>
          <p:cNvPr id="194" name="CustomShape 3"/>
          <p:cNvSpPr/>
          <p:nvPr/>
        </p:nvSpPr>
        <p:spPr>
          <a:xfrm>
            <a:off x="7010280" y="647712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28AE671-62AC-4F3D-AC23-1D624D4FD132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5</a:t>
            </a:fld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228600" y="3934080"/>
            <a:ext cx="8609400" cy="2832840"/>
          </a:xfrm>
          <a:prstGeom prst="rect">
            <a:avLst/>
          </a:prstGeom>
          <a:ln w="3816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गणनाको समयमा अरूलाई चलन गर्न दिएको जग्गाको क्षेत्रफल एकाइ अनुसार सम्बन्धित महलमा लेख्नुपर्दछ 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यसरी अरूलाई जुनसुकै कार्यको लागि चलन गर्न दिएको जग्गाको क्षेत्रफल लेख्दा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आफ्नो परिवारको हकको जग्गा देशभरि जुनसुकै स्थानीय तहमा भए पनि सबै जोडेर जम्मा क्षेत्रफल लेख्नुपर्दछ । 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196" name="Picture 2"/>
          <p:cNvPicPr/>
          <p:nvPr/>
        </p:nvPicPr>
        <p:blipFill>
          <a:blip r:embed="rId2"/>
          <a:stretch/>
        </p:blipFill>
        <p:spPr>
          <a:xfrm>
            <a:off x="228600" y="838080"/>
            <a:ext cx="8762040" cy="2978640"/>
          </a:xfrm>
          <a:prstGeom prst="rect">
            <a:avLst/>
          </a:prstGeom>
          <a:ln w="38160">
            <a:solidFill>
              <a:schemeClr val="tx1">
                <a:lumMod val="50000"/>
                <a:lumOff val="50000"/>
              </a:schemeClr>
            </a:solidFill>
            <a:miter/>
          </a:ln>
        </p:spPr>
      </p:pic>
      <p:sp>
        <p:nvSpPr>
          <p:cNvPr id="197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9C39409-1668-40BD-8505-66DE3A4D48F3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6</a:t>
            </a:fld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33840" y="1295280"/>
            <a:ext cx="9109080" cy="557604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कृषिगणनामा प्रयोग गरिएको कित्ता र साधारण बोलीचालीको भाषामा 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वा नापीमा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प्रयोग गरिएको कित्ता एकै होइनन् 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कृषिगणनामा वरिपरि अरूको साँध भएर बीचमा रहेको जमिनको भागलाई कित्ता भनिन्छ ।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कहिलेकहीँ कित्ताको साँधमा खोला</a:t>
            </a:r>
            <a:r>
              <a:rPr lang="en-US" sz="24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, </a:t>
            </a: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जंगल</a:t>
            </a:r>
            <a:r>
              <a:rPr lang="en-US" sz="24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, </a:t>
            </a: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भीर</a:t>
            </a:r>
            <a:r>
              <a:rPr lang="en-US" sz="24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, </a:t>
            </a: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नदीजस्ता प्राकृतिक साँध पनि पर्न सक्छन‍ ‍‍ ‍‌‍</a:t>
            </a:r>
            <a:endParaRPr lang="en-US" sz="2400" b="1" strike="noStrike" spc="-1" dirty="0">
              <a:solidFill>
                <a:srgbClr val="7030A0"/>
              </a:solidFill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जग्गाको कित्ता र गह्रा फरक फरक कुरा हुन् 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एकै चलनअन्तर्गत दुई वा दुईभन्दा बढी कित्ता हुनका लागि एक कित्ताभित्रका गह्रा अर्को कित्ताभित्रका गह्रासँग कतैतिरबाट जोडिएको हुनुहुँदैन ।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61AEC88-80EF-452F-9238-EDC5D4633DAA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7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00" name="CustomShape 3"/>
          <p:cNvSpPr/>
          <p:nvPr/>
        </p:nvSpPr>
        <p:spPr>
          <a:xfrm>
            <a:off x="0" y="685800"/>
            <a:ext cx="91429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ne-NP" sz="2800" b="1" strike="noStrike" spc="-1">
                <a:solidFill>
                  <a:srgbClr val="002060"/>
                </a:solidFill>
                <a:latin typeface="Kalimati"/>
                <a:cs typeface="Kalimati"/>
              </a:rPr>
              <a:t>कित्ता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Picture 2"/>
          <p:cNvPicPr/>
          <p:nvPr/>
        </p:nvPicPr>
        <p:blipFill>
          <a:blip r:embed="rId2"/>
          <a:stretch/>
        </p:blipFill>
        <p:spPr>
          <a:xfrm>
            <a:off x="253800" y="685800"/>
            <a:ext cx="8736840" cy="2043720"/>
          </a:xfrm>
          <a:prstGeom prst="rect">
            <a:avLst/>
          </a:prstGeom>
          <a:ln w="38160">
            <a:solidFill>
              <a:schemeClr val="tx1"/>
            </a:solidFill>
            <a:miter/>
          </a:ln>
        </p:spPr>
      </p:pic>
      <p:sp>
        <p:nvSpPr>
          <p:cNvPr id="202" name="CustomShape 1"/>
          <p:cNvSpPr/>
          <p:nvPr/>
        </p:nvSpPr>
        <p:spPr>
          <a:xfrm>
            <a:off x="76320" y="2895480"/>
            <a:ext cx="8990640" cy="3968864"/>
          </a:xfrm>
          <a:prstGeom prst="rect">
            <a:avLst/>
          </a:prstGeom>
          <a:ln w="3816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 परिवारले चलन गरेको जग्गामा जम्मा कति कित्ता छन् सोधी दिएको कोठामा कित्ता संख्या लेख्नुपर्छ 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कित्ता संख्या लेख्दा अङ्कमा लेख्नुपर्छ । 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कित्ताको अवधारणा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गणना पुस्तिकाको परिच्छेद ४ 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पृष्ठ 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१४ देखि १६</a:t>
            </a:r>
            <a:r>
              <a:rPr lang="en-US" sz="2400" b="1" strike="noStrike" spc="-1" dirty="0" smtClean="0">
                <a:solidFill>
                  <a:srgbClr val="0070C0"/>
                </a:solidFill>
                <a:latin typeface="Kalimati"/>
                <a:ea typeface="DejaVu Sans"/>
              </a:rPr>
              <a:t>)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मा दिइएको छ ।</a:t>
            </a:r>
            <a:endParaRPr lang="en-US" sz="2400" b="0" strike="noStrike" spc="-1" dirty="0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यहा ध्यान दिनुपर्ने कुरा के छ भने एउटा कृषि चलनअन्तर्गतका सबै कित्ताहरूको क्षेत्रफल एउटै एकाइमा उल्लेख गर्नुपर्छ 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1296360" y="2590920"/>
            <a:ext cx="360" cy="392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tx1">
                <a:lumMod val="50000"/>
                <a:lumOff val="50000"/>
              </a:schemeClr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3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286A37E-A31B-467E-9839-1793858889E3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8</a:t>
            </a:fld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7010280" y="6400800"/>
            <a:ext cx="2132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2C1FFB90-9E09-4562-A803-F39743E335DD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9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76320" y="4421520"/>
            <a:ext cx="8838000" cy="2375640"/>
          </a:xfrm>
          <a:prstGeom prst="rect">
            <a:avLst/>
          </a:prstGeom>
          <a:ln w="3816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यो प्रश्नमा जग्गाको क्षेत्रफलको एकाइ प्रश्न नं</a:t>
            </a:r>
            <a:r>
              <a:rPr lang="en-US" sz="20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 </a:t>
            </a: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३</a:t>
            </a:r>
            <a:r>
              <a:rPr lang="en-US" sz="20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१ उल्लेख भए बमोजिम लेख्नुपर्दछ।</a:t>
            </a:r>
            <a:endParaRPr lang="en-US" sz="2000" b="0" strike="noStrike" spc="-1">
              <a:latin typeface="Arial"/>
            </a:endParaRPr>
          </a:p>
          <a:p>
            <a:pPr marL="343080" indent="-34200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pos="-913320" algn="l"/>
                <a:tab pos="-45612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प्रश्न नं</a:t>
            </a:r>
            <a:r>
              <a:rPr lang="en-US" sz="20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 </a:t>
            </a: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३</a:t>
            </a:r>
            <a:r>
              <a:rPr lang="en-US" sz="20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000" b="0" strike="noStrike" spc="-1">
                <a:solidFill>
                  <a:srgbClr val="000000"/>
                </a:solidFill>
                <a:latin typeface="Kalimati"/>
                <a:cs typeface="Kalimati"/>
              </a:rPr>
              <a:t>१ मा बिघाको कोड “१” मा गोलोघेरा लगाएको भएमा यस पछि सोधिने सबै प्रश्नहरूमा जग्गाको क्षेत्रफल बिघामा नै लेख्नुपर्दछ भने रोपनीको कोड “२” मा गोलोघेरा लगाएको भएमा सबै जग्गाको क्षेत्रफल  रोपनीमा हुनुपर्दछ ।</a:t>
            </a:r>
            <a:endParaRPr lang="en-US" sz="2000" b="0" strike="noStrike" spc="-1">
              <a:latin typeface="Arial"/>
            </a:endParaRPr>
          </a:p>
        </p:txBody>
      </p:sp>
      <p:pic>
        <p:nvPicPr>
          <p:cNvPr id="207" name="Picture 8"/>
          <p:cNvPicPr/>
          <p:nvPr/>
        </p:nvPicPr>
        <p:blipFill>
          <a:blip r:embed="rId2"/>
          <a:stretch/>
        </p:blipFill>
        <p:spPr>
          <a:xfrm>
            <a:off x="152280" y="1523880"/>
            <a:ext cx="8838000" cy="2665800"/>
          </a:xfrm>
          <a:prstGeom prst="rect">
            <a:avLst/>
          </a:prstGeom>
          <a:ln>
            <a:noFill/>
          </a:ln>
        </p:spPr>
      </p:pic>
      <p:sp>
        <p:nvSpPr>
          <p:cNvPr id="208" name="CustomShape 3"/>
          <p:cNvSpPr/>
          <p:nvPr/>
        </p:nvSpPr>
        <p:spPr>
          <a:xfrm>
            <a:off x="0" y="685800"/>
            <a:ext cx="9142920" cy="98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0000" lnSpcReduction="20000"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३</a:t>
            </a:r>
            <a:r>
              <a:rPr lang="en-US" sz="2400" b="1" strike="noStrike" spc="-1">
                <a:solidFill>
                  <a:srgbClr val="002060"/>
                </a:solidFill>
                <a:latin typeface="Kalimati"/>
                <a:ea typeface="DejaVu Sans"/>
              </a:rPr>
              <a:t>.</a:t>
            </a:r>
            <a:r>
              <a:rPr lang="ne-NP" sz="2400" b="1" strike="noStrike" spc="-1">
                <a:solidFill>
                  <a:srgbClr val="002060"/>
                </a:solidFill>
                <a:latin typeface="Kalimati"/>
                <a:cs typeface="Kalimati"/>
              </a:rPr>
              <a:t>५ कित्ता तथा खेत पाखो अनुसार कृषकले चलन गरेको जग्गा र सिँचाइको विवरण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3925</TotalTime>
  <Words>2097</Words>
  <Application>Microsoft Office PowerPoint</Application>
  <PresentationFormat>On-screen Show (4:3)</PresentationFormat>
  <Paragraphs>204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472</cp:revision>
  <dcterms:created xsi:type="dcterms:W3CDTF">2006-08-16T00:00:00Z</dcterms:created>
  <dcterms:modified xsi:type="dcterms:W3CDTF">2022-04-05T15:35:01Z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41</vt:i4>
  </property>
</Properties>
</file>