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1"/>
  </p:notesMasterIdLst>
  <p:sldIdLst>
    <p:sldId id="600" r:id="rId2"/>
    <p:sldId id="601" r:id="rId3"/>
    <p:sldId id="567" r:id="rId4"/>
    <p:sldId id="568" r:id="rId5"/>
    <p:sldId id="604" r:id="rId6"/>
    <p:sldId id="570" r:id="rId7"/>
    <p:sldId id="605" r:id="rId8"/>
    <p:sldId id="571" r:id="rId9"/>
    <p:sldId id="573" r:id="rId10"/>
    <p:sldId id="574" r:id="rId11"/>
    <p:sldId id="575" r:id="rId12"/>
    <p:sldId id="576" r:id="rId13"/>
    <p:sldId id="577" r:id="rId14"/>
    <p:sldId id="578" r:id="rId15"/>
    <p:sldId id="579" r:id="rId16"/>
    <p:sldId id="580" r:id="rId17"/>
    <p:sldId id="581" r:id="rId18"/>
    <p:sldId id="582" r:id="rId19"/>
    <p:sldId id="583" r:id="rId20"/>
    <p:sldId id="584" r:id="rId21"/>
    <p:sldId id="585" r:id="rId22"/>
    <p:sldId id="586" r:id="rId23"/>
    <p:sldId id="587" r:id="rId24"/>
    <p:sldId id="588" r:id="rId25"/>
    <p:sldId id="589" r:id="rId26"/>
    <p:sldId id="590" r:id="rId27"/>
    <p:sldId id="591" r:id="rId28"/>
    <p:sldId id="592" r:id="rId29"/>
    <p:sldId id="593" r:id="rId30"/>
    <p:sldId id="594" r:id="rId31"/>
    <p:sldId id="595" r:id="rId32"/>
    <p:sldId id="596" r:id="rId33"/>
    <p:sldId id="597" r:id="rId34"/>
    <p:sldId id="598" r:id="rId35"/>
    <p:sldId id="609" r:id="rId36"/>
    <p:sldId id="569" r:id="rId37"/>
    <p:sldId id="272" r:id="rId38"/>
    <p:sldId id="607" r:id="rId39"/>
    <p:sldId id="540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4708C4"/>
    <a:srgbClr val="990000"/>
    <a:srgbClr val="FF0000"/>
    <a:srgbClr val="C6466B"/>
    <a:srgbClr val="FF99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29" autoAdjust="0"/>
    <p:restoredTop sz="85861" autoAdjust="0"/>
  </p:normalViewPr>
  <p:slideViewPr>
    <p:cSldViewPr>
      <p:cViewPr>
        <p:scale>
          <a:sx n="62" d="100"/>
          <a:sy n="62" d="100"/>
        </p:scale>
        <p:origin x="-13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766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अमिलो जात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 sz="1400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 sz="1400"/>
        </a:p>
      </dgm:t>
    </dgm:pt>
    <dgm:pt modelId="{0B124578-04B3-4105-9C06-11F70DCD1D09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सुन्तला, जुनार, कागती, निबुवा, मोसम÷चाक्सी, अन्य अमिलो (जस्तैः भोगटे, ज्यामिर, अमला, आदि) ।</a:t>
          </a:r>
          <a:endParaRPr lang="en-US" sz="2400" dirty="0">
            <a:latin typeface="Aalekh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 sz="1400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 sz="1400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 sz="1400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 sz="1400"/>
        </a:p>
      </dgm:t>
    </dgm:pt>
    <dgm:pt modelId="{8AA9A725-7A5D-4079-9F57-4BBF9A05E823}">
      <dgm:prSet phldrT="[Text]" custT="1"/>
      <dgm:spPr/>
      <dgm:t>
        <a:bodyPr/>
        <a:lstStyle/>
        <a:p>
          <a:pPr algn="just"/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आँप, केरा, अम्बा, रुखकटहर, भुइकटहर, लिची, स्याउ, नास्पाती, आरु, मेवा, अनार, नरिवल, ओखर, सुपारी, अन्य फल (जस्तैः दाख, लप्सी, जामुन आदि) ।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 sz="1400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 sz="1400"/>
        </a:p>
      </dgm:t>
    </dgm:pt>
    <dgm:pt modelId="{1607B442-43FB-4650-95E9-13896A7C5165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itchFamily="2"/>
            </a:rPr>
            <a:t>अन्य स्थायी बालीहरू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3F595357-479D-492B-91B4-8CDAEAD74466}" type="parTrans" cxnId="{A7E089A1-829D-4264-93B6-F642D7421BC2}">
      <dgm:prSet/>
      <dgm:spPr/>
      <dgm:t>
        <a:bodyPr/>
        <a:lstStyle/>
        <a:p>
          <a:endParaRPr lang="en-US" sz="1400"/>
        </a:p>
      </dgm:t>
    </dgm:pt>
    <dgm:pt modelId="{8E520BCD-EB79-46AB-A5DE-18EDD1902765}" type="sibTrans" cxnId="{A7E089A1-829D-4264-93B6-F642D7421BC2}">
      <dgm:prSet/>
      <dgm:spPr/>
      <dgm:t>
        <a:bodyPr/>
        <a:lstStyle/>
        <a:p>
          <a:endParaRPr lang="en-US" sz="1400"/>
        </a:p>
      </dgm:t>
    </dgm:pt>
    <dgm:pt modelId="{C99FFC1A-3F8B-4CED-9E66-784EEB10C885}">
      <dgm:prSet phldrT="[Text]" custT="1"/>
      <dgm:spPr/>
      <dgm:t>
        <a:bodyPr/>
        <a:lstStyle/>
        <a:p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चिया, कफी, अलैंची, अम्रिसो, खर, डाले घाँस, बहुवर्षे घाँस, बाँस, </a:t>
          </a:r>
          <a:r>
            <a:rPr lang="ne-NP" sz="2400" dirty="0" smtClean="0">
              <a:latin typeface="Preeti" pitchFamily="2" charset="0"/>
              <a:cs typeface="Kalimati" panose="00000400000000000000" pitchFamily="2"/>
            </a:rPr>
            <a:t>अन्य स्थायी बाली </a:t>
          </a:r>
          <a:r>
            <a:rPr lang="ne-NP" sz="2200" b="1" dirty="0" smtClean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(जस्तै स्थायी प्रकृतिका फूल र नर्सरी)</a:t>
          </a:r>
          <a:endParaRPr lang="en-US" sz="2200" b="1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gm:t>
    </dgm:pt>
    <dgm:pt modelId="{E4C60815-B072-4758-BC27-7142E61845CC}" type="parTrans" cxnId="{24076B7E-E856-496C-94AF-9997B0FEF309}">
      <dgm:prSet/>
      <dgm:spPr/>
      <dgm:t>
        <a:bodyPr/>
        <a:lstStyle/>
        <a:p>
          <a:endParaRPr lang="en-US" sz="1400"/>
        </a:p>
      </dgm:t>
    </dgm:pt>
    <dgm:pt modelId="{71D650A9-49C9-48BE-8147-DE181C20E27F}" type="sibTrans" cxnId="{24076B7E-E856-496C-94AF-9997B0FEF309}">
      <dgm:prSet/>
      <dgm:spPr/>
      <dgm:t>
        <a:bodyPr/>
        <a:lstStyle/>
        <a:p>
          <a:endParaRPr lang="en-US" sz="1400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3" custScaleY="191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3" custAng="0" custScaleY="2068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3" custScaleY="2402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3" custScaleY="323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EE0C7F-4BAC-48B2-9B82-9B40FFD50B3A}" type="pres">
      <dgm:prSet presAssocID="{9A84C5AA-CDDC-4D8E-A74B-28AB64B8AD48}" presName="sp" presStyleCnt="0"/>
      <dgm:spPr/>
    </dgm:pt>
    <dgm:pt modelId="{68215D08-3BB7-4575-8B72-6DB3948278B0}" type="pres">
      <dgm:prSet presAssocID="{1607B442-43FB-4650-95E9-13896A7C5165}" presName="linNode" presStyleCnt="0"/>
      <dgm:spPr/>
    </dgm:pt>
    <dgm:pt modelId="{D5EC31BD-8F4F-45BF-9B01-05E883F775E2}" type="pres">
      <dgm:prSet presAssocID="{1607B442-43FB-4650-95E9-13896A7C5165}" presName="parentText" presStyleLbl="node1" presStyleIdx="2" presStyleCnt="3" custScaleY="15480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F7B8A-6BBA-44D5-A050-7E3EC9033DD9}" type="pres">
      <dgm:prSet presAssocID="{1607B442-43FB-4650-95E9-13896A7C5165}" presName="descendantText" presStyleLbl="alignAccFollowNode1" presStyleIdx="2" presStyleCnt="3" custScaleY="17196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5A8D706-82B7-4889-8994-7491B75A8789}" type="presOf" srcId="{486B4577-47CD-42C4-9AA1-D543D403BCAE}" destId="{68F34DC0-1BC0-4C36-853F-284A8A6E097B}" srcOrd="0" destOrd="0" presId="urn:microsoft.com/office/officeart/2005/8/layout/vList5"/>
    <dgm:cxn modelId="{A7E089A1-829D-4264-93B6-F642D7421BC2}" srcId="{F24B0D32-027C-4C94-88A4-8B03982AFD0B}" destId="{1607B442-43FB-4650-95E9-13896A7C5165}" srcOrd="2" destOrd="0" parTransId="{3F595357-479D-492B-91B4-8CDAEAD74466}" sibTransId="{8E520BCD-EB79-46AB-A5DE-18EDD1902765}"/>
    <dgm:cxn modelId="{066B5CF6-C3C2-4B41-A140-9284510209E8}" type="presOf" srcId="{E32038EA-23CA-4F04-89B1-EB838C623859}" destId="{501F800C-FF96-4A15-B865-B276B6526CD3}" srcOrd="0" destOrd="0" presId="urn:microsoft.com/office/officeart/2005/8/layout/vList5"/>
    <dgm:cxn modelId="{BF27F570-F7DA-470C-B8BC-296A0B350AB7}" type="presOf" srcId="{C99FFC1A-3F8B-4CED-9E66-784EEB10C885}" destId="{E94F7B8A-6BBA-44D5-A050-7E3EC9033DD9}" srcOrd="0" destOrd="0" presId="urn:microsoft.com/office/officeart/2005/8/layout/vList5"/>
    <dgm:cxn modelId="{E032607C-57B8-42C1-8269-7FE1D1FC2F58}" type="presOf" srcId="{8AA9A725-7A5D-4079-9F57-4BBF9A05E823}" destId="{B7A3B481-218A-4F51-B4DE-6C52E02A5B0E}" srcOrd="0" destOrd="0" presId="urn:microsoft.com/office/officeart/2005/8/layout/vList5"/>
    <dgm:cxn modelId="{1716B07E-3F33-4F9F-B6B3-B269635A7EEE}" type="presOf" srcId="{0B124578-04B3-4105-9C06-11F70DCD1D09}" destId="{43901B43-E7F6-4795-AAB0-6B471477890B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6A919F3B-4E9D-496F-896A-3A9575DD617F}" type="presOf" srcId="{F24B0D32-027C-4C94-88A4-8B03982AFD0B}" destId="{2FF01F66-B539-4DCA-864F-BBB33328C2F5}" srcOrd="0" destOrd="0" presId="urn:microsoft.com/office/officeart/2005/8/layout/vList5"/>
    <dgm:cxn modelId="{911478C4-B073-4B1F-B339-054C6A645DF3}" type="presOf" srcId="{1607B442-43FB-4650-95E9-13896A7C5165}" destId="{D5EC31BD-8F4F-45BF-9B01-05E883F775E2}" srcOrd="0" destOrd="0" presId="urn:microsoft.com/office/officeart/2005/8/layout/vList5"/>
    <dgm:cxn modelId="{24076B7E-E856-496C-94AF-9997B0FEF309}" srcId="{1607B442-43FB-4650-95E9-13896A7C5165}" destId="{C99FFC1A-3F8B-4CED-9E66-784EEB10C885}" srcOrd="0" destOrd="0" parTransId="{E4C60815-B072-4758-BC27-7142E61845CC}" sibTransId="{71D650A9-49C9-48BE-8147-DE181C20E27F}"/>
    <dgm:cxn modelId="{6A0EC298-B878-4305-989C-8991CDF62CA0}" type="presParOf" srcId="{2FF01F66-B539-4DCA-864F-BBB33328C2F5}" destId="{E1F84678-07EB-408F-B557-856D48C71FE4}" srcOrd="0" destOrd="0" presId="urn:microsoft.com/office/officeart/2005/8/layout/vList5"/>
    <dgm:cxn modelId="{14AC49E8-CA80-45DB-AC49-95EA71815936}" type="presParOf" srcId="{E1F84678-07EB-408F-B557-856D48C71FE4}" destId="{501F800C-FF96-4A15-B865-B276B6526CD3}" srcOrd="0" destOrd="0" presId="urn:microsoft.com/office/officeart/2005/8/layout/vList5"/>
    <dgm:cxn modelId="{7E8B0D44-FB1E-4AAB-990A-1FCBDC99DA97}" type="presParOf" srcId="{E1F84678-07EB-408F-B557-856D48C71FE4}" destId="{43901B43-E7F6-4795-AAB0-6B471477890B}" srcOrd="1" destOrd="0" presId="urn:microsoft.com/office/officeart/2005/8/layout/vList5"/>
    <dgm:cxn modelId="{2163BC1D-68F1-4C12-8C3C-A5666EE4424B}" type="presParOf" srcId="{2FF01F66-B539-4DCA-864F-BBB33328C2F5}" destId="{FB5254A4-BFE3-402D-998D-C36A933EF91A}" srcOrd="1" destOrd="0" presId="urn:microsoft.com/office/officeart/2005/8/layout/vList5"/>
    <dgm:cxn modelId="{DB870436-8246-4B6F-8212-94DF3F2FBE68}" type="presParOf" srcId="{2FF01F66-B539-4DCA-864F-BBB33328C2F5}" destId="{F933779D-1838-45B6-9AE1-51645E7B6061}" srcOrd="2" destOrd="0" presId="urn:microsoft.com/office/officeart/2005/8/layout/vList5"/>
    <dgm:cxn modelId="{B2EB9685-2551-4B79-B977-0257AB36A66A}" type="presParOf" srcId="{F933779D-1838-45B6-9AE1-51645E7B6061}" destId="{68F34DC0-1BC0-4C36-853F-284A8A6E097B}" srcOrd="0" destOrd="0" presId="urn:microsoft.com/office/officeart/2005/8/layout/vList5"/>
    <dgm:cxn modelId="{E166FAF0-E751-47AC-9F3A-C92C6BA955D5}" type="presParOf" srcId="{F933779D-1838-45B6-9AE1-51645E7B6061}" destId="{B7A3B481-218A-4F51-B4DE-6C52E02A5B0E}" srcOrd="1" destOrd="0" presId="urn:microsoft.com/office/officeart/2005/8/layout/vList5"/>
    <dgm:cxn modelId="{69742F3F-EB9C-4F2D-9689-EC7C8C7829E3}" type="presParOf" srcId="{2FF01F66-B539-4DCA-864F-BBB33328C2F5}" destId="{3BEE0C7F-4BAC-48B2-9B82-9B40FFD50B3A}" srcOrd="3" destOrd="0" presId="urn:microsoft.com/office/officeart/2005/8/layout/vList5"/>
    <dgm:cxn modelId="{BB848603-4996-4E9E-9269-47EE2D6CA654}" type="presParOf" srcId="{2FF01F66-B539-4DCA-864F-BBB33328C2F5}" destId="{68215D08-3BB7-4575-8B72-6DB3948278B0}" srcOrd="4" destOrd="0" presId="urn:microsoft.com/office/officeart/2005/8/layout/vList5"/>
    <dgm:cxn modelId="{CB00BD49-7371-4698-BEB8-0EEC396D43B4}" type="presParOf" srcId="{68215D08-3BB7-4575-8B72-6DB3948278B0}" destId="{D5EC31BD-8F4F-45BF-9B01-05E883F775E2}" srcOrd="0" destOrd="0" presId="urn:microsoft.com/office/officeart/2005/8/layout/vList5"/>
    <dgm:cxn modelId="{9AA9DEAF-475B-40A8-8647-DE99D08A1729}" type="presParOf" srcId="{68215D08-3BB7-4575-8B72-6DB3948278B0}" destId="{E94F7B8A-6BBA-44D5-A050-7E3EC9033DD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 smtClean="0">
              <a:latin typeface="Preeti" pitchFamily="2" charset="0"/>
              <a:cs typeface="Kalimati" pitchFamily="2"/>
            </a:rPr>
            <a:t>१०१. अन्य स्थायी बाली</a:t>
          </a:r>
          <a:endParaRPr lang="en-US" sz="28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जस्तै स्थायी प्रकृतिका फूल तथा फूलका नर्सरीहरु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106315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47656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D29CE21B-A480-40D2-8AD6-61FFB53DB652}" type="presOf" srcId="{0B124578-04B3-4105-9C06-11F70DCD1D09}" destId="{43901B43-E7F6-4795-AAB0-6B471477890B}" srcOrd="0" destOrd="0" presId="urn:microsoft.com/office/officeart/2005/8/layout/vList5"/>
    <dgm:cxn modelId="{D0ED1658-061F-4A71-8753-DAD003208C84}" type="presOf" srcId="{E32038EA-23CA-4F04-89B1-EB838C623859}" destId="{501F800C-FF96-4A15-B865-B276B6526CD3}" srcOrd="0" destOrd="0" presId="urn:microsoft.com/office/officeart/2005/8/layout/vList5"/>
    <dgm:cxn modelId="{737F704C-D26A-407F-9777-F6C80EB392A2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251317FE-7E13-48A7-9E36-9A763E173DEB}" type="presParOf" srcId="{2FF01F66-B539-4DCA-864F-BBB33328C2F5}" destId="{E1F84678-07EB-408F-B557-856D48C71FE4}" srcOrd="0" destOrd="0" presId="urn:microsoft.com/office/officeart/2005/8/layout/vList5"/>
    <dgm:cxn modelId="{F807D543-B342-48DE-9FE4-2E6E2F88536C}" type="presParOf" srcId="{E1F84678-07EB-408F-B557-856D48C71FE4}" destId="{501F800C-FF96-4A15-B865-B276B6526CD3}" srcOrd="0" destOrd="0" presId="urn:microsoft.com/office/officeart/2005/8/layout/vList5"/>
    <dgm:cxn modelId="{47D17E5F-F43D-4BF3-ADB9-20B69AF73644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अमिलो जात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सुन्तला, जुनार, कागती</a:t>
          </a:r>
          <a:endParaRPr lang="en-US" sz="2400" b="1" dirty="0">
            <a:latin typeface="Preeti" pitchFamily="2" charset="0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486B4577-47CD-42C4-9AA1-D543D403BCAE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9399AB9-1EA4-46C7-A66D-2DD31EC5C557}" type="parTrans" cxnId="{303B349B-256A-45B5-9EA7-DC0D694E920A}">
      <dgm:prSet/>
      <dgm:spPr/>
      <dgm:t>
        <a:bodyPr/>
        <a:lstStyle/>
        <a:p>
          <a:endParaRPr lang="en-US"/>
        </a:p>
      </dgm:t>
    </dgm:pt>
    <dgm:pt modelId="{9A84C5AA-CDDC-4D8E-A74B-28AB64B8AD48}" type="sibTrans" cxnId="{303B349B-256A-45B5-9EA7-DC0D694E920A}">
      <dgm:prSet/>
      <dgm:spPr/>
      <dgm:t>
        <a:bodyPr/>
        <a:lstStyle/>
        <a:p>
          <a:endParaRPr lang="en-US"/>
        </a:p>
      </dgm:t>
    </dgm:pt>
    <dgm:pt modelId="{8AA9A725-7A5D-4079-9F57-4BBF9A05E823}">
      <dgm:prSet phldrT="[Text]" custT="1"/>
      <dgm:spPr/>
      <dgm:t>
        <a:bodyPr/>
        <a:lstStyle/>
        <a:p>
          <a:r>
            <a:rPr lang="en-US" sz="2400" dirty="0">
              <a:latin typeface="+mn-lt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आँप, केरा, स्याउ</a:t>
          </a:r>
          <a:endParaRPr lang="en-US" sz="2400" b="1" dirty="0">
            <a:latin typeface="Preeti" pitchFamily="2" charset="0"/>
          </a:endParaRPr>
        </a:p>
      </dgm:t>
    </dgm:pt>
    <dgm:pt modelId="{5157DA16-5E9D-4BB3-8672-08854FAC8CF5}" type="parTrans" cxnId="{DCBC5A0B-8393-4BE1-93F2-7A7262D044E1}">
      <dgm:prSet/>
      <dgm:spPr/>
      <dgm:t>
        <a:bodyPr/>
        <a:lstStyle/>
        <a:p>
          <a:endParaRPr lang="en-US"/>
        </a:p>
      </dgm:t>
    </dgm:pt>
    <dgm:pt modelId="{AB7C946C-FD4B-41BB-AA5E-2B9C2C5E9CF0}" type="sibTrans" cxnId="{DCBC5A0B-8393-4BE1-93F2-7A7262D044E1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2" custScaleY="19177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2" custAng="0" custScaleY="206809" custLinFactNeighborX="657" custLinFactNeighborY="-4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5254A4-BFE3-402D-998D-C36A933EF91A}" type="pres">
      <dgm:prSet presAssocID="{CDFC1C41-15CF-4D9D-8EC6-D3FB705E1D33}" presName="sp" presStyleCnt="0"/>
      <dgm:spPr/>
    </dgm:pt>
    <dgm:pt modelId="{F933779D-1838-45B6-9AE1-51645E7B6061}" type="pres">
      <dgm:prSet presAssocID="{486B4577-47CD-42C4-9AA1-D543D403BCAE}" presName="linNode" presStyleCnt="0"/>
      <dgm:spPr/>
    </dgm:pt>
    <dgm:pt modelId="{68F34DC0-1BC0-4C36-853F-284A8A6E097B}" type="pres">
      <dgm:prSet presAssocID="{486B4577-47CD-42C4-9AA1-D543D403BCAE}" presName="parentText" presStyleLbl="node1" presStyleIdx="1" presStyleCnt="2" custScaleY="24029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A3B481-218A-4F51-B4DE-6C52E02A5B0E}" type="pres">
      <dgm:prSet presAssocID="{486B4577-47CD-42C4-9AA1-D543D403BCAE}" presName="descendantText" presStyleLbl="alignAccFollowNode1" presStyleIdx="1" presStyleCnt="2" custScaleY="323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D7168FA-9CED-4FD9-AEA9-E70DB04F1E8B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3DE16A28-1CCD-47AF-B738-0A565D2B02FB}" type="presOf" srcId="{8AA9A725-7A5D-4079-9F57-4BBF9A05E823}" destId="{B7A3B481-218A-4F51-B4DE-6C52E02A5B0E}" srcOrd="0" destOrd="0" presId="urn:microsoft.com/office/officeart/2005/8/layout/vList5"/>
    <dgm:cxn modelId="{87336E59-2675-4CDD-A283-F2403277804C}" type="presOf" srcId="{486B4577-47CD-42C4-9AA1-D543D403BCAE}" destId="{68F34DC0-1BC0-4C36-853F-284A8A6E097B}" srcOrd="0" destOrd="0" presId="urn:microsoft.com/office/officeart/2005/8/layout/vList5"/>
    <dgm:cxn modelId="{303B349B-256A-45B5-9EA7-DC0D694E920A}" srcId="{F24B0D32-027C-4C94-88A4-8B03982AFD0B}" destId="{486B4577-47CD-42C4-9AA1-D543D403BCAE}" srcOrd="1" destOrd="0" parTransId="{B9399AB9-1EA4-46C7-A66D-2DD31EC5C557}" sibTransId="{9A84C5AA-CDDC-4D8E-A74B-28AB64B8AD48}"/>
    <dgm:cxn modelId="{DCBC5A0B-8393-4BE1-93F2-7A7262D044E1}" srcId="{486B4577-47CD-42C4-9AA1-D543D403BCAE}" destId="{8AA9A725-7A5D-4079-9F57-4BBF9A05E823}" srcOrd="0" destOrd="0" parTransId="{5157DA16-5E9D-4BB3-8672-08854FAC8CF5}" sibTransId="{AB7C946C-FD4B-41BB-AA5E-2B9C2C5E9CF0}"/>
    <dgm:cxn modelId="{B55FA16C-78D3-42EF-8B4C-6DC673E5A74A}" type="presOf" srcId="{0B124578-04B3-4105-9C06-11F70DCD1D09}" destId="{43901B43-E7F6-4795-AAB0-6B471477890B}" srcOrd="0" destOrd="0" presId="urn:microsoft.com/office/officeart/2005/8/layout/vList5"/>
    <dgm:cxn modelId="{03B1FD6A-B947-449C-852A-95C4A24193BE}" type="presOf" srcId="{E32038EA-23CA-4F04-89B1-EB838C623859}" destId="{501F800C-FF96-4A15-B865-B276B6526CD3}" srcOrd="0" destOrd="0" presId="urn:microsoft.com/office/officeart/2005/8/layout/vList5"/>
    <dgm:cxn modelId="{9D5DF5CB-5BB1-4BF5-B28C-11D52466E68A}" type="presParOf" srcId="{2FF01F66-B539-4DCA-864F-BBB33328C2F5}" destId="{E1F84678-07EB-408F-B557-856D48C71FE4}" srcOrd="0" destOrd="0" presId="urn:microsoft.com/office/officeart/2005/8/layout/vList5"/>
    <dgm:cxn modelId="{48DF8C9F-B02D-4E48-8FE3-6583762C6AF9}" type="presParOf" srcId="{E1F84678-07EB-408F-B557-856D48C71FE4}" destId="{501F800C-FF96-4A15-B865-B276B6526CD3}" srcOrd="0" destOrd="0" presId="urn:microsoft.com/office/officeart/2005/8/layout/vList5"/>
    <dgm:cxn modelId="{5D4C30FC-83A0-4311-88D9-15C2F9951987}" type="presParOf" srcId="{E1F84678-07EB-408F-B557-856D48C71FE4}" destId="{43901B43-E7F6-4795-AAB0-6B471477890B}" srcOrd="1" destOrd="0" presId="urn:microsoft.com/office/officeart/2005/8/layout/vList5"/>
    <dgm:cxn modelId="{D1A28BE5-ACF9-459A-B749-63AD0D85ADFE}" type="presParOf" srcId="{2FF01F66-B539-4DCA-864F-BBB33328C2F5}" destId="{FB5254A4-BFE3-402D-998D-C36A933EF91A}" srcOrd="1" destOrd="0" presId="urn:microsoft.com/office/officeart/2005/8/layout/vList5"/>
    <dgm:cxn modelId="{B9512C72-276D-4E2C-931D-B8AA7C85E460}" type="presParOf" srcId="{2FF01F66-B539-4DCA-864F-BBB33328C2F5}" destId="{F933779D-1838-45B6-9AE1-51645E7B6061}" srcOrd="2" destOrd="0" presId="urn:microsoft.com/office/officeart/2005/8/layout/vList5"/>
    <dgm:cxn modelId="{724658C2-EC80-4D71-8229-17FF457B7A86}" type="presParOf" srcId="{F933779D-1838-45B6-9AE1-51645E7B6061}" destId="{68F34DC0-1BC0-4C36-853F-284A8A6E097B}" srcOrd="0" destOrd="0" presId="urn:microsoft.com/office/officeart/2005/8/layout/vList5"/>
    <dgm:cxn modelId="{EA6440A8-2036-47E2-B0F9-85A57E577438}" type="presParOf" srcId="{F933779D-1838-45B6-9AE1-51645E7B6061}" destId="{B7A3B481-218A-4F51-B4DE-6C52E02A5B0E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2800" b="1" dirty="0">
              <a:latin typeface="Preeti" pitchFamily="2" charset="0"/>
              <a:cs typeface="Kalimati" panose="00000400000000000000" pitchFamily="2"/>
            </a:rPr>
            <a:t>चिया खेती</a:t>
          </a:r>
          <a:endParaRPr lang="en-US" sz="28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+mn-lt"/>
              <a:cs typeface="Kalimati" panose="00000400000000000000" pitchFamily="2"/>
            </a:rPr>
            <a:t>कृषि–चलनभित्र रहेको चिया खेतीको विवरण पनि माथि उल्लेख गरिएको स्थायी बाली बमोजिम भर्नुपर्छ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B6F80233-D01F-40C0-B970-648DD26DDCE3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0070C0"/>
              </a:solidFill>
              <a:latin typeface="+mn-lt"/>
              <a:cs typeface="Kalimati" panose="00000400000000000000" pitchFamily="2"/>
            </a:rPr>
            <a:t>यसमा पात टिप्ने बेला भएकोलाई फल लाग्ने उमेरको क्षेत्रफल अन्तर्गत र पात टिप्ने बेला नभएकोलाई फल नलाग्ने उमेरको क्षेत्रफल अन्तर्गत लेख्नुपर्छ । </a:t>
          </a:r>
          <a:endParaRPr lang="en-US" sz="2400" b="1" dirty="0">
            <a:solidFill>
              <a:srgbClr val="0070C0"/>
            </a:solidFill>
            <a:latin typeface="+mn-lt"/>
            <a:cs typeface="Kalimati" panose="00000400000000000000" pitchFamily="2"/>
          </a:endParaRPr>
        </a:p>
      </dgm:t>
    </dgm:pt>
    <dgm:pt modelId="{84AEF097-C903-498D-AB0B-E3813FBD86C1}" type="parTrans" cxnId="{257F97CF-B9B3-4BB6-9051-9A72E497CBFF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598654F7-E33E-4638-BD92-4188820675F4}" type="sibTrans" cxnId="{257F97CF-B9B3-4BB6-9051-9A72E497CBFF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38DD059-CFA5-4A77-A2EF-B5AEE6F14916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7030A0"/>
              </a:solidFill>
              <a:latin typeface="+mn-lt"/>
              <a:cs typeface="Kalimati" panose="00000400000000000000" pitchFamily="2"/>
            </a:rPr>
            <a:t>चिया खेतीको बोट सङ्ख्या उल्लेख गर्नुपर्दैन ।</a:t>
          </a:r>
          <a:endParaRPr lang="en-US" sz="2400" b="1" dirty="0">
            <a:solidFill>
              <a:srgbClr val="7030A0"/>
            </a:solidFill>
            <a:latin typeface="+mn-lt"/>
            <a:cs typeface="Kalimati" panose="00000400000000000000" pitchFamily="2"/>
          </a:endParaRPr>
        </a:p>
      </dgm:t>
    </dgm:pt>
    <dgm:pt modelId="{27215967-6659-41F6-82F4-CDBD1283F4C9}" type="parTrans" cxnId="{5FC5497F-D872-4F9B-965E-17147B6E1397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14E505F1-CEEC-4A4A-9AFF-F7CC3872C446}" type="sibTrans" cxnId="{5FC5497F-D872-4F9B-965E-17147B6E1397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224097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F5A04DD-2BD3-442B-B0ED-B531960C5395}" type="presOf" srcId="{938DD059-CFA5-4A77-A2EF-B5AEE6F14916}" destId="{43901B43-E7F6-4795-AAB0-6B471477890B}" srcOrd="0" destOrd="2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999BF67E-4741-44E4-AE72-FBD78B012834}" type="presOf" srcId="{F24B0D32-027C-4C94-88A4-8B03982AFD0B}" destId="{2FF01F66-B539-4DCA-864F-BBB33328C2F5}" srcOrd="0" destOrd="0" presId="urn:microsoft.com/office/officeart/2005/8/layout/vList5"/>
    <dgm:cxn modelId="{257F97CF-B9B3-4BB6-9051-9A72E497CBFF}" srcId="{E32038EA-23CA-4F04-89B1-EB838C623859}" destId="{B6F80233-D01F-40C0-B970-648DD26DDCE3}" srcOrd="1" destOrd="0" parTransId="{84AEF097-C903-498D-AB0B-E3813FBD86C1}" sibTransId="{598654F7-E33E-4638-BD92-4188820675F4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5FC5497F-D872-4F9B-965E-17147B6E1397}" srcId="{E32038EA-23CA-4F04-89B1-EB838C623859}" destId="{938DD059-CFA5-4A77-A2EF-B5AEE6F14916}" srcOrd="2" destOrd="0" parTransId="{27215967-6659-41F6-82F4-CDBD1283F4C9}" sibTransId="{14E505F1-CEEC-4A4A-9AFF-F7CC3872C446}"/>
    <dgm:cxn modelId="{6F4D800B-D15F-4F66-8A00-AFE5645F382B}" type="presOf" srcId="{E32038EA-23CA-4F04-89B1-EB838C623859}" destId="{501F800C-FF96-4A15-B865-B276B6526CD3}" srcOrd="0" destOrd="0" presId="urn:microsoft.com/office/officeart/2005/8/layout/vList5"/>
    <dgm:cxn modelId="{1E83D290-66C4-44C8-915C-72D1B11795EB}" type="presOf" srcId="{0B124578-04B3-4105-9C06-11F70DCD1D09}" destId="{43901B43-E7F6-4795-AAB0-6B471477890B}" srcOrd="0" destOrd="0" presId="urn:microsoft.com/office/officeart/2005/8/layout/vList5"/>
    <dgm:cxn modelId="{74220358-E7E1-473B-987F-5DD8B8CEC249}" type="presOf" srcId="{B6F80233-D01F-40C0-B970-648DD26DDCE3}" destId="{43901B43-E7F6-4795-AAB0-6B471477890B}" srcOrd="0" destOrd="1" presId="urn:microsoft.com/office/officeart/2005/8/layout/vList5"/>
    <dgm:cxn modelId="{4DE5375A-54B4-462E-97E1-40E38C4AC82E}" type="presParOf" srcId="{2FF01F66-B539-4DCA-864F-BBB33328C2F5}" destId="{E1F84678-07EB-408F-B557-856D48C71FE4}" srcOrd="0" destOrd="0" presId="urn:microsoft.com/office/officeart/2005/8/layout/vList5"/>
    <dgm:cxn modelId="{B828CB2E-73B7-430F-B5FD-2ADE4920AFE9}" type="presParOf" srcId="{E1F84678-07EB-408F-B557-856D48C71FE4}" destId="{501F800C-FF96-4A15-B865-B276B6526CD3}" srcOrd="0" destOrd="0" presId="urn:microsoft.com/office/officeart/2005/8/layout/vList5"/>
    <dgm:cxn modelId="{6E6015DF-EB73-4C14-A7F3-3DD3EFA73332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anose="00000400000000000000" pitchFamily="2"/>
            </a:rPr>
            <a:t>कफि खेती</a:t>
          </a:r>
          <a:endParaRPr lang="en-US" sz="36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कफी खेतीमा उत्पादन लिने समय भएकोलाई फल लाग्ने उमेरको क्षेत्रफलअन्तर्गत र उत्पादन लिने बेला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भै नसकेकोलाई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फल नलाग्ने उमेरको क्षेत्रफल अन्तर्गत लेख्नुपर्दछ ।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D28FC475-A313-4451-8D45-6F74E49CB90B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यसमा बोट सङ्ख्या पनि  लेख्नुपर्दछ ।</a:t>
          </a:r>
          <a:endParaRPr lang="en-US" sz="2400" b="1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gm:t>
    </dgm:pt>
    <dgm:pt modelId="{8BD44ABC-CE9F-481F-A792-78B6CD46E55F}" type="parTrans" cxnId="{87BA292F-3CC4-40AA-B3D6-A4CE32CEE9D2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FD403D25-3DF7-4D1A-84F4-E58520EBC15B}" type="sibTrans" cxnId="{87BA292F-3CC4-40AA-B3D6-A4CE32CEE9D2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397F0FDB-D5A7-4E55-874F-86567A50889A}">
      <dgm:prSet custT="1"/>
      <dgm:spPr/>
      <dgm:t>
        <a:bodyPr/>
        <a:lstStyle/>
        <a:p>
          <a:pPr algn="just">
            <a:lnSpc>
              <a:spcPct val="150000"/>
            </a:lnSpc>
            <a:buNone/>
          </a:pP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A8B8C7B4-B98E-424D-AD5E-7ECEF62744F0}" type="parTrans" cxnId="{06045DD3-B866-41DD-86CF-8153A73D1A14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A6A4DC1B-E315-42D0-A5FD-4F288A9AA512}" type="sibTrans" cxnId="{06045DD3-B866-41DD-86CF-8153A73D1A14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224097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B83B2FA8-B4C4-4654-8CCF-C7E65532ADBB}" type="presOf" srcId="{397F0FDB-D5A7-4E55-874F-86567A50889A}" destId="{43901B43-E7F6-4795-AAB0-6B471477890B}" srcOrd="0" destOrd="2" presId="urn:microsoft.com/office/officeart/2005/8/layout/vList5"/>
    <dgm:cxn modelId="{CD2601F1-DC96-4CD8-9FA7-6E197E611610}" type="presOf" srcId="{0B124578-04B3-4105-9C06-11F70DCD1D09}" destId="{43901B43-E7F6-4795-AAB0-6B471477890B}" srcOrd="0" destOrd="0" presId="urn:microsoft.com/office/officeart/2005/8/layout/vList5"/>
    <dgm:cxn modelId="{D845BD21-2D93-41EA-9037-C239A778AFB2}" type="presOf" srcId="{E32038EA-23CA-4F04-89B1-EB838C623859}" destId="{501F800C-FF96-4A15-B865-B276B6526CD3}" srcOrd="0" destOrd="0" presId="urn:microsoft.com/office/officeart/2005/8/layout/vList5"/>
    <dgm:cxn modelId="{06045DD3-B866-41DD-86CF-8153A73D1A14}" srcId="{E32038EA-23CA-4F04-89B1-EB838C623859}" destId="{397F0FDB-D5A7-4E55-874F-86567A50889A}" srcOrd="2" destOrd="0" parTransId="{A8B8C7B4-B98E-424D-AD5E-7ECEF62744F0}" sibTransId="{A6A4DC1B-E315-42D0-A5FD-4F288A9AA512}"/>
    <dgm:cxn modelId="{87BA292F-3CC4-40AA-B3D6-A4CE32CEE9D2}" srcId="{E32038EA-23CA-4F04-89B1-EB838C623859}" destId="{D28FC475-A313-4451-8D45-6F74E49CB90B}" srcOrd="1" destOrd="0" parTransId="{8BD44ABC-CE9F-481F-A792-78B6CD46E55F}" sibTransId="{FD403D25-3DF7-4D1A-84F4-E58520EBC15B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971E1BDA-833F-426F-99EF-BD771F8FDB97}" type="presOf" srcId="{D28FC475-A313-4451-8D45-6F74E49CB90B}" destId="{43901B43-E7F6-4795-AAB0-6B471477890B}" srcOrd="0" destOrd="1" presId="urn:microsoft.com/office/officeart/2005/8/layout/vList5"/>
    <dgm:cxn modelId="{0AC205C5-C707-4FA6-B087-F7B463C693BF}" type="presOf" srcId="{F24B0D32-027C-4C94-88A4-8B03982AFD0B}" destId="{2FF01F66-B539-4DCA-864F-BBB33328C2F5}" srcOrd="0" destOrd="0" presId="urn:microsoft.com/office/officeart/2005/8/layout/vList5"/>
    <dgm:cxn modelId="{F4B4F27C-8688-4E35-A8BC-F0FC64CA1FCA}" type="presParOf" srcId="{2FF01F66-B539-4DCA-864F-BBB33328C2F5}" destId="{E1F84678-07EB-408F-B557-856D48C71FE4}" srcOrd="0" destOrd="0" presId="urn:microsoft.com/office/officeart/2005/8/layout/vList5"/>
    <dgm:cxn modelId="{27D2DC39-88F9-4B26-B509-6831776DB4DF}" type="presParOf" srcId="{E1F84678-07EB-408F-B557-856D48C71FE4}" destId="{501F800C-FF96-4A15-B865-B276B6526CD3}" srcOrd="0" destOrd="0" presId="urn:microsoft.com/office/officeart/2005/8/layout/vList5"/>
    <dgm:cxn modelId="{46AB88B9-ADAF-4FE9-A3C3-D88A1B354269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lnSpc>
              <a:spcPct val="150000"/>
            </a:lnSpc>
          </a:pPr>
          <a:r>
            <a:rPr lang="ne-NP" sz="3600" b="1" dirty="0">
              <a:latin typeface="Preeti" pitchFamily="2" charset="0"/>
              <a:cs typeface="Kalimati" pitchFamily="2"/>
            </a:rPr>
            <a:t>अलैंची खेती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dirty="0">
              <a:latin typeface="Preeti" pitchFamily="2" charset="0"/>
              <a:cs typeface="Kalimati" panose="00000400000000000000" pitchFamily="2"/>
            </a:rPr>
            <a:t>अलैंची खेतीको विवरण पनि चिया खेतीमा जस्तै गरेर भर्नुपर्छ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D4E53A6D-2E45-440B-B539-B8C619D819CE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यसमा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अलैंचीको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दाना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दिने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बेला भएकोलाई फल लाग्ने उमेरको क्षेत्रफल अन्तर्गत र दाना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दिने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बेला नभएकोलाई फल नलाग्ने उमेरको क्षेत्रफल अन्तर्गत लेख्नुपर्छ । </a:t>
          </a:r>
          <a:endParaRPr lang="en-US" sz="2400" b="1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382A151D-AA70-4172-BA58-5A33E715FCB2}" type="parTrans" cxnId="{07CC4501-3EB7-476B-947E-4FBB0EEFD47A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CF9FAEFA-7900-4C65-921E-5F77F00FA70F}" type="sibTrans" cxnId="{07CC4501-3EB7-476B-947E-4FBB0EEFD47A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14F84B9B-91EA-468A-95D0-D393B1747937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यसमा बोट सङ्ख्या उल्लेख गर्नुपर्दैन ।</a:t>
          </a:r>
          <a:endParaRPr lang="en-US" sz="2400" b="1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gm:t>
    </dgm:pt>
    <dgm:pt modelId="{5444D9F6-59D7-4E8A-93D4-A983522390C9}" type="parTrans" cxnId="{FB9B3AAD-5B8C-41D2-8D42-57F59603DB95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1AE187E4-20F6-4D05-8AE4-2FAF2E3AC96A}" type="sibTrans" cxnId="{FB9B3AAD-5B8C-41D2-8D42-57F59603DB95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3145C391-DBBD-43DB-9E3E-85D419D6A1C0}">
      <dgm:prSet custT="1"/>
      <dgm:spPr/>
      <dgm:t>
        <a:bodyPr/>
        <a:lstStyle/>
        <a:p>
          <a:pPr algn="just">
            <a:lnSpc>
              <a:spcPct val="150000"/>
            </a:lnSpc>
            <a:buNone/>
          </a:pPr>
          <a:endParaRPr lang="en-US" sz="2400" dirty="0" err="1">
            <a:latin typeface="Preeti" pitchFamily="2" charset="0"/>
          </a:endParaRPr>
        </a:p>
      </dgm:t>
    </dgm:pt>
    <dgm:pt modelId="{6101B69C-5AFA-43E7-BBBA-6F022CB1A0E3}" type="parTrans" cxnId="{F42F3C72-1A38-42FF-AD5B-0F22BA15B906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503DD974-EDDC-4F51-AC14-E4293CEC4BB6}" type="sibTrans" cxnId="{F42F3C72-1A38-42FF-AD5B-0F22BA15B906}">
      <dgm:prSet/>
      <dgm:spPr/>
      <dgm:t>
        <a:bodyPr/>
        <a:lstStyle/>
        <a:p>
          <a:pPr>
            <a:lnSpc>
              <a:spcPct val="150000"/>
            </a:lnSpc>
          </a:pPr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18222" custScaleY="170434" custLinFactNeighborX="76" custLinFactNeighborY="330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7206D4E5-16B1-4910-8982-BC8A52A30D66}" type="presOf" srcId="{14F84B9B-91EA-468A-95D0-D393B1747937}" destId="{43901B43-E7F6-4795-AAB0-6B471477890B}" srcOrd="0" destOrd="2" presId="urn:microsoft.com/office/officeart/2005/8/layout/vList5"/>
    <dgm:cxn modelId="{544ACD6F-21AE-4BDD-9138-A92C8FD22FC4}" type="presOf" srcId="{E32038EA-23CA-4F04-89B1-EB838C623859}" destId="{501F800C-FF96-4A15-B865-B276B6526CD3}" srcOrd="0" destOrd="0" presId="urn:microsoft.com/office/officeart/2005/8/layout/vList5"/>
    <dgm:cxn modelId="{959EF4B9-3972-457B-9D1B-E5B23BD13C91}" type="presOf" srcId="{F24B0D32-027C-4C94-88A4-8B03982AFD0B}" destId="{2FF01F66-B539-4DCA-864F-BBB33328C2F5}" srcOrd="0" destOrd="0" presId="urn:microsoft.com/office/officeart/2005/8/layout/vList5"/>
    <dgm:cxn modelId="{F42F3C72-1A38-42FF-AD5B-0F22BA15B906}" srcId="{E32038EA-23CA-4F04-89B1-EB838C623859}" destId="{3145C391-DBBD-43DB-9E3E-85D419D6A1C0}" srcOrd="3" destOrd="0" parTransId="{6101B69C-5AFA-43E7-BBBA-6F022CB1A0E3}" sibTransId="{503DD974-EDDC-4F51-AC14-E4293CEC4BB6}"/>
    <dgm:cxn modelId="{FFBADFE3-7D83-48FE-A8A3-0638BF15F7B5}" type="presOf" srcId="{D4E53A6D-2E45-440B-B539-B8C619D819CE}" destId="{43901B43-E7F6-4795-AAB0-6B471477890B}" srcOrd="0" destOrd="1" presId="urn:microsoft.com/office/officeart/2005/8/layout/vList5"/>
    <dgm:cxn modelId="{FB9B3AAD-5B8C-41D2-8D42-57F59603DB95}" srcId="{E32038EA-23CA-4F04-89B1-EB838C623859}" destId="{14F84B9B-91EA-468A-95D0-D393B1747937}" srcOrd="2" destOrd="0" parTransId="{5444D9F6-59D7-4E8A-93D4-A983522390C9}" sibTransId="{1AE187E4-20F6-4D05-8AE4-2FAF2E3AC96A}"/>
    <dgm:cxn modelId="{D31EC7DF-EF44-412B-AC41-9647D452A678}" type="presOf" srcId="{3145C391-DBBD-43DB-9E3E-85D419D6A1C0}" destId="{43901B43-E7F6-4795-AAB0-6B471477890B}" srcOrd="0" destOrd="3" presId="urn:microsoft.com/office/officeart/2005/8/layout/vList5"/>
    <dgm:cxn modelId="{07CC4501-3EB7-476B-947E-4FBB0EEFD47A}" srcId="{E32038EA-23CA-4F04-89B1-EB838C623859}" destId="{D4E53A6D-2E45-440B-B539-B8C619D819CE}" srcOrd="1" destOrd="0" parTransId="{382A151D-AA70-4172-BA58-5A33E715FCB2}" sibTransId="{CF9FAEFA-7900-4C65-921E-5F77F00FA70F}"/>
    <dgm:cxn modelId="{0E70854B-214F-49F5-B1D3-5DF0117B550C}" type="presOf" srcId="{0B124578-04B3-4105-9C06-11F70DCD1D09}" destId="{43901B43-E7F6-4795-AAB0-6B471477890B}" srcOrd="0" destOrd="0" presId="urn:microsoft.com/office/officeart/2005/8/layout/vList5"/>
    <dgm:cxn modelId="{05B67711-1589-407A-840B-DC39893A9C93}" type="presParOf" srcId="{2FF01F66-B539-4DCA-864F-BBB33328C2F5}" destId="{E1F84678-07EB-408F-B557-856D48C71FE4}" srcOrd="0" destOrd="0" presId="urn:microsoft.com/office/officeart/2005/8/layout/vList5"/>
    <dgm:cxn modelId="{9D8A9571-CD45-4E56-B410-2DF1CE06A419}" type="presParOf" srcId="{E1F84678-07EB-408F-B557-856D48C71FE4}" destId="{501F800C-FF96-4A15-B865-B276B6526CD3}" srcOrd="0" destOrd="0" presId="urn:microsoft.com/office/officeart/2005/8/layout/vList5"/>
    <dgm:cxn modelId="{449402D2-D3EA-45AC-8ED1-F53445724E71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anose="00000400000000000000" pitchFamily="2"/>
            </a:rPr>
            <a:t>अम्रिसो र खर</a:t>
          </a:r>
          <a:endParaRPr lang="en-US" sz="3600" b="1" dirty="0">
            <a:latin typeface="Preeti" pitchFamily="2" charset="0"/>
            <a:cs typeface="Kalimati" panose="00000400000000000000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</a:pPr>
          <a:r>
            <a:rPr lang="en-US" sz="2400" dirty="0">
              <a:latin typeface="+mn-lt"/>
              <a:cs typeface="Kalimati" panose="00000400000000000000" pitchFamily="2"/>
            </a:rPr>
            <a:t>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अम्रिसो र खरबारीले ओगटेको क्षेत्रफल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मात्र फल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नलाग्ने क्षेत्रफल अन्तर्गत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उल्लेख गर्नुपर्छ । 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>
            <a:cs typeface="Kalimati" panose="00000400000000000000" pitchFamily="2"/>
          </a:endParaRPr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67098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1822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6D7BFDD-F603-4AD0-AC2B-8FBAAA66D8FB}" type="presOf" srcId="{F24B0D32-027C-4C94-88A4-8B03982AFD0B}" destId="{2FF01F66-B539-4DCA-864F-BBB33328C2F5}" srcOrd="0" destOrd="0" presId="urn:microsoft.com/office/officeart/2005/8/layout/vList5"/>
    <dgm:cxn modelId="{65A9E1B9-03DB-4483-92BA-929801BABD7C}" type="presOf" srcId="{E32038EA-23CA-4F04-89B1-EB838C623859}" destId="{501F800C-FF96-4A15-B865-B276B6526CD3}" srcOrd="0" destOrd="0" presId="urn:microsoft.com/office/officeart/2005/8/layout/vList5"/>
    <dgm:cxn modelId="{54E6D6B5-5181-4590-A22C-4F9B41AC77F8}" type="presOf" srcId="{0B124578-04B3-4105-9C06-11F70DCD1D09}" destId="{43901B43-E7F6-4795-AAB0-6B471477890B}" srcOrd="0" destOrd="0" presId="urn:microsoft.com/office/officeart/2005/8/layout/vList5"/>
    <dgm:cxn modelId="{5584164D-D3E6-4CE7-9E4E-CC427F2CDCFD}" type="presParOf" srcId="{2FF01F66-B539-4DCA-864F-BBB33328C2F5}" destId="{E1F84678-07EB-408F-B557-856D48C71FE4}" srcOrd="0" destOrd="0" presId="urn:microsoft.com/office/officeart/2005/8/layout/vList5"/>
    <dgm:cxn modelId="{63FAC55E-3B05-4ACB-8CF8-C0ED0B46E324}" type="presParOf" srcId="{E1F84678-07EB-408F-B557-856D48C71FE4}" destId="{501F800C-FF96-4A15-B865-B276B6526CD3}" srcOrd="0" destOrd="0" presId="urn:microsoft.com/office/officeart/2005/8/layout/vList5"/>
    <dgm:cxn modelId="{40F92FFA-5790-449D-903E-D7213E0C1B90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डाले घाँस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डाले घाँसमा किम्बु, चुलेत्रो, इपिलइपिल, दुधिलो, भीमल, बडहर, टाँडी, कोइरालो, निमारो जस्ता घाँसका रुखहरु पर्दछन् 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81BA43B0-9170-4848-8EA5-CE784F9C9B39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यी घाँसका रुखहरु कृषि–चलनभित्र बगैंचाको रूपमा लगाइएको भए सोको क्षेत्रफल र बोट सङ्ख्या लेख्नुपर्छ, र बोटहरु छरिएर रहेको भए सोको सङ्ख्या मात्र लेख्नुपर्छ । </a:t>
          </a:r>
          <a:endParaRPr lang="en-US" sz="2400" dirty="0">
            <a:latin typeface="Preeti" pitchFamily="2" charset="0"/>
            <a:cs typeface="Kalimati" panose="00000400000000000000" pitchFamily="2"/>
          </a:endParaRPr>
        </a:p>
      </dgm:t>
    </dgm:pt>
    <dgm:pt modelId="{4E0A25BC-3949-4068-8526-7D70342332EE}" type="parTrans" cxnId="{5E8A0708-7D72-4EE9-8F88-C5BA9D712AAC}">
      <dgm:prSet/>
      <dgm:spPr/>
      <dgm:t>
        <a:bodyPr/>
        <a:lstStyle/>
        <a:p>
          <a:endParaRPr lang="en-US"/>
        </a:p>
      </dgm:t>
    </dgm:pt>
    <dgm:pt modelId="{3A16FDFA-9C02-4FD1-B606-0FB0F4757D9E}" type="sibTrans" cxnId="{5E8A0708-7D72-4EE9-8F88-C5BA9D712AAC}">
      <dgm:prSet/>
      <dgm:spPr/>
      <dgm:t>
        <a:bodyPr/>
        <a:lstStyle/>
        <a:p>
          <a:endParaRPr lang="en-US"/>
        </a:p>
      </dgm:t>
    </dgm:pt>
    <dgm:pt modelId="{EC803230-BC2C-4CF5-A077-ED84A1DDAEA2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क्षेत्रफल लेख्दा एकमुष्ठ </a:t>
          </a:r>
          <a:r>
            <a:rPr lang="ne-NP" sz="2400" b="1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क्षेत्रफल, </a:t>
          </a: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फल लाग्ने उमेरको क्षेत्रफलअन्तर्गत  लेख्नुपर्छ । </a:t>
          </a:r>
          <a:endParaRPr lang="en-US" sz="2400" b="1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2A102EAB-E670-4B96-BEB1-ABC2A4A32004}" type="parTrans" cxnId="{399C67FF-C371-48A5-BD79-1D9EE0C71AE0}">
      <dgm:prSet/>
      <dgm:spPr/>
      <dgm:t>
        <a:bodyPr/>
        <a:lstStyle/>
        <a:p>
          <a:endParaRPr lang="en-US"/>
        </a:p>
      </dgm:t>
    </dgm:pt>
    <dgm:pt modelId="{C8E4F03C-2558-44A7-8114-7DBC2AA5DA80}" type="sibTrans" cxnId="{399C67FF-C371-48A5-BD79-1D9EE0C71AE0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37831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34162" custScaleY="1704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E49ECB4-2753-464D-B03F-F18A439423DD}" type="presOf" srcId="{81BA43B0-9170-4848-8EA5-CE784F9C9B39}" destId="{43901B43-E7F6-4795-AAB0-6B471477890B}" srcOrd="0" destOrd="1" presId="urn:microsoft.com/office/officeart/2005/8/layout/vList5"/>
    <dgm:cxn modelId="{D8E71CE8-3047-4B5C-84CB-C7A8420DA541}" type="presOf" srcId="{F24B0D32-027C-4C94-88A4-8B03982AFD0B}" destId="{2FF01F66-B539-4DCA-864F-BBB33328C2F5}" srcOrd="0" destOrd="0" presId="urn:microsoft.com/office/officeart/2005/8/layout/vList5"/>
    <dgm:cxn modelId="{526E8B1F-FAF9-4957-9FBC-8A027C6039CB}" type="presOf" srcId="{0B124578-04B3-4105-9C06-11F70DCD1D09}" destId="{43901B43-E7F6-4795-AAB0-6B471477890B}" srcOrd="0" destOrd="0" presId="urn:microsoft.com/office/officeart/2005/8/layout/vList5"/>
    <dgm:cxn modelId="{EEB413C3-2120-4DCD-B5FE-206BAAA83D8A}" type="presOf" srcId="{EC803230-BC2C-4CF5-A077-ED84A1DDAEA2}" destId="{43901B43-E7F6-4795-AAB0-6B471477890B}" srcOrd="0" destOrd="2" presId="urn:microsoft.com/office/officeart/2005/8/layout/vList5"/>
    <dgm:cxn modelId="{2EAD7E31-9537-400E-930E-D7F0FE1C885B}" type="presOf" srcId="{E32038EA-23CA-4F04-89B1-EB838C623859}" destId="{501F800C-FF96-4A15-B865-B276B6526CD3}" srcOrd="0" destOrd="0" presId="urn:microsoft.com/office/officeart/2005/8/layout/vList5"/>
    <dgm:cxn modelId="{399C67FF-C371-48A5-BD79-1D9EE0C71AE0}" srcId="{E32038EA-23CA-4F04-89B1-EB838C623859}" destId="{EC803230-BC2C-4CF5-A077-ED84A1DDAEA2}" srcOrd="2" destOrd="0" parTransId="{2A102EAB-E670-4B96-BEB1-ABC2A4A32004}" sibTransId="{C8E4F03C-2558-44A7-8114-7DBC2AA5DA80}"/>
    <dgm:cxn modelId="{5E8A0708-7D72-4EE9-8F88-C5BA9D712AAC}" srcId="{E32038EA-23CA-4F04-89B1-EB838C623859}" destId="{81BA43B0-9170-4848-8EA5-CE784F9C9B39}" srcOrd="1" destOrd="0" parTransId="{4E0A25BC-3949-4068-8526-7D70342332EE}" sibTransId="{3A16FDFA-9C02-4FD1-B606-0FB0F4757D9E}"/>
    <dgm:cxn modelId="{E7D2BAC3-245B-4486-B622-B5993D51D644}" type="presParOf" srcId="{2FF01F66-B539-4DCA-864F-BBB33328C2F5}" destId="{E1F84678-07EB-408F-B557-856D48C71FE4}" srcOrd="0" destOrd="0" presId="urn:microsoft.com/office/officeart/2005/8/layout/vList5"/>
    <dgm:cxn modelId="{B1B544CA-EB67-46E5-972B-FA72E81A1795}" type="presParOf" srcId="{E1F84678-07EB-408F-B557-856D48C71FE4}" destId="{501F800C-FF96-4A15-B865-B276B6526CD3}" srcOrd="0" destOrd="0" presId="urn:microsoft.com/office/officeart/2005/8/layout/vList5"/>
    <dgm:cxn modelId="{517A0EA7-8ED1-4329-8549-28F86758BEDD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बहुवर्षे घाँस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पशुका लागि उपयुक्त बहु वर्षे घाँसहरुमा नेपियर, स्टाइलो, अम्रिसो, राइ घाँस, सेतो क्लोभर, ज्वाइन्ट भेच, पास्पालम, मोलासेस, सेटारिया, कक्स्फुट, कुड्जु, ग्लाइसिन, सेन्ट्रोसिमा, सिराट्रो, डेस्मोडियम, ल्यावल्याव आदि पर्दछन् ।</a:t>
          </a:r>
          <a:endParaRPr lang="en-US" sz="20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A66771BA-4EF4-4A1C-B7D3-C01537DF7E44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 यस्ता घाँसहरु एक पटक लगाएपछि वर्षौंसम्म घा“स उत्पादन गर्न सकिन्छ।</a:t>
          </a:r>
          <a:endParaRPr lang="en-US" sz="2000" dirty="0" err="1">
            <a:latin typeface="Preeti" pitchFamily="2" charset="0"/>
            <a:cs typeface="Kalimati" panose="00000400000000000000" pitchFamily="2"/>
          </a:endParaRPr>
        </a:p>
      </dgm:t>
    </dgm:pt>
    <dgm:pt modelId="{3CCD4A02-0C73-46C0-A8F9-42EB56331606}" type="parTrans" cxnId="{A5AC5A94-CA89-4ED9-8419-9DF5DFAB2236}">
      <dgm:prSet/>
      <dgm:spPr/>
      <dgm:t>
        <a:bodyPr/>
        <a:lstStyle/>
        <a:p>
          <a:endParaRPr lang="en-US"/>
        </a:p>
      </dgm:t>
    </dgm:pt>
    <dgm:pt modelId="{366F1C3E-394C-4726-9773-79BF76EFF4C9}" type="sibTrans" cxnId="{A5AC5A94-CA89-4ED9-8419-9DF5DFAB2236}">
      <dgm:prSet/>
      <dgm:spPr/>
      <dgm:t>
        <a:bodyPr/>
        <a:lstStyle/>
        <a:p>
          <a:endParaRPr lang="en-US"/>
        </a:p>
      </dgm:t>
    </dgm:pt>
    <dgm:pt modelId="{63F841B5-0822-4C80-83BF-B414D71990AB}">
      <dgm:prSet custT="1"/>
      <dgm:spPr/>
      <dgm:t>
        <a:bodyPr/>
        <a:lstStyle/>
        <a:p>
          <a:pPr algn="just">
            <a:lnSpc>
              <a:spcPct val="150000"/>
            </a:lnSpc>
            <a:buFont typeface="Arial" panose="020B0604020202020204" pitchFamily="34" charset="0"/>
            <a:buChar char="•"/>
          </a:pPr>
          <a:r>
            <a:rPr lang="ne-NP" sz="2000" dirty="0">
              <a:latin typeface="Preeti" pitchFamily="2" charset="0"/>
              <a:cs typeface="Kalimati" panose="00000400000000000000" pitchFamily="2"/>
            </a:rPr>
            <a:t> </a:t>
          </a:r>
          <a:r>
            <a:rPr lang="ne-NP" sz="20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बहुवर्षे घाँसको फल लाग्ने र नलाग्ने दुवैको क्षेत्रफल एकमुष्ठ महल ६ (फल लाग्ने उमेरको क्षेत्रफल) मा लेख्नुपर्दछ ।</a:t>
          </a:r>
          <a:endParaRPr lang="en-US" sz="2000" b="1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A74150BE-1EE0-4300-AF0E-7C6987B338AE}" type="parTrans" cxnId="{ADAFE1B0-F005-4BAC-AF35-B9398AB1440B}">
      <dgm:prSet/>
      <dgm:spPr/>
      <dgm:t>
        <a:bodyPr/>
        <a:lstStyle/>
        <a:p>
          <a:endParaRPr lang="en-US"/>
        </a:p>
      </dgm:t>
    </dgm:pt>
    <dgm:pt modelId="{058D6663-AC1F-43AB-9417-4482DDD5C8F2}" type="sibTrans" cxnId="{ADAFE1B0-F005-4BAC-AF35-B9398AB1440B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53870" custScaleY="136352" custLinFactNeighborX="-4264" custLinFactNeighborY="1199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29536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A8B4A6-D3BD-4CE1-9F53-BE69463929A2}" type="presOf" srcId="{F24B0D32-027C-4C94-88A4-8B03982AFD0B}" destId="{2FF01F66-B539-4DCA-864F-BBB33328C2F5}" srcOrd="0" destOrd="0" presId="urn:microsoft.com/office/officeart/2005/8/layout/vList5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166C8FC1-96A6-4688-950E-5A4477D991D3}" type="presOf" srcId="{E32038EA-23CA-4F04-89B1-EB838C623859}" destId="{501F800C-FF96-4A15-B865-B276B6526CD3}" srcOrd="0" destOrd="0" presId="urn:microsoft.com/office/officeart/2005/8/layout/vList5"/>
    <dgm:cxn modelId="{26DEFC25-DD23-4F3A-A9DC-A67D278D261E}" type="presOf" srcId="{0B124578-04B3-4105-9C06-11F70DCD1D09}" destId="{43901B43-E7F6-4795-AAB0-6B471477890B}" srcOrd="0" destOrd="0" presId="urn:microsoft.com/office/officeart/2005/8/layout/vList5"/>
    <dgm:cxn modelId="{ADAFE1B0-F005-4BAC-AF35-B9398AB1440B}" srcId="{E32038EA-23CA-4F04-89B1-EB838C623859}" destId="{63F841B5-0822-4C80-83BF-B414D71990AB}" srcOrd="2" destOrd="0" parTransId="{A74150BE-1EE0-4300-AF0E-7C6987B338AE}" sibTransId="{058D6663-AC1F-43AB-9417-4482DDD5C8F2}"/>
    <dgm:cxn modelId="{A5AC5A94-CA89-4ED9-8419-9DF5DFAB2236}" srcId="{E32038EA-23CA-4F04-89B1-EB838C623859}" destId="{A66771BA-4EF4-4A1C-B7D3-C01537DF7E44}" srcOrd="1" destOrd="0" parTransId="{3CCD4A02-0C73-46C0-A8F9-42EB56331606}" sibTransId="{366F1C3E-394C-4726-9773-79BF76EFF4C9}"/>
    <dgm:cxn modelId="{792751BE-CD05-44BE-8AE6-D271C41035F0}" type="presOf" srcId="{A66771BA-4EF4-4A1C-B7D3-C01537DF7E44}" destId="{43901B43-E7F6-4795-AAB0-6B471477890B}" srcOrd="0" destOrd="1" presId="urn:microsoft.com/office/officeart/2005/8/layout/vList5"/>
    <dgm:cxn modelId="{CEE0D716-24AF-416E-85AB-9D0DCF01D239}" type="presOf" srcId="{63F841B5-0822-4C80-83BF-B414D71990AB}" destId="{43901B43-E7F6-4795-AAB0-6B471477890B}" srcOrd="0" destOrd="2" presId="urn:microsoft.com/office/officeart/2005/8/layout/vList5"/>
    <dgm:cxn modelId="{D0978589-2263-462D-9DEF-55E14FC29116}" type="presParOf" srcId="{2FF01F66-B539-4DCA-864F-BBB33328C2F5}" destId="{E1F84678-07EB-408F-B557-856D48C71FE4}" srcOrd="0" destOrd="0" presId="urn:microsoft.com/office/officeart/2005/8/layout/vList5"/>
    <dgm:cxn modelId="{1949B83F-0E1D-4126-8337-70D9353C1610}" type="presParOf" srcId="{E1F84678-07EB-408F-B557-856D48C71FE4}" destId="{501F800C-FF96-4A15-B865-B276B6526CD3}" srcOrd="0" destOrd="0" presId="urn:microsoft.com/office/officeart/2005/8/layout/vList5"/>
    <dgm:cxn modelId="{DCE113A1-2981-47DC-862E-C237AE29943C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24B0D32-027C-4C94-88A4-8B03982AFD0B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32038EA-23CA-4F04-89B1-EB838C623859}">
      <dgm:prSet phldrT="[Text]" custT="1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ne-NP" sz="3600" b="1" dirty="0">
              <a:latin typeface="Preeti" pitchFamily="2" charset="0"/>
              <a:cs typeface="Kalimati" pitchFamily="2"/>
            </a:rPr>
            <a:t>बाँसघारी</a:t>
          </a:r>
          <a:endParaRPr lang="en-US" sz="3600" b="1" dirty="0">
            <a:latin typeface="Preeti" pitchFamily="2" charset="0"/>
            <a:cs typeface="Kalimati" pitchFamily="2"/>
          </a:endParaRPr>
        </a:p>
      </dgm:t>
    </dgm:pt>
    <dgm:pt modelId="{B5499656-A6B3-4E17-B9DD-2D58DEDDC06A}" type="parTrans" cxnId="{64731139-CE50-4ECF-98D5-6835B49D1100}">
      <dgm:prSet/>
      <dgm:spPr/>
      <dgm:t>
        <a:bodyPr/>
        <a:lstStyle/>
        <a:p>
          <a:endParaRPr lang="en-US"/>
        </a:p>
      </dgm:t>
    </dgm:pt>
    <dgm:pt modelId="{CDFC1C41-15CF-4D9D-8EC6-D3FB705E1D33}" type="sibTrans" cxnId="{64731139-CE50-4ECF-98D5-6835B49D1100}">
      <dgm:prSet/>
      <dgm:spPr/>
      <dgm:t>
        <a:bodyPr/>
        <a:lstStyle/>
        <a:p>
          <a:endParaRPr lang="en-US"/>
        </a:p>
      </dgm:t>
    </dgm:pt>
    <dgm:pt modelId="{0B124578-04B3-4105-9C06-11F70DCD1D09}">
      <dgm:prSet phldrT="[Text]"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यसमा बाँसघारीले ओगटेको क्षेत्रफल र यस अन्तर्गत लागेका घारी सङ्ख्या लेख्नुपर्छ । क्षेत्रफल लिन सम्भव नभए घारी सङ्ख्या मात्र लेख्नुपर्छ । </a:t>
          </a:r>
          <a:endParaRPr lang="en-US" sz="2800" dirty="0">
            <a:latin typeface="Preeti" pitchFamily="2" charset="0"/>
            <a:cs typeface="Kalimati" panose="00000400000000000000" pitchFamily="2"/>
          </a:endParaRPr>
        </a:p>
      </dgm:t>
    </dgm:pt>
    <dgm:pt modelId="{BAE2544E-71C4-43EF-B3C8-265CD38F3F04}" type="parTrans" cxnId="{FFE3445E-0166-4E3D-BD78-5B9A2AC2B279}">
      <dgm:prSet/>
      <dgm:spPr/>
      <dgm:t>
        <a:bodyPr/>
        <a:lstStyle/>
        <a:p>
          <a:endParaRPr lang="en-US"/>
        </a:p>
      </dgm:t>
    </dgm:pt>
    <dgm:pt modelId="{9C7A4AD5-F993-431B-8844-F39F22DFDBF6}" type="sibTrans" cxnId="{FFE3445E-0166-4E3D-BD78-5B9A2AC2B279}">
      <dgm:prSet/>
      <dgm:spPr/>
      <dgm:t>
        <a:bodyPr/>
        <a:lstStyle/>
        <a:p>
          <a:endParaRPr lang="en-US"/>
        </a:p>
      </dgm:t>
    </dgm:pt>
    <dgm:pt modelId="{B96A542C-12BF-41EF-9EF6-3F3B4FF91B1D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dirty="0">
              <a:latin typeface="Preeti" pitchFamily="2" charset="0"/>
              <a:cs typeface="Kalimati" panose="00000400000000000000" pitchFamily="2"/>
            </a:rPr>
            <a:t>निगालोले ओगटेको क्षेत्रफल पनि यसै अन्तर्गत लेख्नुपर्छ । </a:t>
          </a:r>
          <a:endParaRPr lang="en-US" sz="2400" dirty="0" err="1">
            <a:latin typeface="Preeti" pitchFamily="2" charset="0"/>
            <a:cs typeface="Kalimati" panose="00000400000000000000" pitchFamily="2"/>
          </a:endParaRPr>
        </a:p>
      </dgm:t>
    </dgm:pt>
    <dgm:pt modelId="{D8C130D4-32B3-4420-AD0F-655EC50897DF}" type="parTrans" cxnId="{A242D1AD-2760-4A5A-A2E3-B48F0EF14B2C}">
      <dgm:prSet/>
      <dgm:spPr/>
      <dgm:t>
        <a:bodyPr/>
        <a:lstStyle/>
        <a:p>
          <a:endParaRPr lang="en-US"/>
        </a:p>
      </dgm:t>
    </dgm:pt>
    <dgm:pt modelId="{BD2BCC73-0904-45CB-93AE-3F17E74ADA1D}" type="sibTrans" cxnId="{A242D1AD-2760-4A5A-A2E3-B48F0EF14B2C}">
      <dgm:prSet/>
      <dgm:spPr/>
      <dgm:t>
        <a:bodyPr/>
        <a:lstStyle/>
        <a:p>
          <a:endParaRPr lang="en-US"/>
        </a:p>
      </dgm:t>
    </dgm:pt>
    <dgm:pt modelId="{4013AD5F-13D2-416D-902F-58FD294E5738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यसलाई फल नलाग्ने उमेरको क्षेत्रफल अन्तर्गत लेख्नुपर्छ । </a:t>
          </a:r>
          <a:endParaRPr lang="en-US" sz="2400" b="1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gm:t>
    </dgm:pt>
    <dgm:pt modelId="{E8411AC8-9B2E-4B87-B65E-520BCF578CE8}" type="parTrans" cxnId="{529112CA-FDFF-426D-A027-735D6DD63984}">
      <dgm:prSet/>
      <dgm:spPr/>
      <dgm:t>
        <a:bodyPr/>
        <a:lstStyle/>
        <a:p>
          <a:endParaRPr lang="en-US"/>
        </a:p>
      </dgm:t>
    </dgm:pt>
    <dgm:pt modelId="{E5E21ACB-D891-4522-8B1F-95F06ECC3887}" type="sibTrans" cxnId="{529112CA-FDFF-426D-A027-735D6DD63984}">
      <dgm:prSet/>
      <dgm:spPr/>
      <dgm:t>
        <a:bodyPr/>
        <a:lstStyle/>
        <a:p>
          <a:endParaRPr lang="en-US"/>
        </a:p>
      </dgm:t>
    </dgm:pt>
    <dgm:pt modelId="{9F56B3D1-3025-4388-83B2-38947F103F41}">
      <dgm:prSet custT="1"/>
      <dgm:spPr/>
      <dgm:t>
        <a:bodyPr/>
        <a:lstStyle/>
        <a:p>
          <a:pPr algn="just">
            <a:lnSpc>
              <a:spcPct val="100000"/>
            </a:lnSpc>
            <a:buFont typeface="Arial" panose="020B0604020202020204" pitchFamily="34" charset="0"/>
            <a:buChar char="•"/>
          </a:pP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यहाँ ध्यान दिनु पर्ने के छ भने निजी वनबनेलो अन्तर्गत भएका </a:t>
          </a:r>
          <a:r>
            <a:rPr lang="ne-NP" sz="2400" b="1" dirty="0" smtClean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बाँस </a:t>
          </a:r>
          <a:r>
            <a:rPr lang="ne-NP" sz="2400" b="1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यहाँ समावेश गर्नुहुदैन ।</a:t>
          </a:r>
          <a:endParaRPr lang="en-US" sz="2400" b="1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gm:t>
    </dgm:pt>
    <dgm:pt modelId="{6701C121-D493-4623-95DE-91624228B3DA}" type="parTrans" cxnId="{0E034DB0-5A1A-419E-ABE4-3726D4FFA8C8}">
      <dgm:prSet/>
      <dgm:spPr/>
      <dgm:t>
        <a:bodyPr/>
        <a:lstStyle/>
        <a:p>
          <a:endParaRPr lang="en-US"/>
        </a:p>
      </dgm:t>
    </dgm:pt>
    <dgm:pt modelId="{374127FF-AB11-430C-B0DE-190755036C3E}" type="sibTrans" cxnId="{0E034DB0-5A1A-419E-ABE4-3726D4FFA8C8}">
      <dgm:prSet/>
      <dgm:spPr/>
      <dgm:t>
        <a:bodyPr/>
        <a:lstStyle/>
        <a:p>
          <a:endParaRPr lang="en-US"/>
        </a:p>
      </dgm:t>
    </dgm:pt>
    <dgm:pt modelId="{2FF01F66-B539-4DCA-864F-BBB33328C2F5}" type="pres">
      <dgm:prSet presAssocID="{F24B0D32-027C-4C94-88A4-8B03982AFD0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F84678-07EB-408F-B557-856D48C71FE4}" type="pres">
      <dgm:prSet presAssocID="{E32038EA-23CA-4F04-89B1-EB838C623859}" presName="linNode" presStyleCnt="0"/>
      <dgm:spPr/>
    </dgm:pt>
    <dgm:pt modelId="{501F800C-FF96-4A15-B865-B276B6526CD3}" type="pres">
      <dgm:prSet presAssocID="{E32038EA-23CA-4F04-89B1-EB838C623859}" presName="parentText" presStyleLbl="node1" presStyleIdx="0" presStyleCnt="1" custScaleX="82887" custScaleY="136352" custLinFactNeighborX="-9330" custLinFactNeighborY="49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901B43-E7F6-4795-AAB0-6B471477890B}" type="pres">
      <dgm:prSet presAssocID="{E32038EA-23CA-4F04-89B1-EB838C623859}" presName="descendantText" presStyleLbl="alignAccFollowNode1" presStyleIdx="0" presStyleCnt="1" custAng="0" custScaleX="147656" custScaleY="170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E034DB0-5A1A-419E-ABE4-3726D4FFA8C8}" srcId="{E32038EA-23CA-4F04-89B1-EB838C623859}" destId="{9F56B3D1-3025-4388-83B2-38947F103F41}" srcOrd="3" destOrd="0" parTransId="{6701C121-D493-4623-95DE-91624228B3DA}" sibTransId="{374127FF-AB11-430C-B0DE-190755036C3E}"/>
    <dgm:cxn modelId="{FFE3445E-0166-4E3D-BD78-5B9A2AC2B279}" srcId="{E32038EA-23CA-4F04-89B1-EB838C623859}" destId="{0B124578-04B3-4105-9C06-11F70DCD1D09}" srcOrd="0" destOrd="0" parTransId="{BAE2544E-71C4-43EF-B3C8-265CD38F3F04}" sibTransId="{9C7A4AD5-F993-431B-8844-F39F22DFDBF6}"/>
    <dgm:cxn modelId="{766DA749-1EF0-424E-AF49-F94F77353E38}" type="presOf" srcId="{E32038EA-23CA-4F04-89B1-EB838C623859}" destId="{501F800C-FF96-4A15-B865-B276B6526CD3}" srcOrd="0" destOrd="0" presId="urn:microsoft.com/office/officeart/2005/8/layout/vList5"/>
    <dgm:cxn modelId="{64731139-CE50-4ECF-98D5-6835B49D1100}" srcId="{F24B0D32-027C-4C94-88A4-8B03982AFD0B}" destId="{E32038EA-23CA-4F04-89B1-EB838C623859}" srcOrd="0" destOrd="0" parTransId="{B5499656-A6B3-4E17-B9DD-2D58DEDDC06A}" sibTransId="{CDFC1C41-15CF-4D9D-8EC6-D3FB705E1D33}"/>
    <dgm:cxn modelId="{7E8B4E1C-45DB-41F7-A0F0-3164B8AE2A2A}" type="presOf" srcId="{4013AD5F-13D2-416D-902F-58FD294E5738}" destId="{43901B43-E7F6-4795-AAB0-6B471477890B}" srcOrd="0" destOrd="2" presId="urn:microsoft.com/office/officeart/2005/8/layout/vList5"/>
    <dgm:cxn modelId="{529112CA-FDFF-426D-A027-735D6DD63984}" srcId="{E32038EA-23CA-4F04-89B1-EB838C623859}" destId="{4013AD5F-13D2-416D-902F-58FD294E5738}" srcOrd="2" destOrd="0" parTransId="{E8411AC8-9B2E-4B87-B65E-520BCF578CE8}" sibTransId="{E5E21ACB-D891-4522-8B1F-95F06ECC3887}"/>
    <dgm:cxn modelId="{ADCB865D-2358-4213-BD4F-30EA772C9F81}" type="presOf" srcId="{0B124578-04B3-4105-9C06-11F70DCD1D09}" destId="{43901B43-E7F6-4795-AAB0-6B471477890B}" srcOrd="0" destOrd="0" presId="urn:microsoft.com/office/officeart/2005/8/layout/vList5"/>
    <dgm:cxn modelId="{532E5834-68CD-4954-82A1-DB96B2B22A6A}" type="presOf" srcId="{F24B0D32-027C-4C94-88A4-8B03982AFD0B}" destId="{2FF01F66-B539-4DCA-864F-BBB33328C2F5}" srcOrd="0" destOrd="0" presId="urn:microsoft.com/office/officeart/2005/8/layout/vList5"/>
    <dgm:cxn modelId="{A242D1AD-2760-4A5A-A2E3-B48F0EF14B2C}" srcId="{E32038EA-23CA-4F04-89B1-EB838C623859}" destId="{B96A542C-12BF-41EF-9EF6-3F3B4FF91B1D}" srcOrd="1" destOrd="0" parTransId="{D8C130D4-32B3-4420-AD0F-655EC50897DF}" sibTransId="{BD2BCC73-0904-45CB-93AE-3F17E74ADA1D}"/>
    <dgm:cxn modelId="{3A98CD02-30D1-4910-8847-050EB3E454F2}" type="presOf" srcId="{9F56B3D1-3025-4388-83B2-38947F103F41}" destId="{43901B43-E7F6-4795-AAB0-6B471477890B}" srcOrd="0" destOrd="3" presId="urn:microsoft.com/office/officeart/2005/8/layout/vList5"/>
    <dgm:cxn modelId="{D647161B-5C1A-4F58-B471-4E7CBF729A23}" type="presOf" srcId="{B96A542C-12BF-41EF-9EF6-3F3B4FF91B1D}" destId="{43901B43-E7F6-4795-AAB0-6B471477890B}" srcOrd="0" destOrd="1" presId="urn:microsoft.com/office/officeart/2005/8/layout/vList5"/>
    <dgm:cxn modelId="{E85F7DFA-2B43-44B7-AEAA-F3BD1FE8FB08}" type="presParOf" srcId="{2FF01F66-B539-4DCA-864F-BBB33328C2F5}" destId="{E1F84678-07EB-408F-B557-856D48C71FE4}" srcOrd="0" destOrd="0" presId="urn:microsoft.com/office/officeart/2005/8/layout/vList5"/>
    <dgm:cxn modelId="{F28B44F6-A59E-461B-8A47-252F07C59484}" type="presParOf" srcId="{E1F84678-07EB-408F-B557-856D48C71FE4}" destId="{501F800C-FF96-4A15-B865-B276B6526CD3}" srcOrd="0" destOrd="0" presId="urn:microsoft.com/office/officeart/2005/8/layout/vList5"/>
    <dgm:cxn modelId="{71819E91-B665-4A1A-8E59-E850CCB5AC5F}" type="presParOf" srcId="{E1F84678-07EB-408F-B557-856D48C71FE4}" destId="{43901B43-E7F6-4795-AAB0-6B471477890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5386092" y="-2031119"/>
          <a:ext cx="1453230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सुन्तला, जुनार, कागती, निबुवा, मोसम÷चाक्सी, अन्य अमिलो (जस्तैः भोगटे, ज्यामिर, अमला, आदि) ।</a:t>
          </a:r>
          <a:endParaRPr lang="en-US" sz="2400" kern="1200" dirty="0">
            <a:latin typeface="Aalekh" pitchFamily="2" charset="0"/>
            <a:cs typeface="Kalimati" panose="00000400000000000000" pitchFamily="2"/>
          </a:endParaRPr>
        </a:p>
      </dsp:txBody>
      <dsp:txXfrm rot="-5400000">
        <a:off x="3238206" y="187708"/>
        <a:ext cx="5678063" cy="1311348"/>
      </dsp:txXfrm>
    </dsp:sp>
    <dsp:sp modelId="{501F800C-FF96-4A15-B865-B276B6526CD3}">
      <dsp:nvSpPr>
        <dsp:cNvPr id="0" name=""/>
        <dsp:cNvSpPr/>
      </dsp:nvSpPr>
      <dsp:spPr>
        <a:xfrm>
          <a:off x="4390" y="1127"/>
          <a:ext cx="3233814" cy="1684510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अमिलो जात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86621" y="83358"/>
        <a:ext cx="3069352" cy="1520048"/>
      </dsp:txXfrm>
    </dsp:sp>
    <dsp:sp modelId="{B7A3B481-218A-4F51-B4DE-6C52E02A5B0E}">
      <dsp:nvSpPr>
        <dsp:cNvPr id="0" name=""/>
        <dsp:cNvSpPr/>
      </dsp:nvSpPr>
      <dsp:spPr>
        <a:xfrm rot="5400000">
          <a:off x="4974789" y="-7027"/>
          <a:ext cx="2275836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आँप, केरा, अम्बा, रुखकटहर, भुइकटहर, लिची, स्याउ, नास्पाती, आरु, मेवा, अनार, नरिवल, ओखर, सुपारी, अन्य फल (जस्तैः दाख, लप्सी, जामुन आदि) ।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</dsp:txBody>
      <dsp:txXfrm rot="-5400000">
        <a:off x="3238206" y="1840654"/>
        <a:ext cx="5637907" cy="2053642"/>
      </dsp:txXfrm>
    </dsp:sp>
    <dsp:sp modelId="{68F34DC0-1BC0-4C36-853F-284A8A6E097B}">
      <dsp:nvSpPr>
        <dsp:cNvPr id="0" name=""/>
        <dsp:cNvSpPr/>
      </dsp:nvSpPr>
      <dsp:spPr>
        <a:xfrm>
          <a:off x="4390" y="1812145"/>
          <a:ext cx="3233814" cy="211065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107424" y="1915179"/>
        <a:ext cx="3027746" cy="1904590"/>
      </dsp:txXfrm>
    </dsp:sp>
    <dsp:sp modelId="{E94F7B8A-6BBA-44D5-A050-7E3EC9033DD9}">
      <dsp:nvSpPr>
        <dsp:cNvPr id="0" name=""/>
        <dsp:cNvSpPr/>
      </dsp:nvSpPr>
      <dsp:spPr>
        <a:xfrm rot="5400000">
          <a:off x="5508532" y="1854689"/>
          <a:ext cx="1208349" cy="574900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चिया, कफी, अलैंची, अम्रिसो, खर, डाले घाँस, बहुवर्षे घाँस, बाँस, </a:t>
          </a:r>
          <a:r>
            <a:rPr lang="ne-NP" sz="2400" kern="1200" dirty="0" smtClean="0">
              <a:latin typeface="Preeti" pitchFamily="2" charset="0"/>
              <a:cs typeface="Kalimati" panose="00000400000000000000" pitchFamily="2"/>
            </a:rPr>
            <a:t>अन्य स्थायी बाली </a:t>
          </a:r>
          <a:r>
            <a:rPr lang="ne-NP" sz="2200" b="1" kern="1200" dirty="0" smtClean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(जस्तै स्थायी प्रकृतिका फूल र नर्सरी)</a:t>
          </a:r>
          <a:endParaRPr lang="en-US" sz="2200" b="1" kern="1200" dirty="0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3238205" y="4184004"/>
        <a:ext cx="5690017" cy="1090375"/>
      </dsp:txXfrm>
    </dsp:sp>
    <dsp:sp modelId="{D5EC31BD-8F4F-45BF-9B01-05E883F775E2}">
      <dsp:nvSpPr>
        <dsp:cNvPr id="0" name=""/>
        <dsp:cNvSpPr/>
      </dsp:nvSpPr>
      <dsp:spPr>
        <a:xfrm>
          <a:off x="4390" y="4049311"/>
          <a:ext cx="3233814" cy="135976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itchFamily="2"/>
            </a:rPr>
            <a:t>अन्य स्थायी बालीहरू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70768" y="4115689"/>
        <a:ext cx="3101058" cy="1227005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833631" y="-232625"/>
          <a:ext cx="5935686" cy="640885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जस्तै स्थायी प्रकृतिका फूल तथा फूलका नर्सरीहरु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2597049" y="293713"/>
        <a:ext cx="6119094" cy="5356174"/>
      </dsp:txXfrm>
    </dsp:sp>
    <dsp:sp modelId="{501F800C-FF96-4A15-B865-B276B6526CD3}">
      <dsp:nvSpPr>
        <dsp:cNvPr id="0" name=""/>
        <dsp:cNvSpPr/>
      </dsp:nvSpPr>
      <dsp:spPr>
        <a:xfrm>
          <a:off x="0" y="15808"/>
          <a:ext cx="2595649" cy="592779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 smtClean="0">
              <a:latin typeface="Preeti" pitchFamily="2" charset="0"/>
              <a:cs typeface="Kalimati" pitchFamily="2"/>
            </a:rPr>
            <a:t>१०१. अन्य स्थायी बाली</a:t>
          </a:r>
          <a:endParaRPr lang="en-US" sz="2800" b="1" kern="1200" dirty="0">
            <a:latin typeface="Preeti" pitchFamily="2" charset="0"/>
            <a:cs typeface="Kalimati" pitchFamily="2"/>
          </a:endParaRPr>
        </a:p>
      </dsp:txBody>
      <dsp:txXfrm>
        <a:off x="126709" y="142517"/>
        <a:ext cx="2342231" cy="56743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4897095" y="-1713677"/>
          <a:ext cx="1817927" cy="54566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सुन्तला, जुनार, कागती</a:t>
          </a:r>
          <a:endParaRPr lang="en-US" sz="2400" b="1" kern="1200" dirty="0">
            <a:latin typeface="Preeti" pitchFamily="2" charset="0"/>
          </a:endParaRPr>
        </a:p>
      </dsp:txBody>
      <dsp:txXfrm rot="-5400000">
        <a:off x="3077718" y="194444"/>
        <a:ext cx="5367937" cy="1640439"/>
      </dsp:txXfrm>
    </dsp:sp>
    <dsp:sp modelId="{501F800C-FF96-4A15-B865-B276B6526CD3}">
      <dsp:nvSpPr>
        <dsp:cNvPr id="0" name=""/>
        <dsp:cNvSpPr/>
      </dsp:nvSpPr>
      <dsp:spPr>
        <a:xfrm>
          <a:off x="4167" y="1359"/>
          <a:ext cx="3069383" cy="2107249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अमिलो जात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7034" y="104226"/>
        <a:ext cx="2863649" cy="1901515"/>
      </dsp:txXfrm>
    </dsp:sp>
    <dsp:sp modelId="{B7A3B481-218A-4F51-B4DE-6C52E02A5B0E}">
      <dsp:nvSpPr>
        <dsp:cNvPr id="0" name=""/>
        <dsp:cNvSpPr/>
      </dsp:nvSpPr>
      <dsp:spPr>
        <a:xfrm rot="5400000">
          <a:off x="4378405" y="858694"/>
          <a:ext cx="2846972" cy="5456681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आँप, केरा, स्याउ</a:t>
          </a:r>
          <a:endParaRPr lang="en-US" sz="2400" b="1" kern="1200" dirty="0">
            <a:latin typeface="Preeti" pitchFamily="2" charset="0"/>
          </a:endParaRPr>
        </a:p>
      </dsp:txBody>
      <dsp:txXfrm rot="-5400000">
        <a:off x="3073551" y="2302526"/>
        <a:ext cx="5317703" cy="2569016"/>
      </dsp:txXfrm>
    </dsp:sp>
    <dsp:sp modelId="{68F34DC0-1BC0-4C36-853F-284A8A6E097B}">
      <dsp:nvSpPr>
        <dsp:cNvPr id="0" name=""/>
        <dsp:cNvSpPr/>
      </dsp:nvSpPr>
      <dsp:spPr>
        <a:xfrm>
          <a:off x="4167" y="2266864"/>
          <a:ext cx="3069383" cy="264034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अमिलो बाहेक अन्य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33058" y="2395755"/>
        <a:ext cx="2811601" cy="238255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714245" y="-1403477"/>
          <a:ext cx="4946247" cy="775995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+mn-lt"/>
              <a:cs typeface="Kalimati" panose="00000400000000000000" pitchFamily="2"/>
            </a:rPr>
            <a:t>कृषि–चलनभित्र रहेको चिया खेतीको विवरण पनि माथि उल्लेख गरिएको स्थायी बाली बमोजिम भर्नुपर्छ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0070C0"/>
              </a:solidFill>
              <a:latin typeface="+mn-lt"/>
              <a:cs typeface="Kalimati" panose="00000400000000000000" pitchFamily="2"/>
            </a:rPr>
            <a:t>यसमा पात टिप्ने बेला भएकोलाई फल लाग्ने उमेरको क्षेत्रफल अन्तर्गत र पात टिप्ने बेला नभएकोलाई फल नलाग्ने उमेरको क्षेत्रफल अन्तर्गत लेख्नुपर्छ । </a:t>
          </a:r>
          <a:endParaRPr lang="en-US" sz="2400" b="1" kern="1200" dirty="0">
            <a:solidFill>
              <a:srgbClr val="0070C0"/>
            </a:solidFill>
            <a:latin typeface="+mn-lt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7030A0"/>
              </a:solidFill>
              <a:latin typeface="+mn-lt"/>
              <a:cs typeface="Kalimati" panose="00000400000000000000" pitchFamily="2"/>
            </a:rPr>
            <a:t>चिया खेतीको बोट सङ्ख्या उल्लेख गर्नुपर्दैन ।</a:t>
          </a:r>
          <a:endParaRPr lang="en-US" sz="2400" b="1" kern="1200" dirty="0">
            <a:solidFill>
              <a:srgbClr val="7030A0"/>
            </a:solidFill>
            <a:latin typeface="+mn-lt"/>
            <a:cs typeface="Kalimati" panose="00000400000000000000" pitchFamily="2"/>
          </a:endParaRPr>
        </a:p>
      </dsp:txBody>
      <dsp:txXfrm rot="-5400000">
        <a:off x="1307391" y="244833"/>
        <a:ext cx="7518499" cy="4463335"/>
      </dsp:txXfrm>
    </dsp:sp>
    <dsp:sp modelId="{501F800C-FF96-4A15-B865-B276B6526CD3}">
      <dsp:nvSpPr>
        <dsp:cNvPr id="0" name=""/>
        <dsp:cNvSpPr/>
      </dsp:nvSpPr>
      <dsp:spPr>
        <a:xfrm>
          <a:off x="0" y="6578"/>
          <a:ext cx="1306938" cy="494642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2800" b="1" kern="1200" dirty="0">
              <a:latin typeface="Preeti" pitchFamily="2" charset="0"/>
              <a:cs typeface="Kalimati" panose="00000400000000000000" pitchFamily="2"/>
            </a:rPr>
            <a:t>चिया खेती</a:t>
          </a:r>
          <a:endParaRPr lang="en-US" sz="28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63799" y="70377"/>
        <a:ext cx="1179340" cy="48188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469327" y="-1191362"/>
          <a:ext cx="5174536" cy="756432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कफी खेतीमा उत्पादन लिने समय भएकोलाई फल लाग्ने उमेरको क्षेत्रफलअन्तर्गत र उत्पादन लिने बेला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भै नसकेकोलाई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फल नलाग्ने उमेरको क्षेत्रफल अन्तर्गत लेख्नुपर्दछ ।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यसमा बोट सङ्ख्या पनि  लेख्नुपर्दछ ।</a:t>
          </a:r>
          <a:endParaRPr lang="en-US" sz="2400" b="1" kern="1200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</dsp:txBody>
      <dsp:txXfrm rot="-5400000">
        <a:off x="1274433" y="256132"/>
        <a:ext cx="7311725" cy="4669336"/>
      </dsp:txXfrm>
    </dsp:sp>
    <dsp:sp modelId="{501F800C-FF96-4A15-B865-B276B6526CD3}">
      <dsp:nvSpPr>
        <dsp:cNvPr id="0" name=""/>
        <dsp:cNvSpPr/>
      </dsp:nvSpPr>
      <dsp:spPr>
        <a:xfrm>
          <a:off x="0" y="6881"/>
          <a:ext cx="1273990" cy="5174718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anose="00000400000000000000" pitchFamily="2"/>
            </a:rPr>
            <a:t>कफि खेती</a:t>
          </a:r>
          <a:endParaRPr lang="en-US" sz="36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62191" y="69072"/>
        <a:ext cx="1149608" cy="505033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331531" y="-249647"/>
          <a:ext cx="5935497" cy="645099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अलैंची खेतीको विवरण पनि चिया खेतीमा जस्तै गरेर भर्नुपर्छ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यसमा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अलैंचीको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दाना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दिने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बेला भएकोलाई फल लाग्ने उमेरको क्षेत्रफल अन्तर्गत र दाना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दिने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बेला नभएकोलाई फल नलाग्ने उमेरको क्षेत्रफल अन्तर्गत लेख्नुपर्छ । </a:t>
          </a:r>
          <a:endParaRPr lang="en-US" sz="2400" b="1" kern="1200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यसमा बोट सङ्ख्या उल्लेख गर्नुपर्दैन ।</a:t>
          </a:r>
          <a:endParaRPr lang="en-US" sz="2400" b="1" kern="1200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400" kern="1200" dirty="0" err="1">
            <a:latin typeface="Preeti" pitchFamily="2" charset="0"/>
          </a:endParaRPr>
        </a:p>
      </dsp:txBody>
      <dsp:txXfrm rot="-5400000">
        <a:off x="2073781" y="297850"/>
        <a:ext cx="6161251" cy="5356003"/>
      </dsp:txXfrm>
    </dsp:sp>
    <dsp:sp modelId="{501F800C-FF96-4A15-B865-B276B6526CD3}">
      <dsp:nvSpPr>
        <dsp:cNvPr id="0" name=""/>
        <dsp:cNvSpPr/>
      </dsp:nvSpPr>
      <dsp:spPr>
        <a:xfrm>
          <a:off x="0" y="7893"/>
          <a:ext cx="2059495" cy="5935706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अलैंची खेती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0536" y="108429"/>
        <a:ext cx="1858423" cy="573463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702560" y="-794607"/>
          <a:ext cx="4337478" cy="593261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kern="1200" dirty="0">
              <a:latin typeface="+mn-lt"/>
              <a:cs typeface="Kalimati" panose="00000400000000000000" pitchFamily="2"/>
            </a:rPr>
            <a:t>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अम्रिसो र खरबारीले ओगटेको क्षेत्रफल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मात्र फल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नलाग्ने क्षेत्रफल अन्तर्गत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उल्लेख गर्नुपर्छ । 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1904992" y="214699"/>
        <a:ext cx="5720876" cy="3914002"/>
      </dsp:txXfrm>
    </dsp:sp>
    <dsp:sp modelId="{501F800C-FF96-4A15-B865-B276B6526CD3}">
      <dsp:nvSpPr>
        <dsp:cNvPr id="0" name=""/>
        <dsp:cNvSpPr/>
      </dsp:nvSpPr>
      <dsp:spPr>
        <a:xfrm>
          <a:off x="0" y="5768"/>
          <a:ext cx="1893999" cy="433763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anose="00000400000000000000" pitchFamily="2"/>
            </a:rPr>
            <a:t>अम्रिसो र खर</a:t>
          </a:r>
          <a:endParaRPr lang="en-US" sz="3600" b="1" kern="1200" dirty="0">
            <a:latin typeface="Preeti" pitchFamily="2" charset="0"/>
            <a:cs typeface="Kalimati" panose="00000400000000000000" pitchFamily="2"/>
          </a:endParaRPr>
        </a:p>
      </dsp:txBody>
      <dsp:txXfrm>
        <a:off x="92457" y="98225"/>
        <a:ext cx="1709085" cy="415271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124036" y="-900943"/>
          <a:ext cx="5707208" cy="7516886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डाले घाँसमा किम्बु, चुलेत्रो, इपिलइपिल, दुधिलो, भीमल, बडहर, टाँडी, कोइरालो, निमारो जस्ता घाँसका रुखहरु पर्दछन् 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यी घाँसका रुखहरु कृषि–चलनभित्र बगैंचाको रूपमा लगाइएको भए सोको क्षेत्रफल र बोट सङ्ख्या लेख्नुपर्छ, र बोटहरु छरिएर रहेको भए सोको सङ्ख्या मात्र लेख्नुपर्छ । </a:t>
          </a:r>
          <a:endParaRPr lang="en-US" sz="24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क्षेत्रफल लेख्दा एकमुष्ठ </a:t>
          </a:r>
          <a:r>
            <a:rPr lang="ne-NP" sz="2400" b="1" kern="1200" dirty="0" smtClean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क्षेत्रफल, </a:t>
          </a: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फल लाग्ने उमेरको क्षेत्रफलअन्तर्गत  लेख्नुपर्छ । </a:t>
          </a:r>
          <a:endParaRPr lang="en-US" sz="2400" b="1" kern="1200" dirty="0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1219198" y="282499"/>
        <a:ext cx="7238283" cy="5150002"/>
      </dsp:txXfrm>
    </dsp:sp>
    <dsp:sp modelId="{501F800C-FF96-4A15-B865-B276B6526CD3}">
      <dsp:nvSpPr>
        <dsp:cNvPr id="0" name=""/>
        <dsp:cNvSpPr/>
      </dsp:nvSpPr>
      <dsp:spPr>
        <a:xfrm>
          <a:off x="0" y="7590"/>
          <a:ext cx="1192281" cy="5707409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डाले घाँस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58202" y="65792"/>
        <a:ext cx="1075877" cy="559100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508947" y="-771492"/>
          <a:ext cx="5859588" cy="7410385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पशुका लागि उपयुक्त बहु वर्षे घाँसहरुमा नेपियर, स्टाइलो, अम्रिसो, राइ घाँस, सेतो क्लोभर, ज्वाइन्ट भेच, पास्पालम, मोलासेस, सेटारिया, कक्स्फुट, कुड्जु, ग्लाइसिन, सेन्ट्रोसिमा, सिराट्रो, डेस्मोडियम, ल्यावल्याव आदि पर्दछन् ।</a:t>
          </a:r>
          <a:endParaRPr lang="en-US" sz="20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 यस्ता घाँसहरु एक पटक लगाएपछि वर्षौंसम्म घा“स उत्पादन गर्न सकिन्छ।</a:t>
          </a:r>
          <a:endParaRPr lang="en-US" sz="20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889000">
            <a:lnSpc>
              <a:spcPct val="15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000" kern="1200" dirty="0">
              <a:latin typeface="Preeti" pitchFamily="2" charset="0"/>
              <a:cs typeface="Kalimati" panose="00000400000000000000" pitchFamily="2"/>
            </a:rPr>
            <a:t> </a:t>
          </a:r>
          <a:r>
            <a:rPr lang="ne-NP" sz="20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बहुवर्षे घाँसको फल लाग्ने र नलाग्ने दुवैको क्षेत्रफल एकमुष्ठ महल ६ (फल लाग्ने उमेरको क्षेत्रफल) मा लेख्नुपर्दछ ।</a:t>
          </a:r>
          <a:endParaRPr lang="en-US" sz="2000" b="1" kern="1200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1733549" y="289948"/>
        <a:ext cx="7124343" cy="5287504"/>
      </dsp:txXfrm>
    </dsp:sp>
    <dsp:sp modelId="{501F800C-FF96-4A15-B865-B276B6526CD3}">
      <dsp:nvSpPr>
        <dsp:cNvPr id="0" name=""/>
        <dsp:cNvSpPr/>
      </dsp:nvSpPr>
      <dsp:spPr>
        <a:xfrm>
          <a:off x="0" y="15605"/>
          <a:ext cx="1733483" cy="5851794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बहुवर्षे घाँस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84622" y="100227"/>
        <a:ext cx="1564239" cy="56825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01B43-E7F6-4795-AAB0-6B471477890B}">
      <dsp:nvSpPr>
        <dsp:cNvPr id="0" name=""/>
        <dsp:cNvSpPr/>
      </dsp:nvSpPr>
      <dsp:spPr>
        <a:xfrm rot="5400000">
          <a:off x="2615880" y="-448747"/>
          <a:ext cx="5935686" cy="68410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यसमा बाँसघारीले ओगटेको क्षेत्रफल र यस अन्तर्गत लागेका घारी सङ्ख्या लेख्नुपर्छ । क्षेत्रफल लिन सम्भव नभए घारी सङ्ख्या मात्र लेख्नुपर्छ । </a:t>
          </a:r>
          <a:endParaRPr lang="en-US" sz="2800" kern="1200" dirty="0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kern="1200" dirty="0">
              <a:latin typeface="Preeti" pitchFamily="2" charset="0"/>
              <a:cs typeface="Kalimati" panose="00000400000000000000" pitchFamily="2"/>
            </a:rPr>
            <a:t>निगालोले ओगटेको क्षेत्रफल पनि यसै अन्तर्गत लेख्नुपर्छ । </a:t>
          </a:r>
          <a:endParaRPr lang="en-US" sz="2400" kern="1200" dirty="0" err="1"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rPr>
            <a:t>यसलाई फल नलाग्ने उमेरको क्षेत्रफल अन्तर्गत लेख्नुपर्छ । </a:t>
          </a:r>
          <a:endParaRPr lang="en-US" sz="2400" b="1" kern="1200" dirty="0" err="1">
            <a:solidFill>
              <a:srgbClr val="0070C0"/>
            </a:solidFill>
            <a:latin typeface="Preeti" pitchFamily="2" charset="0"/>
            <a:cs typeface="Kalimati" panose="00000400000000000000" pitchFamily="2"/>
          </a:endParaRPr>
        </a:p>
        <a:p>
          <a:pPr marL="228600" lvl="1" indent="-228600" algn="just" defTabSz="1066800">
            <a:lnSpc>
              <a:spcPct val="10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•"/>
          </a:pP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यहाँ ध्यान दिनु पर्ने के छ भने निजी वनबनेलो अन्तर्गत भएका </a:t>
          </a:r>
          <a:r>
            <a:rPr lang="ne-NP" sz="2400" b="1" kern="1200" dirty="0" smtClean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बाँस </a:t>
          </a:r>
          <a:r>
            <a:rPr lang="ne-NP" sz="2400" b="1" kern="1200" dirty="0">
              <a:solidFill>
                <a:srgbClr val="7030A0"/>
              </a:solidFill>
              <a:latin typeface="Preeti" pitchFamily="2" charset="0"/>
              <a:cs typeface="Kalimati" panose="00000400000000000000" pitchFamily="2"/>
            </a:rPr>
            <a:t>यहाँ समावेश गर्नुहुदैन ।</a:t>
          </a:r>
          <a:endParaRPr lang="en-US" sz="2400" b="1" kern="1200" dirty="0" err="1">
            <a:solidFill>
              <a:srgbClr val="7030A0"/>
            </a:solidFill>
            <a:latin typeface="Preeti" pitchFamily="2" charset="0"/>
            <a:cs typeface="Kalimati" panose="00000400000000000000" pitchFamily="2"/>
          </a:endParaRPr>
        </a:p>
      </dsp:txBody>
      <dsp:txXfrm rot="-5400000">
        <a:off x="2163176" y="293713"/>
        <a:ext cx="6551338" cy="5356174"/>
      </dsp:txXfrm>
    </dsp:sp>
    <dsp:sp modelId="{501F800C-FF96-4A15-B865-B276B6526CD3}">
      <dsp:nvSpPr>
        <dsp:cNvPr id="0" name=""/>
        <dsp:cNvSpPr/>
      </dsp:nvSpPr>
      <dsp:spPr>
        <a:xfrm>
          <a:off x="0" y="15808"/>
          <a:ext cx="2160147" cy="5927791"/>
        </a:xfrm>
        <a:prstGeom prst="roundRect">
          <a:avLst/>
        </a:prstGeom>
        <a:solidFill>
          <a:schemeClr val="tx1">
            <a:lumMod val="50000"/>
            <a:lumOff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3600" b="1" kern="1200" dirty="0">
              <a:latin typeface="Preeti" pitchFamily="2" charset="0"/>
              <a:cs typeface="Kalimati" pitchFamily="2"/>
            </a:rPr>
            <a:t>बाँसघारी</a:t>
          </a:r>
          <a:endParaRPr lang="en-US" sz="3600" b="1" kern="1200" dirty="0">
            <a:latin typeface="Preeti" pitchFamily="2" charset="0"/>
            <a:cs typeface="Kalimati" pitchFamily="2"/>
          </a:endParaRPr>
        </a:p>
      </dsp:txBody>
      <dsp:txXfrm>
        <a:off x="105450" y="121258"/>
        <a:ext cx="1949247" cy="57168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91B9EE-D541-46EB-AF9F-DD9ACAB7AFE7}" type="datetimeFigureOut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02A28-D55D-4DEE-A5AD-28137AD9A4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2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48539E1-2BAF-4A87-8C12-5B3F4886C70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02A28-D55D-4DEE-A5AD-28137AD9A4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81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CBC63-C252-4DB9-908D-ED89E7D87F8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D911-308C-40EA-99FF-F2F15CFBF56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4396A-9870-47FE-AAA6-D08B80D3DCA9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461859" y="2533504"/>
            <a:ext cx="3654029" cy="309721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  <a:lvl2pPr>
              <a:defRPr>
                <a:solidFill>
                  <a:schemeClr val="accent2"/>
                </a:solidFill>
              </a:defRPr>
            </a:lvl2pPr>
            <a:lvl3pPr>
              <a:defRPr>
                <a:solidFill>
                  <a:schemeClr val="accent2"/>
                </a:solidFill>
              </a:defRPr>
            </a:lvl3pPr>
            <a:lvl4pPr>
              <a:defRPr>
                <a:solidFill>
                  <a:schemeClr val="accent2"/>
                </a:solidFill>
              </a:defRPr>
            </a:lvl4pPr>
            <a:lvl5pP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9"/>
          </p:nvPr>
        </p:nvSpPr>
        <p:spPr>
          <a:xfrm>
            <a:off x="5281613" y="2347916"/>
            <a:ext cx="2466975" cy="27701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76881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B8794-10E6-4242-95FB-A69C7D4BB66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F63D2-EB8E-4355-B2FF-DCF9C5B636BA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69AAE-0E06-42BF-B987-F698B99E03B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94879-107C-465E-B888-D74244F72811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497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8D94B7-5E5E-44F4-8F3A-FBAA49CFE408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2D24B-2BE7-4779-AEC5-05C91ACBB54C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A6E4C-1297-4D8D-8F8D-ED162ADCB506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0B03-8FCE-49D0-9704-5AE48ED31F6E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Schedule 2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633B1-48BD-46B7-B499-D7CD5A24EA6D}" type="datetime1">
              <a:rPr lang="en-US" smtClean="0"/>
              <a:pPr/>
              <a:t>4/6/2022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Schedule 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Image result for logo of nepal government">
            <a:extLst>
              <a:ext uri="{FF2B5EF4-FFF2-40B4-BE49-F238E27FC236}">
                <a16:creationId xmlns="" xmlns:a16="http://schemas.microsoft.com/office/drawing/2014/main" id="{5DFAD4A7-2C5B-46E7-BCCC-26E4A78DEA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53" y="7501"/>
            <a:ext cx="792347" cy="584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9B3ED02E-F1E7-49C1-9766-499C2103E78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504052" y="0"/>
            <a:ext cx="639948" cy="63983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4E1FEAC-677F-4176-90F2-5A0B6E0DD575}"/>
              </a:ext>
            </a:extLst>
          </p:cNvPr>
          <p:cNvSpPr txBox="1"/>
          <p:nvPr/>
        </p:nvSpPr>
        <p:spPr>
          <a:xfrm>
            <a:off x="639948" y="27166"/>
            <a:ext cx="78944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1400" b="0" dirty="0">
                <a:solidFill>
                  <a:srgbClr val="FF0000"/>
                </a:solidFill>
                <a:cs typeface="Kalimati" panose="00000400000000000000" pitchFamily="2"/>
              </a:rPr>
              <a:t>केन्द्रीय तथ्याङ्क विभाग</a:t>
            </a:r>
            <a:endParaRPr lang="en-US" sz="1400" b="0" dirty="0">
              <a:solidFill>
                <a:srgbClr val="FF0000"/>
              </a:solidFill>
              <a:cs typeface="Kalimati" panose="00000400000000000000" pitchFamily="2"/>
            </a:endParaRPr>
          </a:p>
          <a:p>
            <a:pPr algn="ctr"/>
            <a:r>
              <a:rPr lang="ne-NP" sz="1800" b="0" dirty="0">
                <a:solidFill>
                  <a:srgbClr val="FF0000"/>
                </a:solidFill>
                <a:cs typeface="Kalimati" panose="00000400000000000000" pitchFamily="2"/>
              </a:rPr>
              <a:t>राष्ट्रिय कृषिगणना २०७८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="" xmlns:a16="http://schemas.microsoft.com/office/drawing/2014/main" id="{31F9138C-ECE7-46A4-8348-EA871888F02F}"/>
              </a:ext>
            </a:extLst>
          </p:cNvPr>
          <p:cNvCxnSpPr/>
          <p:nvPr/>
        </p:nvCxnSpPr>
        <p:spPr>
          <a:xfrm>
            <a:off x="801" y="609600"/>
            <a:ext cx="9160030" cy="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1295400"/>
            <a:ext cx="9144000" cy="2819400"/>
          </a:xfrm>
          <a:noFill/>
        </p:spPr>
        <p:txBody>
          <a:bodyPr wrap="square" numCol="1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defRPr/>
            </a:pPr>
            <a:r>
              <a:rPr lang="ne-NP" sz="2800" dirty="0">
                <a:solidFill>
                  <a:srgbClr val="4708C4"/>
                </a:solidFill>
                <a:latin typeface="Preeti"/>
                <a:cs typeface="Kalimati" pitchFamily="2"/>
              </a:rPr>
              <a:t>राष्ट्रिय कृषिगणना २०७८</a:t>
            </a:r>
            <a:r>
              <a:rPr lang="ne-NP" b="0" dirty="0">
                <a:latin typeface="Preeti" pitchFamily="2" charset="0"/>
                <a:cs typeface="Arial" pitchFamily="34" charset="0"/>
              </a:rPr>
              <a:t/>
            </a:r>
            <a:br>
              <a:rPr lang="ne-NP" b="0" dirty="0">
                <a:latin typeface="Preeti" pitchFamily="2" charset="0"/>
                <a:cs typeface="Arial" pitchFamily="34" charset="0"/>
              </a:rPr>
            </a:br>
            <a:r>
              <a:rPr lang="ne-NP" sz="2800" dirty="0" smtClean="0">
                <a:solidFill>
                  <a:srgbClr val="4708C4"/>
                </a:solidFill>
                <a:latin typeface="Preeti"/>
                <a:cs typeface="Kalimati" pitchFamily="2"/>
              </a:rPr>
              <a:t>गणक तथा सुपरिवेक्षकको तालिम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मितिः चैत्र २</a:t>
            </a:r>
            <a:r>
              <a:rPr lang="ne-NP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७,</a:t>
            </a:r>
            <a:r>
              <a:rPr lang="en-US" sz="28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 </a:t>
            </a:r>
            <a: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  <a:t>२०७८</a:t>
            </a:r>
            <a:br>
              <a:rPr lang="ne-NP" sz="28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ne-NP" sz="2000" dirty="0" smtClean="0">
                <a:solidFill>
                  <a:srgbClr val="000000"/>
                </a:solidFill>
                <a:latin typeface="Preeti"/>
                <a:cs typeface="Kalimati" pitchFamily="2"/>
              </a:rPr>
              <a:t>जिल्ला</a:t>
            </a:r>
            <a: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  <a:t/>
            </a:r>
            <a:br>
              <a:rPr lang="en-US" sz="3600" dirty="0">
                <a:solidFill>
                  <a:srgbClr val="000000"/>
                </a:solidFill>
                <a:latin typeface="Preeti"/>
                <a:cs typeface="Kalimati" pitchFamily="2"/>
              </a:rPr>
            </a:br>
            <a:r>
              <a:rPr lang="en-US" sz="3600" dirty="0">
                <a:latin typeface="Preeti"/>
                <a:cs typeface="Kalimati" pitchFamily="2"/>
              </a:rPr>
              <a:t/>
            </a:r>
            <a:br>
              <a:rPr lang="en-US" sz="3600" dirty="0">
                <a:latin typeface="Preeti"/>
                <a:cs typeface="Kalimati" pitchFamily="2"/>
              </a:rPr>
            </a:br>
            <a:endParaRPr lang="en-US" sz="7200" dirty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E1F62E6-14E3-49F6-AA95-4AFBC6868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010400" y="6400801"/>
            <a:ext cx="2133600" cy="457200"/>
          </a:xfrm>
        </p:spPr>
        <p:txBody>
          <a:bodyPr/>
          <a:lstStyle/>
          <a:p>
            <a:fld id="{B6F15528-21DE-4FAA-801E-634DDDAF4B2B}" type="slidenum">
              <a:rPr lang="en-US" sz="1800" smtClean="0">
                <a:latin typeface="Fontasy Himali" panose="04020500000000000000" pitchFamily="82" charset="0"/>
              </a:rPr>
              <a:pPr/>
              <a:t>1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601A41DD-702D-4F97-A023-C767D3F565F0}"/>
              </a:ext>
            </a:extLst>
          </p:cNvPr>
          <p:cNvSpPr txBox="1"/>
          <p:nvPr/>
        </p:nvSpPr>
        <p:spPr>
          <a:xfrm>
            <a:off x="6096000" y="3962400"/>
            <a:ext cx="302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तेस्रो दिनको </a:t>
            </a:r>
            <a:r>
              <a:rPr lang="ne-NP" sz="2400" b="1" dirty="0" smtClean="0">
                <a:solidFill>
                  <a:srgbClr val="0070C0"/>
                </a:solidFill>
                <a:cs typeface="Kalimati" panose="00000400000000000000" pitchFamily="2"/>
              </a:rPr>
              <a:t>चौथो </a:t>
            </a:r>
            <a:r>
              <a:rPr lang="ne-NP" sz="2400" b="1" dirty="0">
                <a:solidFill>
                  <a:srgbClr val="0070C0"/>
                </a:solidFill>
                <a:cs typeface="Kalimati" panose="00000400000000000000" pitchFamily="2"/>
              </a:rPr>
              <a:t>सत्र</a:t>
            </a:r>
            <a:endParaRPr lang="en-US" sz="2400" b="1" dirty="0">
              <a:solidFill>
                <a:srgbClr val="0070C0"/>
              </a:solidFill>
              <a:cs typeface="Kalimati" panose="00000400000000000000" pitchFamily="2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315433" y="4588134"/>
            <a:ext cx="8458200" cy="2379113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square" lIns="182880" tIns="320040" rIns="182880" bIns="320040">
            <a:spAutoFit/>
          </a:bodyPr>
          <a:lstStyle/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लगत २</a:t>
            </a:r>
            <a:r>
              <a:rPr lang="en-US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800" b="1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कृषक परिवार प्रश्नावली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स्थायी बालीको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क्षेत्रफल र उत्पादन</a:t>
            </a: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(भाग ४</a:t>
            </a:r>
            <a:r>
              <a:rPr lang="en-US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M </a:t>
            </a:r>
            <a:r>
              <a:rPr lang="ne-NP" sz="2400" dirty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खण्ड </a:t>
            </a:r>
            <a:r>
              <a:rPr lang="ne-NP" sz="2400" dirty="0" smtClean="0">
                <a:solidFill>
                  <a:srgbClr val="000099"/>
                </a:solidFill>
                <a:latin typeface="Preeti" pitchFamily="2" charset="0"/>
                <a:cs typeface="Kalimati" pitchFamily="2"/>
              </a:rPr>
              <a:t>४.२)</a:t>
            </a:r>
            <a:endParaRPr lang="ne-NP" sz="2400" dirty="0">
              <a:solidFill>
                <a:srgbClr val="000099"/>
              </a:solidFill>
              <a:latin typeface="Preeti" pitchFamily="2" charset="0"/>
              <a:cs typeface="Kalimati" pitchFamily="2"/>
            </a:endParaRPr>
          </a:p>
          <a:p>
            <a:pPr algn="ctr">
              <a:spcBef>
                <a:spcPct val="10000"/>
              </a:spcBef>
              <a:spcAft>
                <a:spcPct val="10000"/>
              </a:spcAft>
            </a:pPr>
            <a:endParaRPr lang="ne-NP" sz="2200" dirty="0">
              <a:solidFill>
                <a:srgbClr val="000099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4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969335"/>
            <a:ext cx="86868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A33E97D5-D2F6-48FA-B42A-90D4EF95E4C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10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573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3352800"/>
            <a:ext cx="8763000" cy="3429000"/>
          </a:xfrm>
          <a:prstGeom prst="wedgeRoundRectCallout">
            <a:avLst>
              <a:gd name="adj1" fmla="val -7144"/>
              <a:gd name="adj2" fmla="val -8769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यसमा फल दिने वा अन्य किसिमका उत्पादनशील स्थायी बाली पर्दछन्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धेरैजसो रुखहरू निश्चित उमेरपछि उत्पादनशील हुन्छन्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यस उमेरका स्थायी बालीले मौसमी वा अन्य कुनै कारणले गणनाको वर्षमा फल नदिएको भए तापनि फल दिने उमेरमै समावेश गर्नुपर्दछ । 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9120B1E2-CEE1-4EC0-8E6A-E9483E5731F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810000" y="1524001"/>
            <a:ext cx="12192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7202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895600" y="1676400"/>
            <a:ext cx="1066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ounded Rectangular Callout 16"/>
          <p:cNvSpPr/>
          <p:nvPr/>
        </p:nvSpPr>
        <p:spPr>
          <a:xfrm>
            <a:off x="152400" y="3657600"/>
            <a:ext cx="8915400" cy="2895600"/>
          </a:xfrm>
          <a:prstGeom prst="wedgeRoundRectCallout">
            <a:avLst>
              <a:gd name="adj1" fmla="val -6811"/>
              <a:gd name="adj2" fmla="val -1078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पुराना रुखहरू वा अन्य कुनै कारणले लामो समयदेखि फल दिन छाडेका रुखहरू छुट्ट्याउन सकिने भए फल दिने उमेरका रुखहरूमा गणना गर्नु हुँदैन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फल नलाग्ने उमेरका रुख सङ्ख्या पनि लेख्नुपर्ने भएकोले सो पनि छुट्ट्याउनु पर्दछ । </a:t>
            </a:r>
          </a:p>
        </p:txBody>
      </p:sp>
      <p:sp>
        <p:nvSpPr>
          <p:cNvPr id="6" name="Slide Number Placeholder 19">
            <a:extLst>
              <a:ext uri="{FF2B5EF4-FFF2-40B4-BE49-F238E27FC236}">
                <a16:creationId xmlns="" xmlns:a16="http://schemas.microsoft.com/office/drawing/2014/main" id="{C213A890-16DE-45B5-8737-70C76F1E60E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CustomShape 4"/>
          <p:cNvSpPr/>
          <p:nvPr/>
        </p:nvSpPr>
        <p:spPr>
          <a:xfrm>
            <a:off x="3810000" y="1524001"/>
            <a:ext cx="12192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96089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76200" y="4038600"/>
            <a:ext cx="8915400" cy="2743200"/>
          </a:xfrm>
          <a:prstGeom prst="wedgeRoundRectCallout">
            <a:avLst>
              <a:gd name="adj1" fmla="val -5570"/>
              <a:gd name="adj2" fmla="val -8366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कुनै बगैँचामा फल लाग्ने र नलाग्ने उमेरका बोट मिसिएका छन् भने औसत हिसाबले फल लाग्ने वा नलाग्ने बोटले ओगटेको क्षेत्रफल छुट्ट्याउन सकिन्छ भने छुट्ट्याएर लेख्नुपर्छ र नसकिने भएमा फल लाग्ने वा नलाग्ने कुनले बढी क्षेत्रफल ओगटेको छ, त्यसअन्तर्गत सो क्षेत्रफल लेख्नुपर्छ ।</a:t>
            </a:r>
            <a:endParaRPr lang="en-US" sz="24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6F2D7E7C-BA1E-491A-B45B-443CE30A9BC1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795823" y="1676400"/>
            <a:ext cx="12192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9229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70" y="762000"/>
            <a:ext cx="895853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76200" y="3962400"/>
            <a:ext cx="8991600" cy="2362200"/>
          </a:xfrm>
          <a:prstGeom prst="wedgeRoundRectCallout">
            <a:avLst>
              <a:gd name="adj1" fmla="val -7400"/>
              <a:gd name="adj2" fmla="val -9152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सोमध्ये फल लाग्ने उमेरको बोटले ओगटेको बगैँचाको क्षेत्रफल (बिघा÷कट्ठा÷धुर वा रोपनी÷आना÷पैसा मा) यस महलमा लेख्नु 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1A70A4D3-674B-4193-8687-1B5D5E2D15D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581400" y="2171700"/>
            <a:ext cx="10668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2087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916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4191000"/>
            <a:ext cx="8686800" cy="1828800"/>
          </a:xfrm>
          <a:prstGeom prst="wedgeRoundRectCallout">
            <a:avLst>
              <a:gd name="adj1" fmla="val 2741"/>
              <a:gd name="adj2" fmla="val -113561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महल–४ मा लेखिएका स्थायी बाली बगैँचाको रूपमा लगाइएको मध्ये फल लाग्ने उमेरको बोट सङ्ख्या यस महलमा लेख्नुपर्दछ ।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03C69E7-5E9E-4040-9197-09DABC7AA3D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4495800" y="2191193"/>
            <a:ext cx="7620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1191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15400" cy="2836985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Rounded Rectangular Callout 14"/>
          <p:cNvSpPr/>
          <p:nvPr/>
        </p:nvSpPr>
        <p:spPr>
          <a:xfrm>
            <a:off x="228600" y="3848100"/>
            <a:ext cx="8562498" cy="2743200"/>
          </a:xfrm>
          <a:prstGeom prst="wedgeRoundRectCallout">
            <a:avLst>
              <a:gd name="adj1" fmla="val 15086"/>
              <a:gd name="adj2" fmla="val -10941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फल नलाग्ने उमेरका रुख वा बोट भन्नाले कलिलो भई फल लाग्न सुरु नभएका बोट वा पुरानो भई फल नलाग्ने भएका बोटलाई जनाउँछ ।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71D6A7F-AD5C-45FD-B600-3ECBDD2AE7B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5105400" y="1695893"/>
            <a:ext cx="1295400" cy="4953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0102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291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39995" y="3733800"/>
            <a:ext cx="8458200" cy="3048000"/>
          </a:xfrm>
          <a:prstGeom prst="wedgeRoundRectCallout">
            <a:avLst>
              <a:gd name="adj1" fmla="val 13645"/>
              <a:gd name="adj2" fmla="val -70376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 मध्ये फल नलाग्ने उमेरको बोटले ओगटेको बगैँचाको क्षेत्रफल (बिघा÷कट्ठा÷धुर वा रोपनी÷आना÷पैसा मा) लेख्नुपर्दछ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075908D-D80F-492F-849F-E5FABD2A02D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5105400" y="2180560"/>
            <a:ext cx="914400" cy="33404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83273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839200" cy="2913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ounded Rectangular Callout 9"/>
          <p:cNvSpPr/>
          <p:nvPr/>
        </p:nvSpPr>
        <p:spPr>
          <a:xfrm>
            <a:off x="685800" y="3733800"/>
            <a:ext cx="6629400" cy="2895600"/>
          </a:xfrm>
          <a:prstGeom prst="wedgeRoundRectCallout">
            <a:avLst>
              <a:gd name="adj1" fmla="val 32657"/>
              <a:gd name="adj2" fmla="val -7431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महल–४ मा लेखिएका स्थायी बाली बगैँचाको रूपमा लगाइएको भए सोमध्ये फल नलाग्ने उमेरको बोट सङ्ख्या उल्लेख गर्नुपर्छ 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F850D1F4-27DA-4286-91D3-429C4A596AA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CustomShape 4"/>
          <p:cNvSpPr/>
          <p:nvPr/>
        </p:nvSpPr>
        <p:spPr>
          <a:xfrm flipV="1">
            <a:off x="5867400" y="2142392"/>
            <a:ext cx="609600" cy="600808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45846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208" y="762000"/>
            <a:ext cx="90678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2182" y="3276600"/>
            <a:ext cx="8839200" cy="3505200"/>
          </a:xfrm>
          <a:prstGeom prst="wedgeRoundRectCallout">
            <a:avLst>
              <a:gd name="adj1" fmla="val 26571"/>
              <a:gd name="adj2" fmla="val -937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यसमा छरिएर वा अलगअलग रहेका रुख तथा बिरुवाहरू समावेश हुन्छन् जसको क्षेत्रफल निर्धारण गर्न अप्ठ्यारो हुन्छ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अस्थायी बाली लागेका कित्ताहरुमा पनि विभिन्न प्रकारका फलपू</a:t>
            </a: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m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ल तथा डाले घाँसका बोटहरु हुनसक्दछन्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यस्ता बोटहरु पनि कित्ता अनुसार छरिएको बोट सङ्ख्या अन्तरगत गणना गर्नुपर्दछ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D9B7FA75-4585-4122-B37E-A764F60EEC8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19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477000" y="1143000"/>
            <a:ext cx="11430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3377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latin typeface="Ganesh" pitchFamily="2" charset="0"/>
                <a:cs typeface="Kalimati" panose="00000400000000000000" pitchFamily="2"/>
              </a:rPr>
              <a:t>प्रस्तुतिका विषय र सन्दर्भ सामाग्री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2514600"/>
            <a:ext cx="48095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प्रस्तुतिका विषय</a:t>
            </a:r>
          </a:p>
          <a:p>
            <a:pPr algn="ctr"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लगत २</a:t>
            </a:r>
            <a:r>
              <a:rPr lang="en-US" sz="2800" b="1" dirty="0">
                <a:latin typeface="Preeti" pitchFamily="2" charset="0"/>
                <a:cs typeface="Kalimati" pitchFamily="2"/>
              </a:rPr>
              <a:t>M</a:t>
            </a:r>
            <a:r>
              <a:rPr lang="en-US" sz="2800" b="1" dirty="0">
                <a:cs typeface="Kalimati" pitchFamily="2"/>
              </a:rPr>
              <a:t> </a:t>
            </a:r>
            <a:r>
              <a:rPr lang="ne-NP" sz="2800" b="1" dirty="0">
                <a:cs typeface="Kalimati" pitchFamily="2"/>
              </a:rPr>
              <a:t>कृषक परिवार प्रश्नावली</a:t>
            </a:r>
          </a:p>
          <a:p>
            <a:pPr algn="ctr">
              <a:lnSpc>
                <a:spcPct val="150000"/>
              </a:lnSpc>
            </a:pPr>
            <a:r>
              <a:rPr lang="ne-NP" sz="2400" dirty="0" smtClean="0">
                <a:cs typeface="Kalimati" pitchFamily="2"/>
              </a:rPr>
              <a:t>स्थायी बालीको </a:t>
            </a:r>
            <a:r>
              <a:rPr lang="ne-NP" sz="2400" dirty="0">
                <a:cs typeface="Kalimati" pitchFamily="2"/>
              </a:rPr>
              <a:t>क्षेत्रफल र उत्पादन</a:t>
            </a:r>
          </a:p>
          <a:p>
            <a:pPr algn="ctr">
              <a:lnSpc>
                <a:spcPct val="150000"/>
              </a:lnSpc>
            </a:pPr>
            <a:r>
              <a:rPr lang="ne-NP" sz="2400" dirty="0">
                <a:cs typeface="Kalimati" pitchFamily="2"/>
              </a:rPr>
              <a:t>(भाग ४</a:t>
            </a:r>
            <a:r>
              <a:rPr lang="en-US" sz="2400" dirty="0">
                <a:latin typeface="Preeti" pitchFamily="2" charset="0"/>
                <a:cs typeface="Kalimati" pitchFamily="2"/>
              </a:rPr>
              <a:t>M</a:t>
            </a:r>
            <a:r>
              <a:rPr lang="en-US" sz="2400" dirty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खण्ड </a:t>
            </a:r>
            <a:r>
              <a:rPr lang="ne-NP" sz="2400" dirty="0" smtClean="0">
                <a:cs typeface="Kalimati" pitchFamily="2"/>
              </a:rPr>
              <a:t>४.२)</a:t>
            </a:r>
            <a:endParaRPr lang="ne-NP" sz="2400" dirty="0">
              <a:cs typeface="Kalimati" pitchFamily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5E75FA20-258B-4976-B921-08A2562603A4}"/>
              </a:ext>
            </a:extLst>
          </p:cNvPr>
          <p:cNvSpPr txBox="1"/>
          <p:nvPr/>
        </p:nvSpPr>
        <p:spPr>
          <a:xfrm>
            <a:off x="5334000" y="1905000"/>
            <a:ext cx="36576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e-NP" sz="2800" b="1" dirty="0">
                <a:cs typeface="Kalimati" pitchFamily="2"/>
              </a:rPr>
              <a:t>सन्दर्भ सामाग्री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ne-NP" sz="2400" dirty="0">
                <a:cs typeface="Kalimati" pitchFamily="2"/>
              </a:rPr>
              <a:t>गणना </a:t>
            </a:r>
            <a:r>
              <a:rPr lang="ne-NP" sz="2400" dirty="0" smtClean="0">
                <a:cs typeface="Kalimati" pitchFamily="2"/>
              </a:rPr>
              <a:t>पुस्तिका</a:t>
            </a:r>
            <a:r>
              <a:rPr lang="en-US" sz="2400" dirty="0" smtClean="0">
                <a:cs typeface="Kalimati" pitchFamily="2"/>
              </a:rPr>
              <a:t> </a:t>
            </a:r>
            <a:r>
              <a:rPr lang="ne-NP" sz="2400" dirty="0">
                <a:cs typeface="Kalimati" pitchFamily="2"/>
              </a:rPr>
              <a:t>, </a:t>
            </a:r>
            <a:endParaRPr lang="en-US" sz="2400" dirty="0" smtClean="0">
              <a:cs typeface="Kalimati" pitchFamily="2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cs typeface="Kalimati" pitchFamily="2"/>
              </a:rPr>
              <a:t> </a:t>
            </a:r>
            <a:r>
              <a:rPr lang="ne-NP" sz="2000" dirty="0" smtClean="0">
                <a:cs typeface="Kalimati" pitchFamily="2"/>
              </a:rPr>
              <a:t>पेज </a:t>
            </a:r>
            <a:r>
              <a:rPr lang="ne-NP" sz="2000" dirty="0">
                <a:cs typeface="Kalimati" pitchFamily="2"/>
              </a:rPr>
              <a:t>नं. </a:t>
            </a:r>
            <a:r>
              <a:rPr lang="ne-NP" sz="2000" dirty="0" smtClean="0">
                <a:cs typeface="Kalimati" pitchFamily="2"/>
              </a:rPr>
              <a:t>४८ देखि ५३ </a:t>
            </a:r>
            <a:r>
              <a:rPr lang="ne-NP" sz="2000" dirty="0">
                <a:cs typeface="Kalimati" pitchFamily="2"/>
              </a:rPr>
              <a:t>सम्म</a:t>
            </a:r>
          </a:p>
          <a:p>
            <a:pPr>
              <a:lnSpc>
                <a:spcPct val="150000"/>
              </a:lnSpc>
            </a:pPr>
            <a:endParaRPr lang="ne-NP" sz="2400" dirty="0">
              <a:cs typeface="Kalimati" pitchFamily="2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FF06D10-C757-4ED8-B69C-5DF06F76B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93" t="3148" r="5289" b="3148"/>
          <a:stretch/>
        </p:blipFill>
        <p:spPr>
          <a:xfrm>
            <a:off x="5715000" y="3970237"/>
            <a:ext cx="2519142" cy="2585621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63010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084385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990600" y="3886199"/>
            <a:ext cx="7800498" cy="1887415"/>
          </a:xfrm>
          <a:prstGeom prst="wedgeRoundRectCallout">
            <a:avLst>
              <a:gd name="adj1" fmla="val 23501"/>
              <a:gd name="adj2" fmla="val -8722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नभएर छरिएर रहेका फल–लाग्ने बोट सङ्ख्या यस महलमा लेख्नुपर्दछ 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7D3C405E-33B7-49EC-B739-5351A276D89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20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324600" y="2036885"/>
            <a:ext cx="6858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81171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761999"/>
            <a:ext cx="9067800" cy="3048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85800" y="4267200"/>
            <a:ext cx="7162800" cy="2324100"/>
          </a:xfrm>
          <a:prstGeom prst="wedgeRoundRectCallout">
            <a:avLst>
              <a:gd name="adj1" fmla="val 38312"/>
              <a:gd name="adj2" fmla="val -12231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नभएर छरिएर रहेका फल–नलाग्ने बोट सङ्ख्या यस महलमा लेख्नुपर्दछ । </a:t>
            </a:r>
            <a:endParaRPr lang="ne-NP" sz="2400" dirty="0" smtClean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नोटः छरिएको बोटले ओगटेको क्षेत्रफल उल्लेख गर्नुपर्दैन।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388D76DC-CABA-4F6C-B60A-97AA8F0024B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21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6858000" y="2036885"/>
            <a:ext cx="685800" cy="6096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62292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839200" cy="2820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81000" y="3962400"/>
            <a:ext cx="8229600" cy="2819400"/>
          </a:xfrm>
          <a:prstGeom prst="wedgeRoundRectCallout">
            <a:avLst>
              <a:gd name="adj1" fmla="val 41915"/>
              <a:gd name="adj2" fmla="val -8223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स्थायी बाली मध्ये यी बालीको उत्पादन (क्वीन्टल÷केजी मा) उल्लेख गर्नुपर्छः आँप, केरा, सुन्तला, जुनार, कागती र स्याउ 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  <a:p>
            <a:pPr algn="just">
              <a:lnSpc>
                <a:spcPct val="150000"/>
              </a:lnSpc>
            </a:pPr>
            <a:r>
              <a:rPr lang="en-US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	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5DE34692-7BE9-4325-9D3B-51F9678F005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22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4780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378376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89916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228600" y="3573044"/>
            <a:ext cx="8763000" cy="3132555"/>
          </a:xfrm>
          <a:prstGeom prst="wedgeRoundRectCallout">
            <a:avLst>
              <a:gd name="adj1" fmla="val 39436"/>
              <a:gd name="adj2" fmla="val -6552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ठाउँ विशेषका कृषक परिवारहरूले आफूले उत्पादन गरेको विभिन्न बालीको उत्पादन परिमाण क्वीन्टल र किलोग्राममा सोझै बताउन नसक्ने र स्थानीय चलनचल्तीको एकाइ जस्तैः दर्जन, गोटा, बोरा, डोको, भारी आदिमा पनि बताउने गर्दछन्। 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CBBCF33-4426-440D-90C2-F27714471E13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4780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632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838200"/>
            <a:ext cx="8991600" cy="2760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533400" y="4038600"/>
            <a:ext cx="7373936" cy="2514600"/>
          </a:xfrm>
          <a:prstGeom prst="wedgeRoundRectCallout">
            <a:avLst>
              <a:gd name="adj1" fmla="val 53556"/>
              <a:gd name="adj2" fmla="val -86822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कृषकले आफूले उत्पादन गरेको बालीको परिमाण जुनसुकै स्थानीय एकाइमा भनेमा पनि त्यसलाई कुनै न कुनै तरिकाले क्वीन्टल र के.जी. मा रूपान्तर गरी लेख्नु अनिवार्य हुन्छ ।</a:t>
            </a:r>
            <a:endParaRPr lang="en-US" sz="2400" b="1" dirty="0">
              <a:solidFill>
                <a:srgbClr val="0070C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6311D6CF-A603-4E67-B4E8-631BAA05439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24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800499" y="1456660"/>
            <a:ext cx="9905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141056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763000" cy="28369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152400" y="3733800"/>
            <a:ext cx="8839200" cy="2971800"/>
          </a:xfrm>
          <a:prstGeom prst="wedgeRoundRectCallout">
            <a:avLst>
              <a:gd name="adj1" fmla="val 40480"/>
              <a:gd name="adj2" fmla="val -7113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रुपान्तरका लागि सहयोग पुग्ने मोटामोटी रुपान्तर दर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गणना </a:t>
            </a: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पुस्तिकाको </a:t>
            </a: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अनुसूची </a:t>
            </a:r>
            <a:r>
              <a:rPr lang="ne-NP" sz="2400" b="1" dirty="0" smtClean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७ </a:t>
            </a: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मा दिइएको 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जिल्ला तथा फलफूलको जातअनुसार स्थानीयरुपमा यो दर घटी वा बढी देखिएमा सोहीअनुसार मिलाएर परिमाण रुपान्तर गर्नुपर्दछ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D590FADC-F9AA-487E-BC4B-3E413C5531BF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 flipV="1">
            <a:off x="7620000" y="1456660"/>
            <a:ext cx="1171099" cy="914400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35571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क्षेत्रफल 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र बोट सङ्ख्या लिनुपर्ने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स्थायी बालीहरु</a:t>
            </a:r>
            <a:endParaRPr lang="en-US" sz="36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928102036"/>
              </p:ext>
            </p:extLst>
          </p:nvPr>
        </p:nvGraphicFramePr>
        <p:xfrm>
          <a:off x="76200" y="1371600"/>
          <a:ext cx="89916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793D07D7-B47B-41A0-A248-D67FFECCBF3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26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32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381000" y="762000"/>
            <a:ext cx="8382000" cy="4572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उत्पादन समेत </a:t>
            </a:r>
            <a:r>
              <a:rPr lang="ne-NP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लिनुपर्ने स्थायी </a:t>
            </a:r>
            <a:r>
              <a:rPr lang="ne-NP" sz="28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बालीहरु</a:t>
            </a:r>
            <a:endParaRPr lang="en-US" sz="28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160861395"/>
              </p:ext>
            </p:extLst>
          </p:nvPr>
        </p:nvGraphicFramePr>
        <p:xfrm>
          <a:off x="228600" y="1600200"/>
          <a:ext cx="8534400" cy="50118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FE8CF5AD-D04B-49A7-8033-1B59B08ECB7E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27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896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97126859"/>
              </p:ext>
            </p:extLst>
          </p:nvPr>
        </p:nvGraphicFramePr>
        <p:xfrm>
          <a:off x="0" y="1451758"/>
          <a:ext cx="90678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19">
            <a:extLst>
              <a:ext uri="{FF2B5EF4-FFF2-40B4-BE49-F238E27FC236}">
                <a16:creationId xmlns="" xmlns:a16="http://schemas.microsoft.com/office/drawing/2014/main" id="{93B50921-68E8-496A-8F6D-F24050FFB7B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5DBDCA5-B57E-4B8D-BEFA-552DEB1F5CD1}"/>
              </a:ext>
            </a:extLst>
          </p:cNvPr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32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अन्य स्थायी </a:t>
            </a:r>
            <a:r>
              <a:rPr lang="ne-NP" sz="3200" b="1" dirty="0" smtClean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बालीहरु</a:t>
            </a:r>
            <a:endParaRPr lang="en-US" sz="32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7571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1187706257"/>
              </p:ext>
            </p:extLst>
          </p:nvPr>
        </p:nvGraphicFramePr>
        <p:xfrm>
          <a:off x="76200" y="1143000"/>
          <a:ext cx="88392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858087AC-1095-4727-8CCC-679ADB242827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29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15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0" y="3733800"/>
            <a:ext cx="9143999" cy="3139321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यो प्रश्नको तालिकामा कित्ताअनुसार (प्रश्न ३.५ मा लेखिएका कित्ताअनुसार) स्थायी बाली लागेको क्षेत्रफल, बालीको नाम र बोट संख्या उल्लेख गरिन्छ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प्रमुख छ स्थायी बाली </a:t>
            </a:r>
            <a:r>
              <a:rPr lang="ne-NP" sz="22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(आँप, केरा, सुन्तला, जुनार, कागती र स्याउ) </a:t>
            </a:r>
            <a:r>
              <a:rPr lang="ne-NP" sz="22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को उत्पादनसमेत लेख्नुपर्छ 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स्थायी बालीहरू अमिलो जातका फल, अमिलोबाहेक अन्य फल र अन्य स्थायी बाली गरी तीन भागमा </a:t>
            </a:r>
            <a:r>
              <a:rPr lang="ne-NP" sz="2200" dirty="0" smtClean="0">
                <a:latin typeface="Preeti" pitchFamily="2" charset="0"/>
                <a:cs typeface="Kalimati" panose="00000400000000000000" pitchFamily="2"/>
              </a:rPr>
              <a:t>बाँडिएका </a:t>
            </a:r>
            <a:r>
              <a:rPr lang="ne-NP" sz="2200" dirty="0">
                <a:latin typeface="Preeti" pitchFamily="2" charset="0"/>
                <a:cs typeface="Kalimati" panose="00000400000000000000" pitchFamily="2"/>
              </a:rPr>
              <a:t>छन् ।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143000"/>
            <a:ext cx="891539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09129E7A-38F3-413A-A183-E0AA2AA4B55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65EAA076-483F-4916-BF64-295F9BAF4123}"/>
              </a:ext>
            </a:extLst>
          </p:cNvPr>
          <p:cNvSpPr/>
          <p:nvPr/>
        </p:nvSpPr>
        <p:spPr>
          <a:xfrm>
            <a:off x="381000" y="690283"/>
            <a:ext cx="8534400" cy="45271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800" b="1" dirty="0" smtClean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खण्ड ४.२ स्थायी बाली</a:t>
            </a:r>
            <a:endParaRPr lang="en-US" sz="28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00751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3971435741"/>
              </p:ext>
            </p:extLst>
          </p:nvPr>
        </p:nvGraphicFramePr>
        <p:xfrm>
          <a:off x="381000" y="838200"/>
          <a:ext cx="85344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DC7B9E9-E5AC-465A-B857-133E7D7CD08A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30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548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657051817"/>
              </p:ext>
            </p:extLst>
          </p:nvPr>
        </p:nvGraphicFramePr>
        <p:xfrm>
          <a:off x="685800" y="1219200"/>
          <a:ext cx="78486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BC7A8277-6EB2-4BCF-B117-FA3D0BD40406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31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03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830689615"/>
              </p:ext>
            </p:extLst>
          </p:nvPr>
        </p:nvGraphicFramePr>
        <p:xfrm>
          <a:off x="228600" y="914400"/>
          <a:ext cx="8763000" cy="5715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30B68D9-0BDD-419E-8CEF-73FAF08AB9AC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32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18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48190022"/>
              </p:ext>
            </p:extLst>
          </p:nvPr>
        </p:nvGraphicFramePr>
        <p:xfrm>
          <a:off x="0" y="838200"/>
          <a:ext cx="91440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F554DC9F-E69A-4B72-97D9-DA16F92EA955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33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78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513309150"/>
              </p:ext>
            </p:extLst>
          </p:nvPr>
        </p:nvGraphicFramePr>
        <p:xfrm>
          <a:off x="60500" y="762000"/>
          <a:ext cx="90073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452A5E7C-9A63-4651-BE9C-2FDA99F7C922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34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118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04305102"/>
              </p:ext>
            </p:extLst>
          </p:nvPr>
        </p:nvGraphicFramePr>
        <p:xfrm>
          <a:off x="60500" y="762000"/>
          <a:ext cx="9007300" cy="594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452A5E7C-9A63-4651-BE9C-2FDA99F7C922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35</a:t>
            </a:fld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87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152400" y="1868010"/>
            <a:ext cx="8839200" cy="4524315"/>
          </a:xfrm>
          <a:prstGeom prst="rect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0070C0"/>
                </a:solidFill>
                <a:latin typeface="Preeti" pitchFamily="2" charset="0"/>
                <a:cs typeface="Kalimati" panose="00000400000000000000" pitchFamily="2"/>
              </a:rPr>
              <a:t>स्थायी बाली लागेको विवरण भर्दा बगैँचाको रूपमा लगाएको र छरिएर रहेको बोटहरूको सङ्ख्या छुट्टाछुट्टै भर्नुपर्छ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7030A0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लगाएको फल लाग्ने उमेरका बोटले ओगटेको र फल नलाग्ने बोटले ओगटेको क्षेत्रफल र सो क्षेत्रफलमा भएका बोट सङ्ख्या छुट्टाछुट्टै खुलाउनु पर्दछ ।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ne-NP" sz="2400" b="1" dirty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बगैँचाको रूपमा नलगाई छरिएका केही बोट छन् भने त्यस्ता बोट मध्ये फल लाग्ने र फल नलाग्ने बोट सङ्ख्या छुट्टाछुट्टै लेख्नुपर्छ </a:t>
            </a:r>
            <a:r>
              <a:rPr lang="ne-NP" sz="2400" b="1" dirty="0" smtClean="0">
                <a:solidFill>
                  <a:srgbClr val="4708C4"/>
                </a:solidFill>
                <a:latin typeface="Preeti" pitchFamily="2" charset="0"/>
                <a:cs typeface="Kalimati" panose="00000400000000000000" pitchFamily="2"/>
              </a:rPr>
              <a:t>।यिनीहरुले ओगटेको क्षेत्रफल उल्लेख गर्नु पर्दैन।</a:t>
            </a:r>
            <a:endParaRPr lang="en-US" sz="2400" b="1" dirty="0">
              <a:solidFill>
                <a:srgbClr val="4708C4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1825375D-AAA3-4548-9185-D4198E429659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6E0484F2-13E5-4C78-88DF-8788E506CCC0}"/>
              </a:ext>
            </a:extLst>
          </p:cNvPr>
          <p:cNvSpPr/>
          <p:nvPr/>
        </p:nvSpPr>
        <p:spPr>
          <a:xfrm>
            <a:off x="0" y="685800"/>
            <a:ext cx="9144000" cy="6858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e-NP" sz="3600" b="1" dirty="0">
                <a:solidFill>
                  <a:srgbClr val="002060"/>
                </a:solidFill>
                <a:latin typeface="Preeti" pitchFamily="2" charset="0"/>
                <a:cs typeface="Kalimati" panose="00000400000000000000" pitchFamily="2"/>
              </a:rPr>
              <a:t>ध्यान दिनुपर्ने कुरा</a:t>
            </a:r>
            <a:endParaRPr lang="en-US" sz="3600" b="1" dirty="0">
              <a:solidFill>
                <a:srgbClr val="002060"/>
              </a:solidFill>
              <a:latin typeface="Preeti" pitchFamily="2" charset="0"/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63746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383475"/>
            <a:ext cx="497205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e-NP" sz="6000" b="1" dirty="0">
                <a:solidFill>
                  <a:srgbClr val="142DAC"/>
                </a:solidFill>
                <a:latin typeface="Kokila" panose="020B0604020202020204" pitchFamily="34" charset="0"/>
                <a:cs typeface="Kokila" panose="020B0604020202020204" pitchFamily="34" charset="0"/>
              </a:rPr>
              <a:t>छलफल तथा प्रश्नोत्तर</a:t>
            </a:r>
            <a:endParaRPr lang="en-US" sz="6000" b="1" dirty="0">
              <a:solidFill>
                <a:srgbClr val="142DAC"/>
              </a:solidFill>
              <a:latin typeface="Kokila" panose="020B0604020202020204" pitchFamily="34" charset="0"/>
              <a:cs typeface="Kokila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639088" y="6477000"/>
            <a:ext cx="462206" cy="304184"/>
          </a:xfrm>
        </p:spPr>
        <p:txBody>
          <a:bodyPr/>
          <a:lstStyle/>
          <a:p>
            <a:pPr algn="ctr"/>
            <a:fld id="{26402401-4522-4C0F-A737-197EB07E49FF}" type="slidenum">
              <a:rPr lang="en-US" sz="1800">
                <a:latin typeface="Fontasy Himali" panose="04020500000000000000" pitchFamily="82" charset="0"/>
              </a:rPr>
              <a:pPr algn="ctr"/>
              <a:t>37</a:t>
            </a:fld>
            <a:endParaRPr lang="en-US" sz="1800" dirty="0">
              <a:latin typeface="Fontasy Himali" panose="04020500000000000000" pitchFamily="82" charset="0"/>
            </a:endParaRPr>
          </a:p>
        </p:txBody>
      </p:sp>
      <p:pic>
        <p:nvPicPr>
          <p:cNvPr id="6" name="Picture 2" descr="These mistakes can ruin your chances at group discussions | TJinsite">
            <a:extLst>
              <a:ext uri="{FF2B5EF4-FFF2-40B4-BE49-F238E27FC236}">
                <a16:creationId xmlns="" xmlns:a16="http://schemas.microsoft.com/office/drawing/2014/main" id="{2BCE8F1F-0906-4CC4-BEC1-2BBEFB4033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403" y="2938578"/>
            <a:ext cx="4488891" cy="2616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Stay smart in GROUP DISCUSSION | Sri Sharda Group of Institutions | Best  MBA BBA BCA College in Lucknow">
            <a:extLst>
              <a:ext uri="{FF2B5EF4-FFF2-40B4-BE49-F238E27FC236}">
                <a16:creationId xmlns="" xmlns:a16="http://schemas.microsoft.com/office/drawing/2014/main" id="{4152F302-23F6-433F-B5ED-B2909E2EEA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09" y="2940489"/>
            <a:ext cx="4140939" cy="2606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: Rounded Corners 7">
            <a:extLst>
              <a:ext uri="{FF2B5EF4-FFF2-40B4-BE49-F238E27FC236}">
                <a16:creationId xmlns="" xmlns:a16="http://schemas.microsoft.com/office/drawing/2014/main" id="{BCDB3D78-BB87-40A8-B040-338296628C75}"/>
              </a:ext>
            </a:extLst>
          </p:cNvPr>
          <p:cNvSpPr/>
          <p:nvPr/>
        </p:nvSpPr>
        <p:spPr>
          <a:xfrm>
            <a:off x="5435454" y="1492222"/>
            <a:ext cx="3297952" cy="1459646"/>
          </a:xfrm>
          <a:prstGeom prst="roundRect">
            <a:avLst>
              <a:gd name="adj" fmla="val 10000"/>
            </a:avLst>
          </a:prstGeom>
          <a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36092" t="-76999" r="-39126" b="-76999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92239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19"/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1" name="Text Placeholder 1"/>
          <p:cNvSpPr>
            <a:spLocks noGrp="1"/>
          </p:cNvSpPr>
          <p:nvPr>
            <p:ph type="body" sz="quarter" idx="4294967295"/>
          </p:nvPr>
        </p:nvSpPr>
        <p:spPr>
          <a:xfrm>
            <a:off x="0" y="685801"/>
            <a:ext cx="9144000" cy="87902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b="1" dirty="0">
                <a:solidFill>
                  <a:srgbClr val="002060"/>
                </a:solidFill>
                <a:cs typeface="Kalimati" pitchFamily="2"/>
              </a:rPr>
              <a:t>पुनरावलोकनका लागि प्रश्न</a:t>
            </a:r>
            <a:endParaRPr lang="hi-IN" b="1" dirty="0">
              <a:solidFill>
                <a:srgbClr val="002060"/>
              </a:solidFill>
              <a:cs typeface="Kalimati" pitchFamily="2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ne-NP" b="1" dirty="0">
              <a:solidFill>
                <a:srgbClr val="002060"/>
              </a:solidFill>
              <a:latin typeface="Ganesh" pitchFamily="2" charset="0"/>
              <a:cs typeface="Kalimati" panose="00000400000000000000" pitchFamily="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3400" y="1353026"/>
            <a:ext cx="8458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स्थायी बाली भनेको के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हो</a:t>
            </a:r>
            <a:r>
              <a:rPr lang="en-US" sz="2400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२ स्थायी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बालीलाई कति भागमा बाँडिएको छ?</a:t>
            </a:r>
            <a:endParaRPr lang="en-US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३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कुन-कुन स्थायी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बालीको उत्पादन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लिने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ne-NP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 lvl="0">
              <a:lnSpc>
                <a:spcPct val="150000"/>
              </a:lnSpc>
              <a:spcBef>
                <a:spcPts val="600"/>
              </a:spcBef>
            </a:pP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</a:t>
            </a: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४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उत्पादन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दिन छोडेका बुढा बोटहरुलाई फलदिने वा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फल नदिने कहाँ राख्ने</a:t>
            </a:r>
            <a:r>
              <a:rPr lang="en-US" sz="2400" dirty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en-US" sz="2400" dirty="0">
              <a:solidFill>
                <a:prstClr val="black"/>
              </a:solidFill>
              <a:latin typeface="Preeti" pitchFamily="2" charset="0"/>
              <a:cs typeface="Kalimati" pitchFamily="2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ne-NP" sz="2400" dirty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प्रश्न ५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थोरै </a:t>
            </a:r>
            <a:r>
              <a:rPr lang="ne-NP" sz="2400" dirty="0">
                <a:latin typeface="Preeti" pitchFamily="2" charset="0"/>
                <a:cs typeface="Kalimati" panose="00000400000000000000" pitchFamily="2"/>
              </a:rPr>
              <a:t>सख्यामा फाट्टफुट्ट लगाएका बालीको विवरण लिने कि </a:t>
            </a:r>
            <a:r>
              <a:rPr lang="ne-NP" sz="2400" dirty="0" smtClean="0">
                <a:latin typeface="Preeti" pitchFamily="2" charset="0"/>
                <a:cs typeface="Kalimati" panose="00000400000000000000" pitchFamily="2"/>
              </a:rPr>
              <a:t>नलिने</a:t>
            </a:r>
            <a:r>
              <a:rPr lang="en-US" sz="2400" dirty="0" smtClean="0">
                <a:latin typeface="Preeti" pitchFamily="2" charset="0"/>
                <a:cs typeface="Kalimati" panose="00000400000000000000" pitchFamily="2"/>
              </a:rPr>
              <a:t> </a:t>
            </a:r>
            <a:r>
              <a:rPr lang="ne-NP" sz="2400" dirty="0" smtClean="0">
                <a:solidFill>
                  <a:prstClr val="black"/>
                </a:solidFill>
                <a:latin typeface="Preeti" pitchFamily="2" charset="0"/>
                <a:cs typeface="Kalimati" pitchFamily="2"/>
              </a:rPr>
              <a:t>?</a:t>
            </a:r>
            <a:endParaRPr lang="ne-NP" sz="2400" dirty="0">
              <a:cs typeface="Kalimat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7156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572500" cy="274320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ne-NP" sz="6000" dirty="0">
                <a:solidFill>
                  <a:schemeClr val="tx2"/>
                </a:solidFill>
                <a:cs typeface="Kalimati" pitchFamily="2"/>
              </a:rPr>
              <a:t>धन्यवाद !</a:t>
            </a:r>
            <a:r>
              <a:rPr lang="ne-NP" sz="12450" dirty="0">
                <a:solidFill>
                  <a:srgbClr val="002060"/>
                </a:solidFill>
                <a:latin typeface="Preeti"/>
                <a:cs typeface="Kalimati" pitchFamily="2"/>
              </a:rPr>
              <a:t> </a:t>
            </a:r>
            <a:endParaRPr lang="en-US" sz="12450" dirty="0">
              <a:solidFill>
                <a:srgbClr val="002060"/>
              </a:solidFill>
            </a:endParaRPr>
          </a:p>
          <a:p>
            <a:pPr marL="0" indent="0" algn="ctr">
              <a:lnSpc>
                <a:spcPct val="150000"/>
              </a:lnSpc>
              <a:spcAft>
                <a:spcPts val="450"/>
              </a:spcAft>
              <a:buNone/>
            </a:pPr>
            <a:endParaRPr lang="en-US" sz="12450" dirty="0"/>
          </a:p>
          <a:p>
            <a:pPr marL="0" indent="0" algn="ctr">
              <a:buNone/>
            </a:pPr>
            <a:endParaRPr lang="en-US" sz="12450" dirty="0"/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C906ED90-6D25-4193-A357-B4540218F121}"/>
              </a:ext>
            </a:extLst>
          </p:cNvPr>
          <p:cNvSpPr txBox="1">
            <a:spLocks/>
          </p:cNvSpPr>
          <p:nvPr/>
        </p:nvSpPr>
        <p:spPr>
          <a:xfrm>
            <a:off x="8438197" y="6496050"/>
            <a:ext cx="705803" cy="28575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39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Text Placeholder 1">
            <a:extLst>
              <a:ext uri="{FF2B5EF4-FFF2-40B4-BE49-F238E27FC236}">
                <a16:creationId xmlns="" xmlns:a16="http://schemas.microsoft.com/office/drawing/2014/main" id="{9ADCC6DE-9B41-49CF-910E-1D1E23867D31}"/>
              </a:ext>
            </a:extLst>
          </p:cNvPr>
          <p:cNvSpPr txBox="1">
            <a:spLocks/>
          </p:cNvSpPr>
          <p:nvPr/>
        </p:nvSpPr>
        <p:spPr>
          <a:xfrm>
            <a:off x="228600" y="1467087"/>
            <a:ext cx="8686800" cy="97131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विस्तृत जानकारीका लागि गणना पुस्तिकाको पेज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४८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देखि </a:t>
            </a:r>
            <a:r>
              <a:rPr lang="ne-NP" sz="2400" b="1" dirty="0" smtClean="0">
                <a:solidFill>
                  <a:srgbClr val="0070C0"/>
                </a:solidFill>
                <a:cs typeface="Kalimati" pitchFamily="2"/>
              </a:rPr>
              <a:t>५३ </a:t>
            </a:r>
            <a:r>
              <a:rPr lang="ne-NP" sz="2400" b="1" dirty="0">
                <a:solidFill>
                  <a:srgbClr val="0070C0"/>
                </a:solidFill>
                <a:cs typeface="Kalimati" pitchFamily="2"/>
              </a:rPr>
              <a:t>सम्म अध्ययन गर्नुहोस् </a:t>
            </a:r>
          </a:p>
        </p:txBody>
      </p:sp>
    </p:spTree>
    <p:extLst>
      <p:ext uri="{BB962C8B-B14F-4D97-AF65-F5344CB8AC3E}">
        <p14:creationId xmlns:p14="http://schemas.microsoft.com/office/powerpoint/2010/main" val="102458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19">
            <a:extLst>
              <a:ext uri="{FF2B5EF4-FFF2-40B4-BE49-F238E27FC236}">
                <a16:creationId xmlns="" xmlns:a16="http://schemas.microsoft.com/office/drawing/2014/main" id="{8C4F235A-7274-4DE6-A9E5-F15FF659E004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4</a:t>
            </a:fld>
            <a:endParaRPr lang="en-US" dirty="0">
              <a:latin typeface="Fontasy Himali" panose="04020500000000000000" pitchFamily="8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2BA26432-AE84-416D-B36A-C1EB0D2248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762000"/>
            <a:ext cx="9069717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03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8392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55944" y="5029201"/>
            <a:ext cx="8839200" cy="1143001"/>
          </a:xfrm>
          <a:prstGeom prst="wedgeRoundRectCallout">
            <a:avLst>
              <a:gd name="adj1" fmla="val -45253"/>
              <a:gd name="adj2" fmla="val -171839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दिइएको संख्या प्रत्येक हरफको क्रमसंख्या हो, कित्ताको कोड होइन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64168611-4962-4673-B203-C95E6CF517D3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5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152400" y="1828800"/>
            <a:ext cx="6858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93938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9154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8100" y="3349256"/>
            <a:ext cx="9029700" cy="3356344"/>
          </a:xfrm>
          <a:prstGeom prst="wedgeRoundRectCallout">
            <a:avLst>
              <a:gd name="adj1" fmla="val -33395"/>
              <a:gd name="adj2" fmla="val -63980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प्रश्न नं. ३.५ बमोजिमका स्थायी बाली लागेको प्रत्येक कित्ताको नाम लेख्नुपर्छ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कुनै कित्तामा एकभन्दा बढी किसिमका स्थायी बाली भएमा कित्ताको नाम दोहो¥याएर लेख्नुपर्छ । </a:t>
            </a:r>
          </a:p>
          <a:p>
            <a:pPr algn="just"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यसरी पहिलो कित्तामा भएका सबै स्थायी बालीको विवरण लेखिसकेपछि मात्र अर्को कित्ताको विवरण भर्न शुरु गर्नुपर्छ । </a:t>
            </a: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1A14AC3C-7101-4B0B-AC03-653D178FC5DD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6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762000" y="1371599"/>
            <a:ext cx="9906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42139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762000"/>
            <a:ext cx="86106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ounded Rectangular Callout 5"/>
          <p:cNvSpPr/>
          <p:nvPr/>
        </p:nvSpPr>
        <p:spPr>
          <a:xfrm>
            <a:off x="152400" y="3933265"/>
            <a:ext cx="8763000" cy="1400735"/>
          </a:xfrm>
          <a:prstGeom prst="wedgeRoundRectCallout">
            <a:avLst>
              <a:gd name="adj1" fmla="val -27311"/>
              <a:gd name="adj2" fmla="val -102434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यस महलमा कित्ताको कोड लेख्दा प्रश्न ३.५ को महल–२ मा लेखिए बमोजिमको कोड लेख्नुपर्छ ।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7" name="Slide Number Placeholder 19">
            <a:extLst>
              <a:ext uri="{FF2B5EF4-FFF2-40B4-BE49-F238E27FC236}">
                <a16:creationId xmlns="" xmlns:a16="http://schemas.microsoft.com/office/drawing/2014/main" id="{6225FEBD-BF14-41FE-A50D-A4F93EDA7FC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7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8" name="CustomShape 4"/>
          <p:cNvSpPr/>
          <p:nvPr/>
        </p:nvSpPr>
        <p:spPr>
          <a:xfrm>
            <a:off x="1600200" y="1676400"/>
            <a:ext cx="9144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80962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0"/>
            <a:ext cx="89916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685800" y="3810000"/>
            <a:ext cx="8077200" cy="1752600"/>
          </a:xfrm>
          <a:prstGeom prst="wedgeRoundRectCallout">
            <a:avLst>
              <a:gd name="adj1" fmla="val -23748"/>
              <a:gd name="adj2" fmla="val -102828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महल–२ मा उल्लेख भए बमोजिमका कित्तामा लगाइएको स्थायी बालीको नाम यस महलमा लेख्नुपर्छ ।</a:t>
            </a:r>
            <a:endParaRPr lang="en-US" sz="2400" b="1" i="1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B6B0FC2E-D265-4EC2-9AAE-A427A269D912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8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2362200" y="1447800"/>
            <a:ext cx="8382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10181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685800"/>
            <a:ext cx="8763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Rounded Rectangular Callout 11"/>
          <p:cNvSpPr/>
          <p:nvPr/>
        </p:nvSpPr>
        <p:spPr>
          <a:xfrm>
            <a:off x="3455853" y="3810000"/>
            <a:ext cx="5181600" cy="1676400"/>
          </a:xfrm>
          <a:prstGeom prst="wedgeRoundRectCallout">
            <a:avLst>
              <a:gd name="adj1" fmla="val -49868"/>
              <a:gd name="adj2" fmla="val -139333"/>
              <a:gd name="adj3" fmla="val 16667"/>
            </a:avLst>
          </a:prstGeom>
          <a:solidFill>
            <a:schemeClr val="bg1"/>
          </a:solidFill>
          <a:ln w="571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ne-NP" sz="2400" dirty="0" smtClean="0">
                <a:solidFill>
                  <a:schemeClr val="tx1"/>
                </a:solidFill>
                <a:latin typeface="Preeti" pitchFamily="2" charset="0"/>
                <a:cs typeface="Kalimati" panose="00000400000000000000" pitchFamily="2"/>
              </a:rPr>
              <a:t>स्थायी बाली नाम र कोड प्रश्नावली पानाको तलपट्टि दिइएको छ । </a:t>
            </a:r>
            <a:endParaRPr lang="en-US" sz="2400" dirty="0">
              <a:solidFill>
                <a:schemeClr val="tx1"/>
              </a:solidFill>
              <a:latin typeface="Preeti" pitchFamily="2" charset="0"/>
              <a:cs typeface="Kalimati" panose="00000400000000000000" pitchFamily="2"/>
            </a:endParaRPr>
          </a:p>
        </p:txBody>
      </p:sp>
      <p:sp>
        <p:nvSpPr>
          <p:cNvPr id="5" name="Slide Number Placeholder 19">
            <a:extLst>
              <a:ext uri="{FF2B5EF4-FFF2-40B4-BE49-F238E27FC236}">
                <a16:creationId xmlns="" xmlns:a16="http://schemas.microsoft.com/office/drawing/2014/main" id="{286CA769-A1DB-401C-BFB4-05B64B44CCD8}"/>
              </a:ext>
            </a:extLst>
          </p:cNvPr>
          <p:cNvSpPr txBox="1">
            <a:spLocks/>
          </p:cNvSpPr>
          <p:nvPr/>
        </p:nvSpPr>
        <p:spPr>
          <a:xfrm>
            <a:off x="8438197" y="6400800"/>
            <a:ext cx="705803" cy="3810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lnSpc>
                <a:spcPct val="150000"/>
              </a:lnSpc>
            </a:pPr>
            <a:fld id="{2840B2E4-A264-431E-ABDE-38E3BCDA5876}" type="slidenum">
              <a:rPr lang="en-US">
                <a:latin typeface="Fontasy Himali" panose="04020500000000000000" pitchFamily="82" charset="0"/>
              </a:rPr>
              <a:pPr algn="r">
                <a:lnSpc>
                  <a:spcPct val="150000"/>
                </a:lnSpc>
              </a:pPr>
              <a:t>9</a:t>
            </a:fld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CustomShape 4"/>
          <p:cNvSpPr/>
          <p:nvPr/>
        </p:nvSpPr>
        <p:spPr>
          <a:xfrm>
            <a:off x="3200400" y="1524000"/>
            <a:ext cx="533400" cy="774121"/>
          </a:xfrm>
          <a:prstGeom prst="ellipse">
            <a:avLst/>
          </a:prstGeom>
          <a:noFill/>
          <a:ln w="38160">
            <a:solidFill>
              <a:srgbClr val="0070C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  <p:extLst>
      <p:ext uri="{BB962C8B-B14F-4D97-AF65-F5344CB8AC3E}">
        <p14:creationId xmlns:p14="http://schemas.microsoft.com/office/powerpoint/2010/main" val="260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4382</TotalTime>
  <Words>1121</Words>
  <Application>Microsoft Office PowerPoint</Application>
  <PresentationFormat>On-screen Show (4:3)</PresentationFormat>
  <Paragraphs>142</Paragraphs>
  <Slides>39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राष्ट्रिय कृषिगणना २०७८ गणक तथा सुपरिवेक्षकको तालिम मितिः चैत्र २७, २०७८ जिल्ला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tsbastola</dc:creator>
  <cp:lastModifiedBy>DELL</cp:lastModifiedBy>
  <cp:revision>534</cp:revision>
  <dcterms:created xsi:type="dcterms:W3CDTF">2006-08-16T00:00:00Z</dcterms:created>
  <dcterms:modified xsi:type="dcterms:W3CDTF">2022-04-06T10:11:34Z</dcterms:modified>
</cp:coreProperties>
</file>