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3"/>
  </p:notesMasterIdLst>
  <p:sldIdLst>
    <p:sldId id="591" r:id="rId2"/>
    <p:sldId id="592" r:id="rId3"/>
    <p:sldId id="593" r:id="rId4"/>
    <p:sldId id="543" r:id="rId5"/>
    <p:sldId id="550" r:id="rId6"/>
    <p:sldId id="544" r:id="rId7"/>
    <p:sldId id="545" r:id="rId8"/>
    <p:sldId id="547" r:id="rId9"/>
    <p:sldId id="546" r:id="rId10"/>
    <p:sldId id="548" r:id="rId11"/>
    <p:sldId id="549" r:id="rId12"/>
    <p:sldId id="551" r:id="rId13"/>
    <p:sldId id="552" r:id="rId14"/>
    <p:sldId id="553" r:id="rId15"/>
    <p:sldId id="554" r:id="rId16"/>
    <p:sldId id="555" r:id="rId17"/>
    <p:sldId id="556" r:id="rId18"/>
    <p:sldId id="557" r:id="rId19"/>
    <p:sldId id="558" r:id="rId20"/>
    <p:sldId id="559" r:id="rId21"/>
    <p:sldId id="560" r:id="rId22"/>
    <p:sldId id="561" r:id="rId23"/>
    <p:sldId id="562" r:id="rId24"/>
    <p:sldId id="563" r:id="rId25"/>
    <p:sldId id="564" r:id="rId26"/>
    <p:sldId id="565" r:id="rId27"/>
    <p:sldId id="566" r:id="rId28"/>
    <p:sldId id="567" r:id="rId29"/>
    <p:sldId id="568" r:id="rId30"/>
    <p:sldId id="569" r:id="rId31"/>
    <p:sldId id="570" r:id="rId32"/>
    <p:sldId id="571" r:id="rId33"/>
    <p:sldId id="572" r:id="rId34"/>
    <p:sldId id="573" r:id="rId35"/>
    <p:sldId id="574" r:id="rId36"/>
    <p:sldId id="575" r:id="rId37"/>
    <p:sldId id="576" r:id="rId38"/>
    <p:sldId id="272" r:id="rId39"/>
    <p:sldId id="594" r:id="rId40"/>
    <p:sldId id="595" r:id="rId41"/>
    <p:sldId id="54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66CCFF"/>
    <a:srgbClr val="4708C4"/>
    <a:srgbClr val="FF0000"/>
    <a:srgbClr val="C6466B"/>
    <a:srgbClr val="FF9900"/>
    <a:srgbClr val="9966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95630" autoAdjust="0"/>
  </p:normalViewPr>
  <p:slideViewPr>
    <p:cSldViewPr>
      <p:cViewPr>
        <p:scale>
          <a:sx n="63" d="100"/>
          <a:sy n="63" d="100"/>
        </p:scale>
        <p:origin x="-744" y="-124"/>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664" y="-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91B9EE-D541-46EB-AF9F-DD9ACAB7AFE7}" type="datetimeFigureOut">
              <a:rPr lang="en-US" smtClean="0"/>
              <a:pPr/>
              <a:t>4/6/2022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802A28-D55D-4DEE-A5AD-28137AD9A422}" type="slidenum">
              <a:rPr lang="en-US" smtClean="0"/>
              <a:pPr/>
              <a:t>‹#›</a:t>
            </a:fld>
            <a:endParaRPr lang="en-US"/>
          </a:p>
        </p:txBody>
      </p:sp>
    </p:spTree>
    <p:extLst>
      <p:ext uri="{BB962C8B-B14F-4D97-AF65-F5344CB8AC3E}">
        <p14:creationId xmlns:p14="http://schemas.microsoft.com/office/powerpoint/2010/main" val="278012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4036" name="Slide Number Placeholder 3"/>
          <p:cNvSpPr>
            <a:spLocks noGrp="1"/>
          </p:cNvSpPr>
          <p:nvPr>
            <p:ph type="sldNum" sz="quarter" idx="5"/>
          </p:nvPr>
        </p:nvSpPr>
        <p:spPr bwMode="auto">
          <a:ln>
            <a:miter lim="800000"/>
            <a:headEnd/>
            <a:tailEnd/>
          </a:ln>
        </p:spPr>
        <p:txBody>
          <a:bodyPr/>
          <a:lstStyle/>
          <a:p>
            <a:pPr>
              <a:defRPr/>
            </a:pPr>
            <a:fld id="{F48539E1-2BAF-4A87-8C12-5B3F4886C701}"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02A28-D55D-4DEE-A5AD-28137AD9A422}" type="slidenum">
              <a:rPr lang="en-US" smtClean="0"/>
              <a:pPr/>
              <a:t>16</a:t>
            </a:fld>
            <a:endParaRPr lang="en-US"/>
          </a:p>
        </p:txBody>
      </p:sp>
    </p:spTree>
    <p:extLst>
      <p:ext uri="{BB962C8B-B14F-4D97-AF65-F5344CB8AC3E}">
        <p14:creationId xmlns:p14="http://schemas.microsoft.com/office/powerpoint/2010/main" val="1260467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02A28-D55D-4DEE-A5AD-28137AD9A422}" type="slidenum">
              <a:rPr lang="en-US" smtClean="0"/>
              <a:pPr/>
              <a:t>17</a:t>
            </a:fld>
            <a:endParaRPr lang="en-US"/>
          </a:p>
        </p:txBody>
      </p:sp>
    </p:spTree>
    <p:extLst>
      <p:ext uri="{BB962C8B-B14F-4D97-AF65-F5344CB8AC3E}">
        <p14:creationId xmlns:p14="http://schemas.microsoft.com/office/powerpoint/2010/main" val="1260467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02A28-D55D-4DEE-A5AD-28137AD9A422}" type="slidenum">
              <a:rPr lang="en-US" smtClean="0"/>
              <a:pPr/>
              <a:t>18</a:t>
            </a:fld>
            <a:endParaRPr lang="en-US"/>
          </a:p>
        </p:txBody>
      </p:sp>
    </p:spTree>
    <p:extLst>
      <p:ext uri="{BB962C8B-B14F-4D97-AF65-F5344CB8AC3E}">
        <p14:creationId xmlns:p14="http://schemas.microsoft.com/office/powerpoint/2010/main" val="1260467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02A28-D55D-4DEE-A5AD-28137AD9A422}" type="slidenum">
              <a:rPr lang="en-US" smtClean="0"/>
              <a:pPr/>
              <a:t>19</a:t>
            </a:fld>
            <a:endParaRPr lang="en-US"/>
          </a:p>
        </p:txBody>
      </p:sp>
    </p:spTree>
    <p:extLst>
      <p:ext uri="{BB962C8B-B14F-4D97-AF65-F5344CB8AC3E}">
        <p14:creationId xmlns:p14="http://schemas.microsoft.com/office/powerpoint/2010/main" val="1260467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86F7D5-D43C-494F-8742-43B3AF33B8D7}" type="datetime1">
              <a:rPr lang="en-US" smtClean="0"/>
              <a:t>4/6/2022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A6C767-D6E3-45C3-88CB-9C343E1E0D02}" type="datetime1">
              <a:rPr lang="en-US" smtClean="0"/>
              <a:t>4/6/2022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6A9E74-4895-4749-B79C-F5735D045D0E}" type="datetime1">
              <a:rPr lang="en-US" smtClean="0"/>
              <a:t>4/6/2022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615811" y="2533504"/>
            <a:ext cx="4872039" cy="3097212"/>
          </a:xfrm>
          <a:prstGeom prst="rect">
            <a:avLst/>
          </a:prstGeo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9"/>
          </p:nvPr>
        </p:nvSpPr>
        <p:spPr>
          <a:xfrm>
            <a:off x="7042151" y="2347915"/>
            <a:ext cx="3289300" cy="277018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0728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37B67E-DC26-4C1A-826B-AAB65733631C}" type="datetime1">
              <a:rPr lang="en-US" smtClean="0"/>
              <a:t>4/6/2022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37B9C5-DAE9-4864-AC5A-394237965B41}" type="datetime1">
              <a:rPr lang="en-US" smtClean="0"/>
              <a:t>4/6/2022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4E197B-5B9D-452C-BCBA-A295B6D7DE61}" type="datetime1">
              <a:rPr lang="en-US" smtClean="0"/>
              <a:t>4/6/2022</a:t>
            </a:fld>
            <a:endParaRPr lang="en-US"/>
          </a:p>
        </p:txBody>
      </p:sp>
      <p:sp>
        <p:nvSpPr>
          <p:cNvPr id="6" name="Footer Placeholder 5"/>
          <p:cNvSpPr>
            <a:spLocks noGrp="1"/>
          </p:cNvSpPr>
          <p:nvPr>
            <p:ph type="ftr" sz="quarter" idx="11"/>
          </p:nvPr>
        </p:nvSpPr>
        <p:spPr/>
        <p:txBody>
          <a:bodyPr/>
          <a:lstStyle/>
          <a:p>
            <a:r>
              <a:rPr lang="en-US"/>
              <a:t>Schedule 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9EEB2E-F045-4CD4-BBB9-6D53F50ED05B}" type="datetime1">
              <a:rPr lang="en-US" smtClean="0"/>
              <a:t>4/6/2022</a:t>
            </a:fld>
            <a:endParaRPr lang="en-US"/>
          </a:p>
        </p:txBody>
      </p:sp>
      <p:sp>
        <p:nvSpPr>
          <p:cNvPr id="8" name="Footer Placeholder 7"/>
          <p:cNvSpPr>
            <a:spLocks noGrp="1"/>
          </p:cNvSpPr>
          <p:nvPr>
            <p:ph type="ftr" sz="quarter" idx="11"/>
          </p:nvPr>
        </p:nvSpPr>
        <p:spPr/>
        <p:txBody>
          <a:bodyPr/>
          <a:lstStyle/>
          <a:p>
            <a:r>
              <a:rPr lang="en-US"/>
              <a:t>Schedule 2</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EE23482D-2D81-4F15-8CAE-146A72B71DBF}" type="datetime1">
              <a:rPr lang="en-US" smtClean="0"/>
              <a:t>4/6/2022</a:t>
            </a:fld>
            <a:endParaRPr lang="en-US"/>
          </a:p>
        </p:txBody>
      </p:sp>
      <p:sp>
        <p:nvSpPr>
          <p:cNvPr id="4" name="Footer Placeholder 3"/>
          <p:cNvSpPr>
            <a:spLocks noGrp="1"/>
          </p:cNvSpPr>
          <p:nvPr>
            <p:ph type="ftr" sz="quarter" idx="11"/>
          </p:nvPr>
        </p:nvSpPr>
        <p:spPr/>
        <p:txBody>
          <a:bodyPr/>
          <a:lstStyle/>
          <a:p>
            <a:r>
              <a:rPr lang="en-US"/>
              <a:t>Schedule 2</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A01269-9003-408F-83A3-5BB5DC530D50}" type="datetime1">
              <a:rPr lang="en-US" smtClean="0"/>
              <a:t>4/6/2022</a:t>
            </a:fld>
            <a:endParaRPr lang="en-US"/>
          </a:p>
        </p:txBody>
      </p:sp>
      <p:sp>
        <p:nvSpPr>
          <p:cNvPr id="3" name="Footer Placeholder 2"/>
          <p:cNvSpPr>
            <a:spLocks noGrp="1"/>
          </p:cNvSpPr>
          <p:nvPr>
            <p:ph type="ftr" sz="quarter" idx="11"/>
          </p:nvPr>
        </p:nvSpPr>
        <p:spPr/>
        <p:txBody>
          <a:bodyPr/>
          <a:lstStyle/>
          <a:p>
            <a:r>
              <a:rPr lang="en-US"/>
              <a:t>Schedule 2</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522035-A608-4B5F-A170-1AB44C18E7EB}" type="datetime1">
              <a:rPr lang="en-US" smtClean="0"/>
              <a:t>4/6/2022</a:t>
            </a:fld>
            <a:endParaRPr lang="en-US"/>
          </a:p>
        </p:txBody>
      </p:sp>
      <p:sp>
        <p:nvSpPr>
          <p:cNvPr id="6" name="Footer Placeholder 5"/>
          <p:cNvSpPr>
            <a:spLocks noGrp="1"/>
          </p:cNvSpPr>
          <p:nvPr>
            <p:ph type="ftr" sz="quarter" idx="11"/>
          </p:nvPr>
        </p:nvSpPr>
        <p:spPr/>
        <p:txBody>
          <a:bodyPr/>
          <a:lstStyle/>
          <a:p>
            <a:r>
              <a:rPr lang="en-US"/>
              <a:t>Schedule 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246F9F-3A4C-490E-94CD-A9C92308FAE6}" type="datetime1">
              <a:rPr lang="en-US" smtClean="0"/>
              <a:t>4/6/2022</a:t>
            </a:fld>
            <a:endParaRPr lang="en-US"/>
          </a:p>
        </p:txBody>
      </p:sp>
      <p:sp>
        <p:nvSpPr>
          <p:cNvPr id="6" name="Footer Placeholder 5"/>
          <p:cNvSpPr>
            <a:spLocks noGrp="1"/>
          </p:cNvSpPr>
          <p:nvPr>
            <p:ph type="ftr" sz="quarter" idx="11"/>
          </p:nvPr>
        </p:nvSpPr>
        <p:spPr/>
        <p:txBody>
          <a:bodyPr/>
          <a:lstStyle/>
          <a:p>
            <a:r>
              <a:rPr lang="en-US"/>
              <a:t>Schedule 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61A1A-C69D-423B-9765-4DC62BA7D855}" type="datetime1">
              <a:rPr lang="en-US" smtClean="0"/>
              <a:t>4/6/2022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Schedule 2</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2" descr="Image result for logo of nepal government">
            <a:extLst>
              <a:ext uri="{FF2B5EF4-FFF2-40B4-BE49-F238E27FC236}">
                <a16:creationId xmlns="" xmlns:a16="http://schemas.microsoft.com/office/drawing/2014/main" id="{AECE32EE-7286-4044-BC1A-53241950AB2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853" y="27166"/>
            <a:ext cx="792347" cy="584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 xmlns:a16="http://schemas.microsoft.com/office/drawing/2014/main" id="{78050077-E24D-4246-BE7C-71E98F9A160F}"/>
              </a:ext>
            </a:extLst>
          </p:cNvPr>
          <p:cNvPicPr>
            <a:picLocks noChangeAspect="1"/>
          </p:cNvPicPr>
          <p:nvPr/>
        </p:nvPicPr>
        <p:blipFill>
          <a:blip r:embed="rId15"/>
          <a:stretch>
            <a:fillRect/>
          </a:stretch>
        </p:blipFill>
        <p:spPr>
          <a:xfrm>
            <a:off x="11506200" y="27166"/>
            <a:ext cx="639948" cy="639830"/>
          </a:xfrm>
          <a:prstGeom prst="rect">
            <a:avLst/>
          </a:prstGeom>
        </p:spPr>
      </p:pic>
      <p:sp>
        <p:nvSpPr>
          <p:cNvPr id="9" name="TextBox 8">
            <a:extLst>
              <a:ext uri="{FF2B5EF4-FFF2-40B4-BE49-F238E27FC236}">
                <a16:creationId xmlns="" xmlns:a16="http://schemas.microsoft.com/office/drawing/2014/main" id="{80FFC769-2FF5-4255-956E-2C23E2C5F376}"/>
              </a:ext>
            </a:extLst>
          </p:cNvPr>
          <p:cNvSpPr txBox="1"/>
          <p:nvPr/>
        </p:nvSpPr>
        <p:spPr>
          <a:xfrm>
            <a:off x="1143000" y="26719"/>
            <a:ext cx="10150041" cy="584775"/>
          </a:xfrm>
          <a:prstGeom prst="rect">
            <a:avLst/>
          </a:prstGeom>
          <a:noFill/>
        </p:spPr>
        <p:txBody>
          <a:bodyPr wrap="square" rtlCol="0">
            <a:spAutoFit/>
          </a:bodyPr>
          <a:lstStyle/>
          <a:p>
            <a:pPr algn="ctr"/>
            <a:r>
              <a:rPr lang="ne-NP" sz="1400" b="0" dirty="0">
                <a:solidFill>
                  <a:srgbClr val="FF0000"/>
                </a:solidFill>
                <a:cs typeface="Kalimati" panose="00000400000000000000" pitchFamily="2"/>
              </a:rPr>
              <a:t>केन्द्रीय तथ्याङ्क विभाग</a:t>
            </a:r>
            <a:endParaRPr lang="en-US" sz="1400" b="0" dirty="0">
              <a:solidFill>
                <a:srgbClr val="FF0000"/>
              </a:solidFill>
              <a:cs typeface="Kalimati" panose="00000400000000000000" pitchFamily="2"/>
            </a:endParaRPr>
          </a:p>
          <a:p>
            <a:pPr algn="ctr"/>
            <a:r>
              <a:rPr lang="ne-NP" sz="1800" b="0" dirty="0">
                <a:solidFill>
                  <a:srgbClr val="FF0000"/>
                </a:solidFill>
                <a:cs typeface="Kalimati" panose="00000400000000000000" pitchFamily="2"/>
              </a:rPr>
              <a:t>राष्ट्रिय कृषिगणना २०७८</a:t>
            </a:r>
          </a:p>
        </p:txBody>
      </p:sp>
      <p:cxnSp>
        <p:nvCxnSpPr>
          <p:cNvPr id="11" name="Straight Connector 10">
            <a:extLst>
              <a:ext uri="{FF2B5EF4-FFF2-40B4-BE49-F238E27FC236}">
                <a16:creationId xmlns="" xmlns:a16="http://schemas.microsoft.com/office/drawing/2014/main" id="{04C7B003-50A9-471B-8DC3-F129A3E60B43}"/>
              </a:ext>
            </a:extLst>
          </p:cNvPr>
          <p:cNvCxnSpPr/>
          <p:nvPr/>
        </p:nvCxnSpPr>
        <p:spPr>
          <a:xfrm>
            <a:off x="0" y="666996"/>
            <a:ext cx="12192000" cy="0"/>
          </a:xfrm>
          <a:prstGeom prst="line">
            <a:avLst/>
          </a:prstGeom>
          <a:ln w="19050">
            <a:solidFill>
              <a:srgbClr val="0070C0"/>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4.jpe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3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2.xml"/><Relationship Id="rId4" Type="http://schemas.openxmlformats.org/officeDocument/2006/relationships/image" Target="../media/image6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295400"/>
            <a:ext cx="12192000" cy="2819400"/>
          </a:xfrm>
          <a:noFill/>
        </p:spPr>
        <p:txBody>
          <a:bodyPr wrap="square" numCol="1" anchorCtr="0" compatLnSpc="1">
            <a:prstTxWarp prst="textNoShape">
              <a:avLst/>
            </a:prstTxWarp>
            <a:noAutofit/>
          </a:bodyPr>
          <a:lstStyle/>
          <a:p>
            <a:pPr>
              <a:lnSpc>
                <a:spcPct val="150000"/>
              </a:lnSpc>
              <a:spcBef>
                <a:spcPts val="600"/>
              </a:spcBef>
              <a:spcAft>
                <a:spcPts val="600"/>
              </a:spcAft>
              <a:defRPr/>
            </a:pPr>
            <a:r>
              <a:rPr lang="ne-NP" sz="2800" dirty="0">
                <a:solidFill>
                  <a:srgbClr val="4708C4"/>
                </a:solidFill>
                <a:latin typeface="Preeti"/>
                <a:cs typeface="Kalimati" pitchFamily="2"/>
              </a:rPr>
              <a:t>राष्ट्रिय कृषिगणना २०७८</a:t>
            </a:r>
            <a:r>
              <a:rPr lang="ne-NP" sz="2800" b="0" dirty="0">
                <a:latin typeface="Preeti" pitchFamily="2" charset="0"/>
                <a:cs typeface="Arial" pitchFamily="34" charset="0"/>
              </a:rPr>
              <a:t/>
            </a:r>
            <a:br>
              <a:rPr lang="ne-NP" sz="2800" b="0" dirty="0">
                <a:latin typeface="Preeti" pitchFamily="2" charset="0"/>
                <a:cs typeface="Arial" pitchFamily="34" charset="0"/>
              </a:rPr>
            </a:br>
            <a:r>
              <a:rPr lang="ne-NP" sz="3600" dirty="0" smtClean="0">
                <a:solidFill>
                  <a:srgbClr val="4708C4"/>
                </a:solidFill>
                <a:latin typeface="Preeti"/>
                <a:cs typeface="Kalimati" pitchFamily="2"/>
              </a:rPr>
              <a:t>गणक तथा सुपरिवेक्षकको तालिम</a:t>
            </a:r>
            <a:r>
              <a:rPr lang="ne-NP" sz="2400" dirty="0">
                <a:solidFill>
                  <a:schemeClr val="tx2"/>
                </a:solidFill>
                <a:latin typeface="Preeti"/>
                <a:cs typeface="Kalimati" pitchFamily="2"/>
              </a:rPr>
              <a:t/>
            </a:r>
            <a:br>
              <a:rPr lang="ne-NP" sz="2400" dirty="0">
                <a:solidFill>
                  <a:schemeClr val="tx2"/>
                </a:solidFill>
                <a:latin typeface="Preeti"/>
                <a:cs typeface="Kalimati" pitchFamily="2"/>
              </a:rPr>
            </a:br>
            <a:r>
              <a:rPr lang="ne-NP" sz="2800" dirty="0">
                <a:solidFill>
                  <a:schemeClr val="tx2"/>
                </a:solidFill>
                <a:latin typeface="Preeti"/>
                <a:cs typeface="Kalimati" pitchFamily="2"/>
              </a:rPr>
              <a:t>मितिः चैत </a:t>
            </a:r>
            <a:r>
              <a:rPr lang="ne-NP" sz="2800" dirty="0" smtClean="0">
                <a:solidFill>
                  <a:schemeClr val="tx2"/>
                </a:solidFill>
                <a:latin typeface="Preeti"/>
                <a:cs typeface="Kalimati" pitchFamily="2"/>
              </a:rPr>
              <a:t>२८</a:t>
            </a:r>
            <a:r>
              <a:rPr lang="ne-NP" sz="2800" dirty="0">
                <a:solidFill>
                  <a:schemeClr val="tx2"/>
                </a:solidFill>
                <a:latin typeface="Preeti"/>
                <a:cs typeface="Kalimati" pitchFamily="2"/>
              </a:rPr>
              <a:t>,</a:t>
            </a:r>
            <a:r>
              <a:rPr lang="en-US" sz="2800" dirty="0">
                <a:solidFill>
                  <a:schemeClr val="tx2"/>
                </a:solidFill>
                <a:latin typeface="Preeti"/>
                <a:cs typeface="Kalimati" pitchFamily="2"/>
              </a:rPr>
              <a:t> </a:t>
            </a:r>
            <a:r>
              <a:rPr lang="ne-NP" sz="2800" dirty="0">
                <a:solidFill>
                  <a:schemeClr val="tx2"/>
                </a:solidFill>
                <a:latin typeface="Preeti"/>
                <a:cs typeface="Kalimati" pitchFamily="2"/>
              </a:rPr>
              <a:t>२०७८</a:t>
            </a:r>
            <a:br>
              <a:rPr lang="ne-NP" sz="2800" dirty="0">
                <a:solidFill>
                  <a:schemeClr val="tx2"/>
                </a:solidFill>
                <a:latin typeface="Preeti"/>
                <a:cs typeface="Kalimati" pitchFamily="2"/>
              </a:rPr>
            </a:br>
            <a:r>
              <a:rPr lang="ne-NP" sz="2000" dirty="0" smtClean="0">
                <a:solidFill>
                  <a:schemeClr val="tx2"/>
                </a:solidFill>
                <a:latin typeface="Preeti"/>
                <a:cs typeface="Kalimati" pitchFamily="2"/>
              </a:rPr>
              <a:t>जिल्ला</a:t>
            </a:r>
            <a:r>
              <a:rPr lang="en-US" sz="3600" dirty="0">
                <a:solidFill>
                  <a:schemeClr val="tx2"/>
                </a:solidFill>
                <a:latin typeface="Preeti"/>
                <a:cs typeface="Kalimati" pitchFamily="2"/>
              </a:rPr>
              <a:t/>
            </a:r>
            <a:br>
              <a:rPr lang="en-US" sz="3600" dirty="0">
                <a:solidFill>
                  <a:schemeClr val="tx2"/>
                </a:solidFill>
                <a:latin typeface="Preeti"/>
                <a:cs typeface="Kalimati" pitchFamily="2"/>
              </a:rPr>
            </a:br>
            <a:r>
              <a:rPr lang="en-US" sz="3600" dirty="0">
                <a:latin typeface="Preeti"/>
                <a:cs typeface="Kalimati" pitchFamily="2"/>
              </a:rPr>
              <a:t/>
            </a:r>
            <a:br>
              <a:rPr lang="en-US" sz="3600" dirty="0">
                <a:latin typeface="Preeti"/>
                <a:cs typeface="Kalimati" pitchFamily="2"/>
              </a:rPr>
            </a:br>
            <a:endParaRPr lang="en-US" sz="7200" dirty="0">
              <a:latin typeface="Preeti" pitchFamily="2" charset="0"/>
              <a:cs typeface="Times New Roman" panose="02020603050405020304" pitchFamily="18" charset="0"/>
            </a:endParaRPr>
          </a:p>
        </p:txBody>
      </p:sp>
      <p:sp>
        <p:nvSpPr>
          <p:cNvPr id="5" name="TextBox 4">
            <a:extLst>
              <a:ext uri="{FF2B5EF4-FFF2-40B4-BE49-F238E27FC236}">
                <a16:creationId xmlns="" xmlns:a16="http://schemas.microsoft.com/office/drawing/2014/main" id="{B3BA6E71-2ED7-4E78-9BD9-383B3C7F7960}"/>
              </a:ext>
            </a:extLst>
          </p:cNvPr>
          <p:cNvSpPr txBox="1"/>
          <p:nvPr/>
        </p:nvSpPr>
        <p:spPr>
          <a:xfrm>
            <a:off x="26581" y="4357300"/>
            <a:ext cx="9271000" cy="1846659"/>
          </a:xfrm>
          <a:prstGeom prst="rect">
            <a:avLst/>
          </a:prstGeom>
          <a:noFill/>
        </p:spPr>
        <p:txBody>
          <a:bodyPr wrap="square">
            <a:spAutoFit/>
          </a:bodyPr>
          <a:lstStyle/>
          <a:p>
            <a:pPr algn="ctr">
              <a:lnSpc>
                <a:spcPct val="150000"/>
              </a:lnSpc>
            </a:pPr>
            <a:r>
              <a:rPr lang="ne-NP" sz="2800" dirty="0">
                <a:solidFill>
                  <a:srgbClr val="002060"/>
                </a:solidFill>
                <a:latin typeface="Preeti"/>
                <a:cs typeface="Kalimati" pitchFamily="2"/>
              </a:rPr>
              <a:t>लगत २</a:t>
            </a:r>
            <a:r>
              <a:rPr lang="en-US" sz="2800" dirty="0">
                <a:solidFill>
                  <a:srgbClr val="002060"/>
                </a:solidFill>
                <a:latin typeface="Preeti"/>
                <a:cs typeface="Kalimati" pitchFamily="2"/>
              </a:rPr>
              <a:t>M </a:t>
            </a:r>
            <a:r>
              <a:rPr lang="ne-NP" sz="2800" dirty="0">
                <a:solidFill>
                  <a:srgbClr val="002060"/>
                </a:solidFill>
                <a:latin typeface="Preeti"/>
                <a:cs typeface="Kalimati" pitchFamily="2"/>
              </a:rPr>
              <a:t>कृषक परिवार प्रश्नावली</a:t>
            </a:r>
          </a:p>
          <a:p>
            <a:pPr algn="ctr">
              <a:lnSpc>
                <a:spcPct val="150000"/>
              </a:lnSpc>
            </a:pPr>
            <a:r>
              <a:rPr lang="ne-NP" sz="2400" dirty="0">
                <a:solidFill>
                  <a:srgbClr val="002060"/>
                </a:solidFill>
                <a:latin typeface="Preeti"/>
                <a:cs typeface="Kalimati" pitchFamily="2"/>
              </a:rPr>
              <a:t>गणनाको दिनमा रहेका पाल्तु पशुपन्छीको विवरण</a:t>
            </a:r>
          </a:p>
          <a:p>
            <a:pPr algn="ctr">
              <a:lnSpc>
                <a:spcPct val="150000"/>
              </a:lnSpc>
            </a:pPr>
            <a:r>
              <a:rPr lang="ne-NP" sz="2400" dirty="0">
                <a:solidFill>
                  <a:srgbClr val="002060"/>
                </a:solidFill>
                <a:latin typeface="Preeti"/>
                <a:cs typeface="Kalimati" pitchFamily="2"/>
              </a:rPr>
              <a:t>(भाग </a:t>
            </a:r>
            <a:r>
              <a:rPr lang="ne-NP" sz="2400" dirty="0" smtClean="0">
                <a:solidFill>
                  <a:srgbClr val="002060"/>
                </a:solidFill>
                <a:latin typeface="Preeti"/>
                <a:cs typeface="Kalimati" pitchFamily="2"/>
              </a:rPr>
              <a:t>५)</a:t>
            </a:r>
            <a:endParaRPr lang="ne-NP" sz="2400" dirty="0">
              <a:solidFill>
                <a:srgbClr val="002060"/>
              </a:solidFill>
              <a:latin typeface="Preeti"/>
              <a:cs typeface="Kalimati" pitchFamily="2"/>
            </a:endParaRPr>
          </a:p>
        </p:txBody>
      </p:sp>
      <p:sp>
        <p:nvSpPr>
          <p:cNvPr id="4" name="Slide Number Placeholder 3">
            <a:extLst>
              <a:ext uri="{FF2B5EF4-FFF2-40B4-BE49-F238E27FC236}">
                <a16:creationId xmlns="" xmlns:a16="http://schemas.microsoft.com/office/drawing/2014/main" id="{CE1F62E6-14E3-49F6-AA95-4AFBC68681EE}"/>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1</a:t>
            </a:fld>
            <a:endParaRPr lang="en-US" sz="1800" dirty="0">
              <a:latin typeface="Fontasy Himali" panose="04020500000000000000" pitchFamily="82" charset="0"/>
            </a:endParaRPr>
          </a:p>
        </p:txBody>
      </p:sp>
      <p:sp>
        <p:nvSpPr>
          <p:cNvPr id="7" name="TextBox 6">
            <a:extLst>
              <a:ext uri="{FF2B5EF4-FFF2-40B4-BE49-F238E27FC236}">
                <a16:creationId xmlns="" xmlns:a16="http://schemas.microsoft.com/office/drawing/2014/main" id="{601A41DD-702D-4F97-A023-C767D3F565F0}"/>
              </a:ext>
            </a:extLst>
          </p:cNvPr>
          <p:cNvSpPr txBox="1"/>
          <p:nvPr/>
        </p:nvSpPr>
        <p:spPr>
          <a:xfrm>
            <a:off x="8915400" y="4126468"/>
            <a:ext cx="3276600" cy="461665"/>
          </a:xfrm>
          <a:prstGeom prst="rect">
            <a:avLst/>
          </a:prstGeom>
          <a:noFill/>
        </p:spPr>
        <p:txBody>
          <a:bodyPr wrap="square" rtlCol="0">
            <a:spAutoFit/>
          </a:bodyPr>
          <a:lstStyle/>
          <a:p>
            <a:pPr algn="ctr"/>
            <a:r>
              <a:rPr lang="ne-NP" sz="2400" b="1" dirty="0">
                <a:solidFill>
                  <a:srgbClr val="0070C0"/>
                </a:solidFill>
                <a:cs typeface="Kalimati" panose="00000400000000000000" pitchFamily="2"/>
              </a:rPr>
              <a:t>चौथो दिनको </a:t>
            </a:r>
            <a:r>
              <a:rPr lang="ne-NP" sz="2400" b="1" dirty="0" smtClean="0">
                <a:solidFill>
                  <a:srgbClr val="0070C0"/>
                </a:solidFill>
                <a:cs typeface="Kalimati" panose="00000400000000000000" pitchFamily="2"/>
              </a:rPr>
              <a:t>दोस्रो </a:t>
            </a:r>
            <a:r>
              <a:rPr lang="ne-NP" sz="2400" b="1" dirty="0">
                <a:solidFill>
                  <a:srgbClr val="0070C0"/>
                </a:solidFill>
                <a:cs typeface="Kalimati" panose="00000400000000000000" pitchFamily="2"/>
              </a:rPr>
              <a:t>सत्र</a:t>
            </a:r>
            <a:endParaRPr lang="en-US" sz="2400" b="1" dirty="0">
              <a:solidFill>
                <a:srgbClr val="0070C0"/>
              </a:solidFill>
              <a:cs typeface="Kalimati" panose="00000400000000000000" pitchFamily="2"/>
            </a:endParaRPr>
          </a:p>
        </p:txBody>
      </p:sp>
    </p:spTree>
    <p:extLst>
      <p:ext uri="{BB962C8B-B14F-4D97-AF65-F5344CB8AC3E}">
        <p14:creationId xmlns:p14="http://schemas.microsoft.com/office/powerpoint/2010/main" val="3402378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898" y="674451"/>
            <a:ext cx="114808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ular Callout 8"/>
          <p:cNvSpPr/>
          <p:nvPr/>
        </p:nvSpPr>
        <p:spPr>
          <a:xfrm>
            <a:off x="3276600" y="4267200"/>
            <a:ext cx="4724400" cy="2136648"/>
          </a:xfrm>
          <a:prstGeom prst="wedgeRoundRectCallout">
            <a:avLst>
              <a:gd name="adj1" fmla="val 82935"/>
              <a:gd name="adj2" fmla="val -76981"/>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endParaRPr lang="ne-NP" sz="2400" dirty="0">
              <a:solidFill>
                <a:schemeClr val="tx1"/>
              </a:solidFill>
              <a:latin typeface="Preeti" pitchFamily="2" charset="0"/>
            </a:endParaRPr>
          </a:p>
          <a:p>
            <a:pPr algn="just">
              <a:lnSpc>
                <a:spcPct val="150000"/>
              </a:lnSpc>
            </a:pPr>
            <a:r>
              <a:rPr lang="ne-NP" sz="2400" dirty="0">
                <a:solidFill>
                  <a:schemeClr val="tx1"/>
                </a:solidFill>
                <a:latin typeface="Preeti" pitchFamily="2" charset="0"/>
                <a:cs typeface="Kalimati" pitchFamily="2"/>
              </a:rPr>
              <a:t>यदि १ वर्षदेखि ३ वर्ष मुनिका दूध दिइरहेका गाई भए सोको सङ्ख्या कोड १७ को लहरमा नै उल्लेख गर्नुपर्दछ । </a:t>
            </a:r>
          </a:p>
          <a:p>
            <a:pPr marL="342900" indent="-342900" algn="just">
              <a:lnSpc>
                <a:spcPct val="150000"/>
              </a:lnSpc>
              <a:buFont typeface="Wingdings" pitchFamily="2" charset="2"/>
              <a:buChar char="ü"/>
            </a:pPr>
            <a:endParaRPr lang="ne-NP" sz="2400" dirty="0">
              <a:solidFill>
                <a:schemeClr val="tx1"/>
              </a:solidFill>
              <a:latin typeface="Preeti" pitchFamily="2" charset="0"/>
            </a:endParaRPr>
          </a:p>
        </p:txBody>
      </p:sp>
      <p:sp>
        <p:nvSpPr>
          <p:cNvPr id="4" name="Oval 3"/>
          <p:cNvSpPr/>
          <p:nvPr/>
        </p:nvSpPr>
        <p:spPr>
          <a:xfrm>
            <a:off x="6705600" y="3454400"/>
            <a:ext cx="1955800" cy="3048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flipV="1">
            <a:off x="3048000" y="2209800"/>
            <a:ext cx="2133600" cy="6096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9525000" y="3454400"/>
            <a:ext cx="2181698" cy="3048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9">
            <a:extLst>
              <a:ext uri="{FF2B5EF4-FFF2-40B4-BE49-F238E27FC236}">
                <a16:creationId xmlns="" xmlns:a16="http://schemas.microsoft.com/office/drawing/2014/main" id="{555C1831-EA6A-4E34-BDF0-CFFBA85C3294}"/>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10</a:t>
            </a:fld>
            <a:endParaRPr lang="en-US" dirty="0">
              <a:latin typeface="Fontasy Himali" panose="04020500000000000000" pitchFamily="82" charset="0"/>
            </a:endParaRPr>
          </a:p>
        </p:txBody>
      </p:sp>
      <p:pic>
        <p:nvPicPr>
          <p:cNvPr id="11" name="Picture 2" descr="Most Funny and Cute Baby Cow Videos Compilation - YouTube">
            <a:extLst>
              <a:ext uri="{FF2B5EF4-FFF2-40B4-BE49-F238E27FC236}">
                <a16:creationId xmlns="" xmlns:a16="http://schemas.microsoft.com/office/drawing/2014/main" id="{D8D6D403-FA34-4C72-BBF0-7C70762DEB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8396" y="4419600"/>
            <a:ext cx="3267404"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436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685800"/>
            <a:ext cx="114808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ular Callout 8"/>
          <p:cNvSpPr/>
          <p:nvPr/>
        </p:nvSpPr>
        <p:spPr>
          <a:xfrm>
            <a:off x="3276600" y="4648200"/>
            <a:ext cx="8763000" cy="1905000"/>
          </a:xfrm>
          <a:prstGeom prst="wedgeRoundRectCallout">
            <a:avLst>
              <a:gd name="adj1" fmla="val 34482"/>
              <a:gd name="adj2" fmla="val -49540"/>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e-NP" sz="2400" dirty="0">
                <a:solidFill>
                  <a:schemeClr val="tx1"/>
                </a:solidFill>
                <a:latin typeface="Preeti" pitchFamily="2" charset="0"/>
                <a:cs typeface="Kalimati" pitchFamily="2"/>
              </a:rPr>
              <a:t>यसमा ख्याल गर्नुपर्ने कुरा के छ भने कोड ११ देखि कोड १८ सम्मका लहरमा लेखिएका गाई/गोरुको सङ्ख्याको जोड कोड नम्बर १० को लहरमा लेखिए बराबर हुनुपर्दछ ।</a:t>
            </a:r>
            <a:endParaRPr lang="en-US" sz="2400" dirty="0">
              <a:solidFill>
                <a:schemeClr val="tx1"/>
              </a:solidFill>
              <a:latin typeface="Preeti" pitchFamily="2" charset="0"/>
              <a:cs typeface="Kalimati" pitchFamily="2"/>
            </a:endParaRPr>
          </a:p>
        </p:txBody>
      </p:sp>
      <p:sp>
        <p:nvSpPr>
          <p:cNvPr id="4" name="Oval 3"/>
          <p:cNvSpPr/>
          <p:nvPr/>
        </p:nvSpPr>
        <p:spPr>
          <a:xfrm>
            <a:off x="8686800" y="1905000"/>
            <a:ext cx="914400" cy="21590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839200" y="1600200"/>
            <a:ext cx="609600" cy="304800"/>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19">
            <a:extLst>
              <a:ext uri="{FF2B5EF4-FFF2-40B4-BE49-F238E27FC236}">
                <a16:creationId xmlns="" xmlns:a16="http://schemas.microsoft.com/office/drawing/2014/main" id="{4A4FD2C8-A761-4B34-AAF3-7FB34C140CD2}"/>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11</a:t>
            </a:fld>
            <a:endParaRPr lang="en-US" dirty="0">
              <a:latin typeface="Fontasy Himali" panose="04020500000000000000" pitchFamily="82" charset="0"/>
            </a:endParaRPr>
          </a:p>
        </p:txBody>
      </p:sp>
    </p:spTree>
    <p:extLst>
      <p:ext uri="{BB962C8B-B14F-4D97-AF65-F5344CB8AC3E}">
        <p14:creationId xmlns:p14="http://schemas.microsoft.com/office/powerpoint/2010/main" val="1773867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971800" y="3428999"/>
            <a:ext cx="8813800" cy="3283085"/>
          </a:xfrm>
          <a:prstGeom prst="roundRect">
            <a:avLst>
              <a:gd name="adj" fmla="val 1785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endParaRPr lang="ne-NP" sz="2400" dirty="0">
              <a:solidFill>
                <a:schemeClr val="tx1"/>
              </a:solidFill>
              <a:latin typeface="Preeti" pitchFamily="2" charset="0"/>
            </a:endParaRP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याक/नाक/चौंरीको सङ्ख्या पनि माथि गाई/गोरुको सङ्ख्या जस्तै गरी भर्नुपर्दछ ।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फरक के छ भने, याक/नाक/चौंरीको उमेरअनुसार जम्मा सङ्ख्या मात्र लेख्नुपर्दछ, स्थानीय वा उन्नत खुलाइरहनु पर्दैन ।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कोड २१ देखि कोड २७ सम्म लेखिएका याक/नाक/चौंरीको सङ्ख्याको जोड कोड नम्बर २० मा लेखिए बराबर हुनुपर्दछ ।</a:t>
            </a:r>
          </a:p>
          <a:p>
            <a:pPr algn="just">
              <a:lnSpc>
                <a:spcPct val="150000"/>
              </a:lnSpc>
            </a:pPr>
            <a:endParaRPr lang="ne-NP" sz="2400" dirty="0">
              <a:solidFill>
                <a:schemeClr val="tx1"/>
              </a:solidFill>
              <a:latin typeface="Preeti" pitchFamily="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873" y="1524000"/>
            <a:ext cx="11184467" cy="172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40" y="914400"/>
            <a:ext cx="113030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flipV="1">
            <a:off x="1016000" y="2209800"/>
            <a:ext cx="2133600" cy="6096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686800" y="1828800"/>
            <a:ext cx="990600" cy="141605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871626" y="1480226"/>
            <a:ext cx="609600" cy="272374"/>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19">
            <a:extLst>
              <a:ext uri="{FF2B5EF4-FFF2-40B4-BE49-F238E27FC236}">
                <a16:creationId xmlns="" xmlns:a16="http://schemas.microsoft.com/office/drawing/2014/main" id="{9F244810-92E5-4644-8BFC-B88F4B2EE5EF}"/>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12</a:t>
            </a:fld>
            <a:endParaRPr lang="en-US" dirty="0">
              <a:latin typeface="Fontasy Himali" panose="04020500000000000000" pitchFamily="82" charset="0"/>
            </a:endParaRPr>
          </a:p>
        </p:txBody>
      </p:sp>
      <p:pic>
        <p:nvPicPr>
          <p:cNvPr id="2050" name="Picture 2" descr="milking in the yak farm || Nepal || dolpa || lajimbudha || - YouTube">
            <a:extLst>
              <a:ext uri="{FF2B5EF4-FFF2-40B4-BE49-F238E27FC236}">
                <a16:creationId xmlns="" xmlns:a16="http://schemas.microsoft.com/office/drawing/2014/main" id="{BFA7DD7D-8176-48FE-AA62-E5AFF4E6EA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3505200"/>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Yak Or Nak Pasture On Grass Hills In Himalayas Animals In Nepal Stock Photo  - Download Image Now - iStock">
            <a:extLst>
              <a:ext uri="{FF2B5EF4-FFF2-40B4-BE49-F238E27FC236}">
                <a16:creationId xmlns="" xmlns:a16="http://schemas.microsoft.com/office/drawing/2014/main" id="{181080BB-08F2-4DEC-9422-D4DEA39B50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 y="5105400"/>
            <a:ext cx="2647950"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289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1441030"/>
            <a:ext cx="11242963" cy="2178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1" y="760898"/>
            <a:ext cx="11344564" cy="68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p:cNvSpPr/>
          <p:nvPr/>
        </p:nvSpPr>
        <p:spPr>
          <a:xfrm>
            <a:off x="76200" y="3771900"/>
            <a:ext cx="8382001" cy="2819400"/>
          </a:xfrm>
          <a:prstGeom prst="roundRect">
            <a:avLst>
              <a:gd name="adj" fmla="val 1785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रॉगो/भैंसीका सङ्ख्या भर्दा पनि माथि गाई/गोरुको सन्दर्भमा उल्लेख भए जस्तै गरेर स्थानीय र उन्नत अनुसार भर्नुपर्दछ ।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माथिजस्तै यसमा पनि ख्याल गर्नुपर्ने कुरा के छ भने कोड ३१ देखि कोड ३९ सम्म लेखिएका रॉगो/भैंसीको सङ्ख्याको जोड कोड नम्बर ३० मा लेखिए बराबर हुनुपर्दछ ।</a:t>
            </a:r>
          </a:p>
        </p:txBody>
      </p:sp>
      <p:sp>
        <p:nvSpPr>
          <p:cNvPr id="5" name="Oval 4"/>
          <p:cNvSpPr/>
          <p:nvPr/>
        </p:nvSpPr>
        <p:spPr>
          <a:xfrm flipV="1">
            <a:off x="762000" y="2286000"/>
            <a:ext cx="2133600" cy="6096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686800" y="1676400"/>
            <a:ext cx="914400" cy="194268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flipV="1">
            <a:off x="8763000" y="1423196"/>
            <a:ext cx="762000" cy="253204"/>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9">
            <a:extLst>
              <a:ext uri="{FF2B5EF4-FFF2-40B4-BE49-F238E27FC236}">
                <a16:creationId xmlns="" xmlns:a16="http://schemas.microsoft.com/office/drawing/2014/main" id="{2B40E220-7028-4D7F-B3F4-44400A50E5AE}"/>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13</a:t>
            </a:fld>
            <a:endParaRPr lang="en-US" dirty="0">
              <a:latin typeface="Fontasy Himali" panose="04020500000000000000" pitchFamily="82" charset="0"/>
            </a:endParaRPr>
          </a:p>
        </p:txBody>
      </p:sp>
      <p:pic>
        <p:nvPicPr>
          <p:cNvPr id="6146" name="Picture 2">
            <a:extLst>
              <a:ext uri="{FF2B5EF4-FFF2-40B4-BE49-F238E27FC236}">
                <a16:creationId xmlns="" xmlns:a16="http://schemas.microsoft.com/office/drawing/2014/main" id="{6928426D-4A4A-4BDA-B89D-676D32844C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3771900"/>
            <a:ext cx="3352800" cy="2705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724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013" y="1676400"/>
            <a:ext cx="11353800"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ular Callout 9"/>
          <p:cNvSpPr/>
          <p:nvPr/>
        </p:nvSpPr>
        <p:spPr>
          <a:xfrm>
            <a:off x="3175540" y="3886200"/>
            <a:ext cx="8128000" cy="1679448"/>
          </a:xfrm>
          <a:prstGeom prst="wedgeRoundRectCallout">
            <a:avLst>
              <a:gd name="adj1" fmla="val 28549"/>
              <a:gd name="adj2" fmla="val -169977"/>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e-NP" sz="2400" dirty="0">
                <a:solidFill>
                  <a:schemeClr val="tx1"/>
                </a:solidFill>
                <a:latin typeface="Preeti" pitchFamily="2" charset="0"/>
                <a:cs typeface="Kalimati" pitchFamily="2"/>
              </a:rPr>
              <a:t>कृषि चलनमा रहेका सम्पूर्ण बाख्रा, च्याङ्ग्रा, पाठा, पाठीको जम्मा सङ्ख्या कोड नं. ४० को लहरमा स्थानीय र उन्नत जात अनुसार  लेख्नु पर्दछ । </a:t>
            </a:r>
            <a:endParaRPr lang="en-US" sz="2400" dirty="0">
              <a:solidFill>
                <a:schemeClr val="tx1"/>
              </a:solidFill>
              <a:latin typeface="Preeti" pitchFamily="2" charset="0"/>
              <a:cs typeface="Kalimati" pitchFamily="2"/>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182" y="1102696"/>
            <a:ext cx="11344564" cy="68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flipV="1">
            <a:off x="5334000" y="1828800"/>
            <a:ext cx="1879600" cy="19050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flipV="1">
            <a:off x="9525000" y="1676400"/>
            <a:ext cx="2057400" cy="3048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flipV="1">
            <a:off x="1219200" y="1524000"/>
            <a:ext cx="3505200" cy="5334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9">
            <a:extLst>
              <a:ext uri="{FF2B5EF4-FFF2-40B4-BE49-F238E27FC236}">
                <a16:creationId xmlns="" xmlns:a16="http://schemas.microsoft.com/office/drawing/2014/main" id="{2DF98A64-8576-4D4A-A134-E0370E70BA85}"/>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14</a:t>
            </a:fld>
            <a:endParaRPr lang="en-US" dirty="0">
              <a:latin typeface="Fontasy Himali" panose="04020500000000000000" pitchFamily="82" charset="0"/>
            </a:endParaRPr>
          </a:p>
        </p:txBody>
      </p:sp>
      <p:pic>
        <p:nvPicPr>
          <p:cNvPr id="2" name="Picture 2" descr="Chyangra (Chamba) Goat Info, Farming, Pashmina Wool Production, Pictures">
            <a:extLst>
              <a:ext uri="{FF2B5EF4-FFF2-40B4-BE49-F238E27FC236}">
                <a16:creationId xmlns="" xmlns:a16="http://schemas.microsoft.com/office/drawing/2014/main" id="{177533F9-AE8F-4528-97E4-8923C6B35E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446" y="3816350"/>
            <a:ext cx="2686554" cy="258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332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5463309" y="2667000"/>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11353800"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182" y="1102696"/>
            <a:ext cx="11344564" cy="68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ounded Rectangular Callout 12"/>
          <p:cNvSpPr/>
          <p:nvPr/>
        </p:nvSpPr>
        <p:spPr>
          <a:xfrm>
            <a:off x="381000" y="3782658"/>
            <a:ext cx="8432800" cy="2618142"/>
          </a:xfrm>
          <a:prstGeom prst="wedgeRoundRectCallout">
            <a:avLst>
              <a:gd name="adj1" fmla="val 57777"/>
              <a:gd name="adj2" fmla="val -108967"/>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endParaRPr lang="ne-NP" sz="2400" dirty="0">
              <a:solidFill>
                <a:schemeClr val="tx1"/>
              </a:solidFill>
              <a:latin typeface="Preeti" pitchFamily="2" charset="0"/>
            </a:endParaRPr>
          </a:p>
          <a:p>
            <a:pPr marL="342900" indent="-342900" algn="just">
              <a:lnSpc>
                <a:spcPct val="150000"/>
              </a:lnSpc>
              <a:buFont typeface="Wingdings" pitchFamily="2" charset="2"/>
              <a:buChar char="ü"/>
            </a:pPr>
            <a:endParaRPr lang="ne-NP" sz="2400" dirty="0">
              <a:solidFill>
                <a:schemeClr val="tx1"/>
              </a:solidFill>
              <a:latin typeface="Preeti" pitchFamily="2" charset="0"/>
            </a:endParaRPr>
          </a:p>
          <a:p>
            <a:pPr marL="342900" indent="-342900" algn="just">
              <a:lnSpc>
                <a:spcPct val="150000"/>
              </a:lnSpc>
              <a:buFont typeface="Wingdings" pitchFamily="2" charset="2"/>
              <a:buChar char="ü"/>
            </a:pPr>
            <a:endParaRPr lang="en-US" sz="2400" dirty="0">
              <a:solidFill>
                <a:schemeClr val="tx1"/>
              </a:solidFill>
              <a:latin typeface="Preeti" pitchFamily="2" charset="0"/>
              <a:cs typeface="Kalimati" pitchFamily="2"/>
            </a:endParaRP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६ महिना मुनिका बाख्राका पाठाको संख्या कोड ४१ को लहरमा,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६ महिना मुनिका  बाख्राका पाठीको संख्या कोड ४२ को लहरमा पहिले जस्तै स्थानीय र उन्नत जात छुट्याएर लेख्नुपर्दछ । </a:t>
            </a:r>
          </a:p>
          <a:p>
            <a:pPr marL="342900" indent="-342900" algn="just">
              <a:lnSpc>
                <a:spcPct val="150000"/>
              </a:lnSpc>
              <a:buFont typeface="Wingdings" pitchFamily="2" charset="2"/>
              <a:buChar char="ü"/>
            </a:pPr>
            <a:endParaRPr lang="ne-NP" sz="2400" dirty="0">
              <a:solidFill>
                <a:schemeClr val="tx1"/>
              </a:solidFill>
              <a:latin typeface="Preeti" pitchFamily="2" charset="0"/>
            </a:endParaRPr>
          </a:p>
          <a:p>
            <a:pPr marL="342900" indent="-342900" algn="just">
              <a:lnSpc>
                <a:spcPct val="150000"/>
              </a:lnSpc>
              <a:buFont typeface="Wingdings" pitchFamily="2" charset="2"/>
              <a:buChar char="ü"/>
            </a:pPr>
            <a:endParaRPr lang="ne-NP" sz="2400" dirty="0">
              <a:solidFill>
                <a:schemeClr val="tx1"/>
              </a:solidFill>
              <a:latin typeface="Preeti" pitchFamily="2" charset="0"/>
            </a:endParaRPr>
          </a:p>
          <a:p>
            <a:pPr marL="342900" indent="-342900" algn="just">
              <a:lnSpc>
                <a:spcPct val="150000"/>
              </a:lnSpc>
              <a:buFont typeface="Wingdings" pitchFamily="2" charset="2"/>
              <a:buChar char="ü"/>
            </a:pPr>
            <a:endParaRPr lang="en-US" sz="2400" dirty="0">
              <a:solidFill>
                <a:schemeClr val="tx1"/>
              </a:solidFill>
              <a:latin typeface="Preeti" pitchFamily="2" charset="0"/>
            </a:endParaRPr>
          </a:p>
        </p:txBody>
      </p:sp>
      <p:sp>
        <p:nvSpPr>
          <p:cNvPr id="6" name="Oval 5"/>
          <p:cNvSpPr/>
          <p:nvPr/>
        </p:nvSpPr>
        <p:spPr>
          <a:xfrm flipV="1">
            <a:off x="914400" y="2133600"/>
            <a:ext cx="1295400" cy="12954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flipV="1">
            <a:off x="2971799" y="1905000"/>
            <a:ext cx="2491509" cy="4572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V="1">
            <a:off x="9372601" y="1905000"/>
            <a:ext cx="2272146" cy="4572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flipV="1">
            <a:off x="5425209" y="1902568"/>
            <a:ext cx="1295400" cy="459632"/>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19">
            <a:extLst>
              <a:ext uri="{FF2B5EF4-FFF2-40B4-BE49-F238E27FC236}">
                <a16:creationId xmlns="" xmlns:a16="http://schemas.microsoft.com/office/drawing/2014/main" id="{44A9457D-119D-4BD3-9CDF-0742ECD41909}"/>
              </a:ext>
            </a:extLst>
          </p:cNvPr>
          <p:cNvSpPr txBox="1">
            <a:spLocks/>
          </p:cNvSpPr>
          <p:nvPr/>
        </p:nvSpPr>
        <p:spPr>
          <a:xfrm>
            <a:off x="11250930" y="64770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15</a:t>
            </a:fld>
            <a:endParaRPr lang="en-US" dirty="0">
              <a:latin typeface="Fontasy Himali" panose="04020500000000000000" pitchFamily="82" charset="0"/>
            </a:endParaRPr>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5400" y="3782658"/>
            <a:ext cx="3124200" cy="246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6624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11353800"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182" y="1102696"/>
            <a:ext cx="11344564" cy="68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ounded Rectangular Callout 14"/>
          <p:cNvSpPr/>
          <p:nvPr/>
        </p:nvSpPr>
        <p:spPr>
          <a:xfrm>
            <a:off x="0" y="3663950"/>
            <a:ext cx="6553200" cy="2965450"/>
          </a:xfrm>
          <a:prstGeom prst="wedgeRoundRectCallout">
            <a:avLst>
              <a:gd name="adj1" fmla="val 102979"/>
              <a:gd name="adj2" fmla="val -78611"/>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६ महिना वा सोभन्दा माथिका खसी/बोकाको सङ्ख्या कोड ४३ को लहरमा र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६ महिना वा सोभन्दा माथिका बाख्रीको सङ्ख्या कोड ४४ को लहरमा स्थानीय र उन्नत छुट्ट्याएर लेख्नु पर्दछ । </a:t>
            </a:r>
            <a:endParaRPr lang="en-US" sz="2400" dirty="0">
              <a:solidFill>
                <a:schemeClr val="tx1"/>
              </a:solidFill>
              <a:latin typeface="Preeti" pitchFamily="2" charset="0"/>
              <a:cs typeface="Kalimati" pitchFamily="2"/>
            </a:endParaRPr>
          </a:p>
        </p:txBody>
      </p:sp>
      <p:sp>
        <p:nvSpPr>
          <p:cNvPr id="16" name="Oval 15"/>
          <p:cNvSpPr/>
          <p:nvPr/>
        </p:nvSpPr>
        <p:spPr>
          <a:xfrm>
            <a:off x="5384800" y="2289175"/>
            <a:ext cx="1524000" cy="530225"/>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048000" y="2285932"/>
            <a:ext cx="2336800" cy="3842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flipV="1">
            <a:off x="914400" y="2133600"/>
            <a:ext cx="1295400" cy="13716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525000" y="2332949"/>
            <a:ext cx="2119746" cy="530225"/>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9">
            <a:extLst>
              <a:ext uri="{FF2B5EF4-FFF2-40B4-BE49-F238E27FC236}">
                <a16:creationId xmlns="" xmlns:a16="http://schemas.microsoft.com/office/drawing/2014/main" id="{0A032DA6-2CD2-412B-A1A2-05CB8876DCC3}"/>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16</a:t>
            </a:fld>
            <a:endParaRPr lang="en-US" dirty="0">
              <a:latin typeface="Fontasy Himali" panose="04020500000000000000" pitchFamily="82" charset="0"/>
            </a:endParaRPr>
          </a:p>
        </p:txBody>
      </p:sp>
      <p:pic>
        <p:nvPicPr>
          <p:cNvPr id="11" name="Picture 4" descr="Badel - Munaabazar">
            <a:extLst>
              <a:ext uri="{FF2B5EF4-FFF2-40B4-BE49-F238E27FC236}">
                <a16:creationId xmlns="" xmlns:a16="http://schemas.microsoft.com/office/drawing/2014/main" id="{AB1AD146-19B4-43AF-BA4C-15D65DE4D4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426078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166,904 Goat Photos - Free &amp; Royalty-Free Stock Photos from Dreamstime">
            <a:extLst>
              <a:ext uri="{FF2B5EF4-FFF2-40B4-BE49-F238E27FC236}">
                <a16:creationId xmlns="" xmlns:a16="http://schemas.microsoft.com/office/drawing/2014/main" id="{A32E582D-B2D7-4FF9-B1AB-18B1852542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43078" y="4276725"/>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9996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182" y="1102696"/>
            <a:ext cx="11344564" cy="68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p:cNvSpPr/>
          <p:nvPr/>
        </p:nvSpPr>
        <p:spPr>
          <a:xfrm>
            <a:off x="3149600" y="2057401"/>
            <a:ext cx="1524000" cy="5302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255" y="1781884"/>
            <a:ext cx="11344564"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ounded Rectangular Callout 19"/>
          <p:cNvSpPr/>
          <p:nvPr/>
        </p:nvSpPr>
        <p:spPr>
          <a:xfrm>
            <a:off x="3135745" y="4343400"/>
            <a:ext cx="5627255" cy="2286000"/>
          </a:xfrm>
          <a:prstGeom prst="wedgeRoundRectCallout">
            <a:avLst>
              <a:gd name="adj1" fmla="val 81983"/>
              <a:gd name="adj2" fmla="val -145125"/>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e-NP" sz="2400" dirty="0">
                <a:solidFill>
                  <a:schemeClr val="tx1"/>
                </a:solidFill>
                <a:latin typeface="Preeti" pitchFamily="2" charset="0"/>
                <a:cs typeface="Kalimati" pitchFamily="2"/>
              </a:rPr>
              <a:t>कृषि चलनमा रहेका सम्पूर्ण  भेडा/भेडी (पाठा/पाठी समेत) को जम्मा सङ्ख्या कोड नं. ५० को लहरमा स्थानीय र उन्नत जात अनुसार  लेख्नु पर्दछ । </a:t>
            </a:r>
            <a:endParaRPr lang="en-US" sz="2400" dirty="0">
              <a:solidFill>
                <a:schemeClr val="tx1"/>
              </a:solidFill>
              <a:latin typeface="Preeti" pitchFamily="2" charset="0"/>
              <a:cs typeface="Kalimati" pitchFamily="2"/>
            </a:endParaRPr>
          </a:p>
        </p:txBody>
      </p:sp>
      <p:sp>
        <p:nvSpPr>
          <p:cNvPr id="6" name="Oval 5"/>
          <p:cNvSpPr/>
          <p:nvPr/>
        </p:nvSpPr>
        <p:spPr>
          <a:xfrm flipV="1">
            <a:off x="1295400" y="1623658"/>
            <a:ext cx="2819400" cy="582967"/>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524999" y="1676401"/>
            <a:ext cx="2196465" cy="4572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9">
            <a:extLst>
              <a:ext uri="{FF2B5EF4-FFF2-40B4-BE49-F238E27FC236}">
                <a16:creationId xmlns="" xmlns:a16="http://schemas.microsoft.com/office/drawing/2014/main" id="{1A7AEECF-00F2-4CA8-9F1F-DB4CE29BE4B5}"/>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17</a:t>
            </a:fld>
            <a:endParaRPr lang="en-US" dirty="0">
              <a:latin typeface="Fontasy Himali" panose="04020500000000000000" pitchFamily="82" charset="0"/>
            </a:endParaRPr>
          </a:p>
        </p:txBody>
      </p:sp>
      <p:pic>
        <p:nvPicPr>
          <p:cNvPr id="10" name="Picture 4" descr="Big Horn sheep, Tibetan Refugee Settlement, Pokhara, Nepal">
            <a:extLst>
              <a:ext uri="{FF2B5EF4-FFF2-40B4-BE49-F238E27FC236}">
                <a16:creationId xmlns="" xmlns:a16="http://schemas.microsoft.com/office/drawing/2014/main" id="{3B9A5A4C-5619-498A-8EF4-B2F51967EE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182" y="4276725"/>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86,953 Baby Sheep Stock Photos, Pictures &amp; Royalty-Free Images - iStock">
            <a:extLst>
              <a:ext uri="{FF2B5EF4-FFF2-40B4-BE49-F238E27FC236}">
                <a16:creationId xmlns="" xmlns:a16="http://schemas.microsoft.com/office/drawing/2014/main" id="{54CD5C58-4F80-484B-8A4E-2D818665D6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67778" y="4343400"/>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318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182" y="1102696"/>
            <a:ext cx="11344564" cy="68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p:cNvSpPr/>
          <p:nvPr/>
        </p:nvSpPr>
        <p:spPr>
          <a:xfrm>
            <a:off x="3149600" y="2057401"/>
            <a:ext cx="1524000" cy="5302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255" y="1781884"/>
            <a:ext cx="11344564"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ounded Rectangular Callout 12"/>
          <p:cNvSpPr/>
          <p:nvPr/>
        </p:nvSpPr>
        <p:spPr>
          <a:xfrm>
            <a:off x="711201" y="3886200"/>
            <a:ext cx="8361916" cy="2667000"/>
          </a:xfrm>
          <a:prstGeom prst="wedgeRoundRectCallout">
            <a:avLst>
              <a:gd name="adj1" fmla="val 56458"/>
              <a:gd name="adj2" fmla="val -107841"/>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endParaRPr lang="en-US" sz="2400" dirty="0">
              <a:solidFill>
                <a:schemeClr val="tx1"/>
              </a:solidFill>
              <a:latin typeface="Preeti" pitchFamily="2" charset="0"/>
            </a:endParaRP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६ महिना मुनिका भेडाभेडीको पाठाको संख्या कोड ५१ को लहरमा,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६ महिना मुनिका भेडाभेडीको पाठीको संख्या कोड ५२ को लहरमा पहिले जस्तै स्थानीय र उन्नत जात छुट्याएर लेख्नुपर्दछ । </a:t>
            </a:r>
          </a:p>
          <a:p>
            <a:pPr marL="342900" indent="-342900" algn="just">
              <a:lnSpc>
                <a:spcPct val="150000"/>
              </a:lnSpc>
              <a:buFont typeface="Wingdings" pitchFamily="2" charset="2"/>
              <a:buChar char="ü"/>
            </a:pPr>
            <a:endParaRPr lang="ne-NP" sz="2400" dirty="0">
              <a:solidFill>
                <a:schemeClr val="tx1"/>
              </a:solidFill>
              <a:latin typeface="Preeti" pitchFamily="2" charset="0"/>
            </a:endParaRPr>
          </a:p>
        </p:txBody>
      </p:sp>
      <p:sp>
        <p:nvSpPr>
          <p:cNvPr id="6" name="Oval 5"/>
          <p:cNvSpPr/>
          <p:nvPr/>
        </p:nvSpPr>
        <p:spPr>
          <a:xfrm flipV="1">
            <a:off x="1219200" y="2133600"/>
            <a:ext cx="1219200" cy="1019884"/>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flipV="1">
            <a:off x="5638800" y="2057400"/>
            <a:ext cx="762000" cy="586141"/>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V="1">
            <a:off x="9601200" y="2057400"/>
            <a:ext cx="2043546" cy="6858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48000" y="2133600"/>
            <a:ext cx="1844159" cy="536575"/>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9">
            <a:extLst>
              <a:ext uri="{FF2B5EF4-FFF2-40B4-BE49-F238E27FC236}">
                <a16:creationId xmlns="" xmlns:a16="http://schemas.microsoft.com/office/drawing/2014/main" id="{6532E8FC-B792-4820-88F0-560AC1D8A453}"/>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18</a:t>
            </a:fld>
            <a:endParaRPr lang="en-US" dirty="0">
              <a:latin typeface="Fontasy Himali" panose="04020500000000000000" pitchFamily="82" charset="0"/>
            </a:endParaRPr>
          </a:p>
        </p:txBody>
      </p:sp>
      <p:pic>
        <p:nvPicPr>
          <p:cNvPr id="8194" name="Picture 2" descr="Mother and baby sheep in Dorset England UK Stock Photo - Alamy">
            <a:extLst>
              <a:ext uri="{FF2B5EF4-FFF2-40B4-BE49-F238E27FC236}">
                <a16:creationId xmlns="" xmlns:a16="http://schemas.microsoft.com/office/drawing/2014/main" id="{C574DF95-7686-4C62-B99B-57BA1038B6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5915" y="4119208"/>
            <a:ext cx="249555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789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182" y="1102696"/>
            <a:ext cx="11344564" cy="68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p:cNvSpPr/>
          <p:nvPr/>
        </p:nvSpPr>
        <p:spPr>
          <a:xfrm>
            <a:off x="3149600" y="2057401"/>
            <a:ext cx="1524000" cy="5302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255" y="1781884"/>
            <a:ext cx="11344564"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ounded Rectangular Callout 12"/>
          <p:cNvSpPr/>
          <p:nvPr/>
        </p:nvSpPr>
        <p:spPr>
          <a:xfrm>
            <a:off x="309911" y="3276600"/>
            <a:ext cx="8224489" cy="3247417"/>
          </a:xfrm>
          <a:prstGeom prst="wedgeRoundRectCallout">
            <a:avLst>
              <a:gd name="adj1" fmla="val 63260"/>
              <a:gd name="adj2" fmla="val -62336"/>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६ महिना वा सोभन्दा माथिका भेडाको संख्या कोड ५३ को लहरमा,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६ महिना वा सोभन्दा माथिका भेडीको संख्या कोड ५४ को लहरमा पहिले जस्तै स्थानीय र उन्नत जात छुट्याएर लेख्नुपर्दछ । </a:t>
            </a:r>
          </a:p>
          <a:p>
            <a:pPr algn="just">
              <a:lnSpc>
                <a:spcPct val="150000"/>
              </a:lnSpc>
            </a:pPr>
            <a:endParaRPr lang="ne-NP" sz="2400" dirty="0">
              <a:solidFill>
                <a:schemeClr val="tx1"/>
              </a:solidFill>
              <a:latin typeface="Preeti" pitchFamily="2" charset="0"/>
            </a:endParaRPr>
          </a:p>
        </p:txBody>
      </p:sp>
      <p:sp>
        <p:nvSpPr>
          <p:cNvPr id="6" name="Oval 5"/>
          <p:cNvSpPr/>
          <p:nvPr/>
        </p:nvSpPr>
        <p:spPr>
          <a:xfrm flipV="1">
            <a:off x="1219200" y="2133600"/>
            <a:ext cx="1219200" cy="1019884"/>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162570" y="2628867"/>
            <a:ext cx="2336800" cy="3842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645073" y="2595663"/>
            <a:ext cx="2119746" cy="530225"/>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9">
            <a:extLst>
              <a:ext uri="{FF2B5EF4-FFF2-40B4-BE49-F238E27FC236}">
                <a16:creationId xmlns="" xmlns:a16="http://schemas.microsoft.com/office/drawing/2014/main" id="{5D964387-C93F-4290-8F01-B4926B1F1BD7}"/>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19</a:t>
            </a:fld>
            <a:endParaRPr lang="en-US" dirty="0">
              <a:latin typeface="Fontasy Himali" panose="04020500000000000000" pitchFamily="82" charset="0"/>
            </a:endParaRPr>
          </a:p>
        </p:txBody>
      </p:sp>
      <p:pic>
        <p:nvPicPr>
          <p:cNvPr id="8194" name="Picture 2" descr="Sheep Farming In Nepal, Breeds, Business Plan | Agri Farming">
            <a:extLst>
              <a:ext uri="{FF2B5EF4-FFF2-40B4-BE49-F238E27FC236}">
                <a16:creationId xmlns="" xmlns:a16="http://schemas.microsoft.com/office/drawing/2014/main" id="{7EB94FBA-0F51-4598-AC10-57D7BBF937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0625" y="3362325"/>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heep Farming In Nepal, Breeds, Business Plan | Agri Farming">
            <a:extLst>
              <a:ext uri="{FF2B5EF4-FFF2-40B4-BE49-F238E27FC236}">
                <a16:creationId xmlns="" xmlns:a16="http://schemas.microsoft.com/office/drawing/2014/main" id="{7E952D35-6592-43C1-A722-48F0D9AEA5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9200" y="5181600"/>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516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a:t>
            </a:fld>
            <a:endParaRPr lang="en-US" dirty="0">
              <a:latin typeface="Fontasy Himali" panose="04020500000000000000" pitchFamily="82" charset="0"/>
            </a:endParaRPr>
          </a:p>
        </p:txBody>
      </p:sp>
      <p:sp>
        <p:nvSpPr>
          <p:cNvPr id="11" name="Text Placeholder 1"/>
          <p:cNvSpPr>
            <a:spLocks noGrp="1"/>
          </p:cNvSpPr>
          <p:nvPr>
            <p:ph type="body" sz="quarter" idx="4294967295"/>
          </p:nvPr>
        </p:nvSpPr>
        <p:spPr>
          <a:xfrm>
            <a:off x="0" y="685800"/>
            <a:ext cx="12192000" cy="879023"/>
          </a:xfrm>
          <a:prstGeom prst="rect">
            <a:avLst/>
          </a:prstGeom>
        </p:spPr>
        <p:txBody>
          <a:bodyPr>
            <a:normAutofit/>
          </a:bodyPr>
          <a:lstStyle/>
          <a:p>
            <a:pPr marL="0" indent="0" algn="ctr">
              <a:lnSpc>
                <a:spcPct val="150000"/>
              </a:lnSpc>
              <a:buNone/>
            </a:pPr>
            <a:r>
              <a:rPr lang="ne-NP" b="1" dirty="0">
                <a:solidFill>
                  <a:srgbClr val="000099"/>
                </a:solidFill>
                <a:latin typeface="Ganesh" pitchFamily="2" charset="0"/>
                <a:cs typeface="Kalimati" panose="00000400000000000000" pitchFamily="2"/>
              </a:rPr>
              <a:t>प्रस्तुतिका विषय र सन्दर्भ सामाग्री</a:t>
            </a:r>
          </a:p>
        </p:txBody>
      </p:sp>
      <p:sp>
        <p:nvSpPr>
          <p:cNvPr id="14" name="TextBox 13"/>
          <p:cNvSpPr txBox="1"/>
          <p:nvPr/>
        </p:nvSpPr>
        <p:spPr>
          <a:xfrm>
            <a:off x="76200" y="2581364"/>
            <a:ext cx="8839200" cy="1754326"/>
          </a:xfrm>
          <a:prstGeom prst="rect">
            <a:avLst/>
          </a:prstGeom>
          <a:noFill/>
        </p:spPr>
        <p:txBody>
          <a:bodyPr wrap="square" rtlCol="0">
            <a:spAutoFit/>
          </a:bodyPr>
          <a:lstStyle/>
          <a:p>
            <a:pPr algn="ctr">
              <a:lnSpc>
                <a:spcPct val="150000"/>
              </a:lnSpc>
            </a:pPr>
            <a:r>
              <a:rPr lang="ne-NP" sz="2400" b="1" dirty="0">
                <a:solidFill>
                  <a:srgbClr val="000099"/>
                </a:solidFill>
                <a:cs typeface="Kalimati" pitchFamily="2"/>
              </a:rPr>
              <a:t>प्रस्तुतिका विषय</a:t>
            </a:r>
          </a:p>
          <a:p>
            <a:pPr lvl="0" algn="ctr">
              <a:lnSpc>
                <a:spcPct val="150000"/>
              </a:lnSpc>
            </a:pPr>
            <a:r>
              <a:rPr lang="ne-NP" sz="2400" b="1" dirty="0">
                <a:solidFill>
                  <a:srgbClr val="002060"/>
                </a:solidFill>
                <a:latin typeface="Preeti"/>
                <a:cs typeface="Kalimati" pitchFamily="2"/>
              </a:rPr>
              <a:t>लगत २</a:t>
            </a:r>
            <a:r>
              <a:rPr lang="en-US" sz="2400" b="1" dirty="0">
                <a:solidFill>
                  <a:srgbClr val="002060"/>
                </a:solidFill>
                <a:latin typeface="Preeti"/>
                <a:cs typeface="Kalimati" pitchFamily="2"/>
              </a:rPr>
              <a:t>M </a:t>
            </a:r>
            <a:r>
              <a:rPr lang="ne-NP" sz="2400" b="1" dirty="0">
                <a:solidFill>
                  <a:srgbClr val="002060"/>
                </a:solidFill>
                <a:latin typeface="Preeti"/>
                <a:cs typeface="Kalimati" pitchFamily="2"/>
              </a:rPr>
              <a:t>कृषक परिवार प्रश्नावली</a:t>
            </a:r>
            <a:endParaRPr lang="ne-NP" sz="2400" b="1" dirty="0">
              <a:cs typeface="Kalimati" pitchFamily="2"/>
            </a:endParaRPr>
          </a:p>
          <a:p>
            <a:pPr algn="ctr">
              <a:lnSpc>
                <a:spcPct val="150000"/>
              </a:lnSpc>
            </a:pPr>
            <a:r>
              <a:rPr lang="ne-NP" sz="2400" dirty="0">
                <a:cs typeface="Kalimati" pitchFamily="2"/>
              </a:rPr>
              <a:t>भाग ५ गणनाको दिनमा रहेका पाल्तु पशुपन्छीको विवरण</a:t>
            </a:r>
            <a:endParaRPr lang="en-US" sz="2400" dirty="0">
              <a:cs typeface="Kalimati" pitchFamily="2"/>
            </a:endParaRPr>
          </a:p>
        </p:txBody>
      </p:sp>
      <p:sp>
        <p:nvSpPr>
          <p:cNvPr id="15" name="TextBox 14">
            <a:extLst>
              <a:ext uri="{FF2B5EF4-FFF2-40B4-BE49-F238E27FC236}">
                <a16:creationId xmlns="" xmlns:a16="http://schemas.microsoft.com/office/drawing/2014/main" id="{5E75FA20-258B-4976-B921-08A2562603A4}"/>
              </a:ext>
            </a:extLst>
          </p:cNvPr>
          <p:cNvSpPr txBox="1"/>
          <p:nvPr/>
        </p:nvSpPr>
        <p:spPr>
          <a:xfrm>
            <a:off x="8534400" y="2581364"/>
            <a:ext cx="3617068" cy="1754326"/>
          </a:xfrm>
          <a:prstGeom prst="rect">
            <a:avLst/>
          </a:prstGeom>
          <a:noFill/>
        </p:spPr>
        <p:txBody>
          <a:bodyPr wrap="square" rtlCol="0">
            <a:spAutoFit/>
          </a:bodyPr>
          <a:lstStyle/>
          <a:p>
            <a:pPr>
              <a:lnSpc>
                <a:spcPct val="150000"/>
              </a:lnSpc>
            </a:pPr>
            <a:r>
              <a:rPr lang="ne-NP" sz="2400" b="1" dirty="0">
                <a:solidFill>
                  <a:srgbClr val="000099"/>
                </a:solidFill>
                <a:cs typeface="Kalimati" pitchFamily="2"/>
              </a:rPr>
              <a:t>   सन्दर्भ सामाग्री</a:t>
            </a:r>
          </a:p>
          <a:p>
            <a:pPr marL="457200" indent="-457200">
              <a:lnSpc>
                <a:spcPct val="150000"/>
              </a:lnSpc>
              <a:buFont typeface="Wingdings" panose="05000000000000000000" pitchFamily="2" charset="2"/>
              <a:buChar char="ü"/>
            </a:pPr>
            <a:r>
              <a:rPr lang="ne-NP" sz="2400" dirty="0">
                <a:cs typeface="Kalimati" pitchFamily="2"/>
              </a:rPr>
              <a:t>गणना पुस्तिका</a:t>
            </a:r>
            <a:endParaRPr lang="en-US" sz="2400" dirty="0">
              <a:cs typeface="Kalimati" pitchFamily="2"/>
            </a:endParaRPr>
          </a:p>
          <a:p>
            <a:pPr marL="457200" indent="-457200">
              <a:lnSpc>
                <a:spcPct val="150000"/>
              </a:lnSpc>
              <a:buFont typeface="Wingdings" panose="05000000000000000000" pitchFamily="2" charset="2"/>
              <a:buChar char="ü"/>
            </a:pPr>
            <a:r>
              <a:rPr lang="ne-NP" sz="2400" dirty="0">
                <a:cs typeface="Kalimati" pitchFamily="2"/>
              </a:rPr>
              <a:t>पेज </a:t>
            </a:r>
            <a:r>
              <a:rPr lang="ne-NP" sz="2400" dirty="0" smtClean="0">
                <a:cs typeface="Kalimati" pitchFamily="2"/>
              </a:rPr>
              <a:t>५८ </a:t>
            </a:r>
            <a:r>
              <a:rPr lang="ne-NP" sz="2400" dirty="0">
                <a:cs typeface="Kalimati" pitchFamily="2"/>
              </a:rPr>
              <a:t>देखि </a:t>
            </a:r>
            <a:r>
              <a:rPr lang="ne-NP" sz="2400" dirty="0" smtClean="0">
                <a:cs typeface="Kalimati" pitchFamily="2"/>
              </a:rPr>
              <a:t>६५ </a:t>
            </a:r>
            <a:r>
              <a:rPr lang="ne-NP" sz="2400" dirty="0">
                <a:cs typeface="Kalimati" pitchFamily="2"/>
              </a:rPr>
              <a:t>सम्म</a:t>
            </a:r>
          </a:p>
        </p:txBody>
      </p:sp>
      <p:pic>
        <p:nvPicPr>
          <p:cNvPr id="8" name="Picture 7">
            <a:extLst>
              <a:ext uri="{FF2B5EF4-FFF2-40B4-BE49-F238E27FC236}">
                <a16:creationId xmlns="" xmlns:a16="http://schemas.microsoft.com/office/drawing/2014/main" id="{2DE31F09-C25E-4C82-9621-35CB5919DA96}"/>
              </a:ext>
            </a:extLst>
          </p:cNvPr>
          <p:cNvPicPr/>
          <p:nvPr/>
        </p:nvPicPr>
        <p:blipFill rotWithShape="1">
          <a:blip r:embed="rId2"/>
          <a:srcRect l="3693" t="3148" r="5289" b="3148"/>
          <a:stretch/>
        </p:blipFill>
        <p:spPr>
          <a:xfrm>
            <a:off x="9753600" y="4335690"/>
            <a:ext cx="2057400" cy="2339430"/>
          </a:xfrm>
          <a:prstGeom prst="rect">
            <a:avLst/>
          </a:prstGeom>
          <a:ln w="12700">
            <a:solidFill>
              <a:srgbClr val="00B050"/>
            </a:solidFill>
          </a:ln>
        </p:spPr>
      </p:pic>
    </p:spTree>
    <p:extLst>
      <p:ext uri="{BB962C8B-B14F-4D97-AF65-F5344CB8AC3E}">
        <p14:creationId xmlns:p14="http://schemas.microsoft.com/office/powerpoint/2010/main" val="24444470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1811482"/>
            <a:ext cx="10898909"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145204"/>
            <a:ext cx="11000509" cy="68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ular Callout 8"/>
          <p:cNvSpPr/>
          <p:nvPr/>
        </p:nvSpPr>
        <p:spPr>
          <a:xfrm>
            <a:off x="1067436" y="4876799"/>
            <a:ext cx="9453419" cy="1904011"/>
          </a:xfrm>
          <a:prstGeom prst="wedgeRoundRectCallout">
            <a:avLst>
              <a:gd name="adj1" fmla="val 45219"/>
              <a:gd name="adj2" fmla="val -183311"/>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सुँगुर/बङ्गुर/बँदेलको जम्मा पाठा/पाठीको जम्मा सङ्ख्या कोड ६० को लहरमा लेख्नुपर्छ ।</a:t>
            </a:r>
          </a:p>
          <a:p>
            <a:pPr marL="342900" indent="-342900" algn="just">
              <a:lnSpc>
                <a:spcPct val="150000"/>
              </a:lnSpc>
              <a:buFont typeface="Wingdings" pitchFamily="2" charset="2"/>
              <a:buChar char="ü"/>
            </a:pPr>
            <a:r>
              <a:rPr lang="ne-NP" sz="2400" dirty="0" smtClean="0">
                <a:solidFill>
                  <a:schemeClr val="tx1"/>
                </a:solidFill>
                <a:latin typeface="Preeti" pitchFamily="2" charset="0"/>
                <a:cs typeface="Kalimati" pitchFamily="2"/>
              </a:rPr>
              <a:t>सो</a:t>
            </a:r>
            <a:r>
              <a:rPr lang="en-US" sz="2400" dirty="0" smtClean="0">
                <a:solidFill>
                  <a:schemeClr val="tx1"/>
                </a:solidFill>
                <a:latin typeface="Preeti" pitchFamily="2" charset="0"/>
                <a:cs typeface="Kalimati" pitchFamily="2"/>
              </a:rPr>
              <a:t> </a:t>
            </a:r>
            <a:r>
              <a:rPr lang="ne-NP" sz="2400" dirty="0" smtClean="0">
                <a:solidFill>
                  <a:schemeClr val="tx1"/>
                </a:solidFill>
                <a:latin typeface="Preeti" pitchFamily="2" charset="0"/>
                <a:cs typeface="Kalimati" pitchFamily="2"/>
              </a:rPr>
              <a:t>मध्ये </a:t>
            </a:r>
            <a:r>
              <a:rPr lang="ne-NP" sz="2400" dirty="0">
                <a:solidFill>
                  <a:schemeClr val="tx1"/>
                </a:solidFill>
                <a:latin typeface="Preeti" pitchFamily="2" charset="0"/>
                <a:cs typeface="Kalimati" pitchFamily="2"/>
              </a:rPr>
              <a:t>स्थानीय र उन्नत उपयुक्त महलहरूमा खुलाएर लेख्नुपर्दछ । </a:t>
            </a:r>
            <a:endParaRPr lang="en-US" sz="2400" dirty="0">
              <a:solidFill>
                <a:schemeClr val="tx1"/>
              </a:solidFill>
              <a:latin typeface="Preeti" pitchFamily="2" charset="0"/>
              <a:cs typeface="Kalimati" pitchFamily="2"/>
            </a:endParaRPr>
          </a:p>
        </p:txBody>
      </p:sp>
      <p:sp>
        <p:nvSpPr>
          <p:cNvPr id="5" name="Oval 4"/>
          <p:cNvSpPr/>
          <p:nvPr/>
        </p:nvSpPr>
        <p:spPr>
          <a:xfrm flipV="1">
            <a:off x="1447800" y="1811482"/>
            <a:ext cx="2667000" cy="550718"/>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flipV="1">
            <a:off x="9405257" y="1886557"/>
            <a:ext cx="2034309" cy="4572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9">
            <a:extLst>
              <a:ext uri="{FF2B5EF4-FFF2-40B4-BE49-F238E27FC236}">
                <a16:creationId xmlns="" xmlns:a16="http://schemas.microsoft.com/office/drawing/2014/main" id="{E0CC5AB6-AEDE-4CBA-9B91-585EA7C6F03C}"/>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20</a:t>
            </a:fld>
            <a:endParaRPr lang="en-US" dirty="0">
              <a:latin typeface="Fontasy Himali" panose="04020500000000000000" pitchFamily="82" charset="0"/>
            </a:endParaRPr>
          </a:p>
        </p:txBody>
      </p:sp>
      <p:pic>
        <p:nvPicPr>
          <p:cNvPr id="10242" name="Picture 2" descr="Pig Farming | FORWARD Nepal">
            <a:extLst>
              <a:ext uri="{FF2B5EF4-FFF2-40B4-BE49-F238E27FC236}">
                <a16:creationId xmlns="" xmlns:a16="http://schemas.microsoft.com/office/drawing/2014/main" id="{447A1F11-7D1D-47B5-B15F-96172AD85A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212" y="3106410"/>
            <a:ext cx="20955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Bungur farm chitwan parsa - Home | Facebook">
            <a:extLst>
              <a:ext uri="{FF2B5EF4-FFF2-40B4-BE49-F238E27FC236}">
                <a16:creationId xmlns="" xmlns:a16="http://schemas.microsoft.com/office/drawing/2014/main" id="{CAD6223F-349D-4DF8-928A-7F6CEC13B2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0512" y="3106410"/>
            <a:ext cx="2819400" cy="16192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race Agriculture Nepal - Anyolma pareka badel haruko ek jhalak...... |  Facebook">
            <a:extLst>
              <a:ext uri="{FF2B5EF4-FFF2-40B4-BE49-F238E27FC236}">
                <a16:creationId xmlns="" xmlns:a16="http://schemas.microsoft.com/office/drawing/2014/main" id="{3E451EA2-4EB5-4B67-A099-F5C6BF9CFC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46188" y="3133725"/>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1501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039" y="1701530"/>
            <a:ext cx="10797309"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619" y="1172913"/>
            <a:ext cx="10894291" cy="68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ular Callout 8"/>
          <p:cNvSpPr/>
          <p:nvPr/>
        </p:nvSpPr>
        <p:spPr>
          <a:xfrm>
            <a:off x="543334" y="3352800"/>
            <a:ext cx="10797309" cy="3429000"/>
          </a:xfrm>
          <a:prstGeom prst="wedgeRoundRectCallout">
            <a:avLst>
              <a:gd name="adj1" fmla="val 46455"/>
              <a:gd name="adj2" fmla="val -80632"/>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e-NP" sz="2400" dirty="0">
                <a:solidFill>
                  <a:schemeClr val="tx1"/>
                </a:solidFill>
                <a:latin typeface="Preeti" pitchFamily="2" charset="0"/>
                <a:cs typeface="Kalimati" pitchFamily="2"/>
              </a:rPr>
              <a:t>६ महिना मुनिका सुँगुर/बङ्गुर/बँदेलको पाठापाठीको सङ्ख्या कोड ६१ मा र </a:t>
            </a:r>
          </a:p>
          <a:p>
            <a:pPr algn="just">
              <a:lnSpc>
                <a:spcPct val="150000"/>
              </a:lnSpc>
            </a:pPr>
            <a:r>
              <a:rPr lang="ne-NP" sz="2400" dirty="0">
                <a:solidFill>
                  <a:schemeClr val="tx1"/>
                </a:solidFill>
                <a:latin typeface="Preeti" pitchFamily="2" charset="0"/>
                <a:cs typeface="Kalimati" pitchFamily="2"/>
              </a:rPr>
              <a:t>६ महिना वा सोभन्दा माथिका सुँगुर/बङ्गुर/बँदेलको सङ्ख्या कोड ६२ मा छुट्टाछुट्टै लेख्नुपर्दछ । </a:t>
            </a:r>
          </a:p>
          <a:p>
            <a:pPr algn="just">
              <a:lnSpc>
                <a:spcPct val="150000"/>
              </a:lnSpc>
            </a:pPr>
            <a:r>
              <a:rPr lang="ne-NP" sz="2400" dirty="0">
                <a:solidFill>
                  <a:schemeClr val="tx1"/>
                </a:solidFill>
                <a:latin typeface="Preeti" pitchFamily="2" charset="0"/>
                <a:cs typeface="Kalimati" pitchFamily="2"/>
              </a:rPr>
              <a:t>कोड ६१ र कोड ६२ मा लेखिएको सङ्ख्याको जोड कोड ६० मा लेखिएको सङ्ख्यासँग बराबर हुनुपर्दछ ।</a:t>
            </a:r>
          </a:p>
        </p:txBody>
      </p:sp>
      <p:sp>
        <p:nvSpPr>
          <p:cNvPr id="7" name="Oval 6"/>
          <p:cNvSpPr/>
          <p:nvPr/>
        </p:nvSpPr>
        <p:spPr>
          <a:xfrm flipV="1">
            <a:off x="2919109" y="2209800"/>
            <a:ext cx="2971800" cy="8001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flipV="1">
            <a:off x="9372600" y="1752600"/>
            <a:ext cx="2006749" cy="124433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9">
            <a:extLst>
              <a:ext uri="{FF2B5EF4-FFF2-40B4-BE49-F238E27FC236}">
                <a16:creationId xmlns="" xmlns:a16="http://schemas.microsoft.com/office/drawing/2014/main" id="{051ADD8B-3AA2-4DF2-B2D1-938957CF0935}"/>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21</a:t>
            </a:fld>
            <a:endParaRPr lang="en-US" dirty="0">
              <a:latin typeface="Fontasy Himali" panose="04020500000000000000" pitchFamily="82" charset="0"/>
            </a:endParaRPr>
          </a:p>
        </p:txBody>
      </p:sp>
    </p:spTree>
    <p:extLst>
      <p:ext uri="{BB962C8B-B14F-4D97-AF65-F5344CB8AC3E}">
        <p14:creationId xmlns:p14="http://schemas.microsoft.com/office/powerpoint/2010/main" val="11827507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619" y="533401"/>
            <a:ext cx="10894291" cy="1323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363" y="1839191"/>
            <a:ext cx="10815783"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ular Callout 8"/>
          <p:cNvSpPr/>
          <p:nvPr/>
        </p:nvSpPr>
        <p:spPr>
          <a:xfrm>
            <a:off x="203200" y="2892922"/>
            <a:ext cx="11212946" cy="3812678"/>
          </a:xfrm>
          <a:prstGeom prst="wedgeRoundRectCallout">
            <a:avLst>
              <a:gd name="adj1" fmla="val 33880"/>
              <a:gd name="adj2" fmla="val -61335"/>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घोडा/घोडी, खच्चर तथा गधालाई यदि कृषकले कुनै कृषिकार्यको लागि पालेको रहेछ भने यहाँ तिनीहरूको सङ्ख्या लेखिन्छ, </a:t>
            </a:r>
          </a:p>
          <a:p>
            <a:pPr marL="342900" indent="-342900" algn="just">
              <a:lnSpc>
                <a:spcPct val="150000"/>
              </a:lnSpc>
              <a:buFont typeface="Wingdings" pitchFamily="2" charset="2"/>
              <a:buChar char="ü"/>
            </a:pPr>
            <a:r>
              <a:rPr lang="ne-NP" sz="2400" b="1" dirty="0">
                <a:solidFill>
                  <a:srgbClr val="0070C0"/>
                </a:solidFill>
                <a:latin typeface="Preeti" pitchFamily="2" charset="0"/>
                <a:cs typeface="Kalimati" pitchFamily="2"/>
              </a:rPr>
              <a:t>अन्य ढुवानी वा व्यापारको उद्देश्यले पालिएको भए यहाँ लेख्नु </a:t>
            </a:r>
            <a:r>
              <a:rPr lang="ne-NP" sz="2400" b="1" dirty="0" smtClean="0">
                <a:solidFill>
                  <a:srgbClr val="0070C0"/>
                </a:solidFill>
                <a:latin typeface="Preeti" pitchFamily="2" charset="0"/>
                <a:cs typeface="Kalimati" pitchFamily="2"/>
              </a:rPr>
              <a:t>हुदैन, </a:t>
            </a:r>
            <a:endParaRPr lang="ne-NP" sz="2400" b="1" dirty="0">
              <a:solidFill>
                <a:srgbClr val="0070C0"/>
              </a:solidFill>
              <a:latin typeface="Preeti" pitchFamily="2" charset="0"/>
              <a:cs typeface="Kalimati" pitchFamily="2"/>
            </a:endParaRP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यस बमोजिम कोड ७१ मा घोडा/घोडीको सङ्ख्या,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कोड ७२ मा खच्चरको संख्या र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कोड ७३ मा गधाको संख्या लेख्नुपर्दछ,</a:t>
            </a:r>
          </a:p>
          <a:p>
            <a:pPr marL="342900" indent="-342900" algn="just">
              <a:lnSpc>
                <a:spcPct val="150000"/>
              </a:lnSpc>
              <a:buFont typeface="Wingdings" pitchFamily="2" charset="2"/>
              <a:buChar char="ü"/>
            </a:pPr>
            <a:r>
              <a:rPr lang="ne-NP" sz="2400" b="1" dirty="0" smtClean="0">
                <a:solidFill>
                  <a:srgbClr val="0070C0"/>
                </a:solidFill>
                <a:latin typeface="Preeti" pitchFamily="2" charset="0"/>
                <a:cs typeface="Kalimati" pitchFamily="2"/>
              </a:rPr>
              <a:t>स्थानीय वा उन्नत जात खुलाउनु पर्दैन ।</a:t>
            </a:r>
            <a:endParaRPr lang="en-US" sz="2400" b="1" dirty="0">
              <a:solidFill>
                <a:srgbClr val="0070C0"/>
              </a:solidFill>
              <a:latin typeface="Preeti" pitchFamily="2" charset="0"/>
              <a:cs typeface="Kalimati" pitchFamily="2"/>
            </a:endParaRPr>
          </a:p>
        </p:txBody>
      </p:sp>
      <p:sp>
        <p:nvSpPr>
          <p:cNvPr id="5" name="Oval 4"/>
          <p:cNvSpPr/>
          <p:nvPr/>
        </p:nvSpPr>
        <p:spPr>
          <a:xfrm flipV="1">
            <a:off x="1524000" y="1623658"/>
            <a:ext cx="1371600" cy="1019884"/>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flipV="1">
            <a:off x="9296400" y="1752598"/>
            <a:ext cx="838200" cy="924791"/>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9">
            <a:extLst>
              <a:ext uri="{FF2B5EF4-FFF2-40B4-BE49-F238E27FC236}">
                <a16:creationId xmlns="" xmlns:a16="http://schemas.microsoft.com/office/drawing/2014/main" id="{1A2C6B34-5938-40DC-9861-ED1991CB0BEF}"/>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22</a:t>
            </a:fld>
            <a:endParaRPr lang="en-US" dirty="0">
              <a:latin typeface="Fontasy Himali" panose="04020500000000000000" pitchFamily="82" charset="0"/>
            </a:endParaRPr>
          </a:p>
        </p:txBody>
      </p:sp>
      <p:pic>
        <p:nvPicPr>
          <p:cNvPr id="11266" name="Picture 2" descr="Nepali Horse High Resolution Stock Photography and Images - Alamy">
            <a:extLst>
              <a:ext uri="{FF2B5EF4-FFF2-40B4-BE49-F238E27FC236}">
                <a16:creationId xmlns="" xmlns:a16="http://schemas.microsoft.com/office/drawing/2014/main" id="{3B99A92C-CE5F-4D3F-817B-0C3CDF8877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488218"/>
            <a:ext cx="249555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61 Offensive Names You Should Never Use - Nepali Names Blog">
            <a:extLst>
              <a:ext uri="{FF2B5EF4-FFF2-40B4-BE49-F238E27FC236}">
                <a16:creationId xmlns="" xmlns:a16="http://schemas.microsoft.com/office/drawing/2014/main" id="{91E996C1-A674-40F2-A2B5-4FAF27CE7F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0852" y="4476750"/>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4665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4800" y="3124200"/>
            <a:ext cx="11734800" cy="35814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r>
              <a:rPr lang="ne-NP" sz="2300" dirty="0">
                <a:solidFill>
                  <a:schemeClr val="tx1"/>
                </a:solidFill>
                <a:latin typeface="Preeti" pitchFamily="2" charset="0"/>
                <a:cs typeface="Kalimati" pitchFamily="2"/>
              </a:rPr>
              <a:t>हरिन, </a:t>
            </a:r>
            <a:r>
              <a:rPr lang="ne-NP" sz="2300" dirty="0" smtClean="0">
                <a:solidFill>
                  <a:schemeClr val="tx1"/>
                </a:solidFill>
                <a:latin typeface="Preeti" pitchFamily="2" charset="0"/>
                <a:cs typeface="Kalimati" pitchFamily="2"/>
              </a:rPr>
              <a:t>मृग, खरायो </a:t>
            </a:r>
            <a:r>
              <a:rPr lang="ne-NP" sz="2300" dirty="0">
                <a:solidFill>
                  <a:schemeClr val="tx1"/>
                </a:solidFill>
                <a:latin typeface="Preeti" pitchFamily="2" charset="0"/>
                <a:cs typeface="Kalimati" pitchFamily="2"/>
              </a:rPr>
              <a:t>जस्ता अन्य चौपायाहरू पनि कृषि </a:t>
            </a:r>
            <a:r>
              <a:rPr lang="ne-NP" sz="2300" dirty="0" smtClean="0">
                <a:solidFill>
                  <a:schemeClr val="tx1"/>
                </a:solidFill>
                <a:latin typeface="Preeti" pitchFamily="2" charset="0"/>
                <a:cs typeface="Kalimati" pitchFamily="2"/>
              </a:rPr>
              <a:t>प्रयोजनले </a:t>
            </a:r>
            <a:r>
              <a:rPr lang="ne-NP" sz="2300" dirty="0">
                <a:solidFill>
                  <a:schemeClr val="tx1"/>
                </a:solidFill>
                <a:latin typeface="Preeti" pitchFamily="2" charset="0"/>
                <a:cs typeface="Kalimati" pitchFamily="2"/>
              </a:rPr>
              <a:t>पालिएका भए अन्य चौपायाको लहर (कोड ८०) मा एकमुष्ट सङ्ख्या उल्लेख गर्नुपर्दछ । </a:t>
            </a:r>
          </a:p>
          <a:p>
            <a:pPr marL="342900" indent="-342900" algn="just">
              <a:lnSpc>
                <a:spcPct val="150000"/>
              </a:lnSpc>
              <a:buFont typeface="Wingdings" pitchFamily="2" charset="2"/>
              <a:buChar char="ü"/>
            </a:pPr>
            <a:r>
              <a:rPr lang="ne-NP" sz="2300" b="1" dirty="0">
                <a:solidFill>
                  <a:srgbClr val="7030A0"/>
                </a:solidFill>
                <a:latin typeface="Preeti" pitchFamily="2" charset="0"/>
                <a:cs typeface="Kalimati" pitchFamily="2"/>
              </a:rPr>
              <a:t>यहाँ पनि स्थानीय वा उन्नत जात खुलाउनु </a:t>
            </a:r>
            <a:r>
              <a:rPr lang="ne-NP" sz="2300" b="1" dirty="0" smtClean="0">
                <a:solidFill>
                  <a:srgbClr val="7030A0"/>
                </a:solidFill>
                <a:latin typeface="Preeti" pitchFamily="2" charset="0"/>
                <a:cs typeface="Kalimati" pitchFamily="2"/>
              </a:rPr>
              <a:t>हुदैन </a:t>
            </a:r>
            <a:r>
              <a:rPr lang="ne-NP" sz="2300" b="1" dirty="0">
                <a:solidFill>
                  <a:srgbClr val="7030A0"/>
                </a:solidFill>
                <a:latin typeface="Preeti" pitchFamily="2" charset="0"/>
                <a:cs typeface="Kalimati" pitchFamily="2"/>
              </a:rPr>
              <a:t>। </a:t>
            </a:r>
          </a:p>
          <a:p>
            <a:pPr marL="342900" indent="-342900" algn="just">
              <a:lnSpc>
                <a:spcPct val="150000"/>
              </a:lnSpc>
              <a:buFont typeface="Wingdings" pitchFamily="2" charset="2"/>
              <a:buChar char="ü"/>
            </a:pPr>
            <a:r>
              <a:rPr lang="ne-NP" sz="2300" b="1" dirty="0">
                <a:solidFill>
                  <a:srgbClr val="0070C0"/>
                </a:solidFill>
                <a:latin typeface="Preeti" pitchFamily="2" charset="0"/>
                <a:cs typeface="Kalimati" pitchFamily="2"/>
              </a:rPr>
              <a:t>कुकुर, बिरालोजस्ता चौपायाको संख्या कृषिगणनाको मुख्य प्रश्नावलीमा समावेश गरिएको छैन । </a:t>
            </a:r>
          </a:p>
          <a:p>
            <a:pPr marL="342900" indent="-342900" algn="just">
              <a:lnSpc>
                <a:spcPct val="150000"/>
              </a:lnSpc>
              <a:buFont typeface="Wingdings" pitchFamily="2" charset="2"/>
              <a:buChar char="ü"/>
            </a:pPr>
            <a:r>
              <a:rPr lang="ne-NP" sz="2300" b="1" dirty="0" smtClean="0">
                <a:solidFill>
                  <a:srgbClr val="7030A0"/>
                </a:solidFill>
                <a:latin typeface="Preeti" pitchFamily="2" charset="0"/>
                <a:cs typeface="Kalimati" pitchFamily="2"/>
              </a:rPr>
              <a:t>यद्यपि घरपालुवा तथा सामुदायिक (छाडा </a:t>
            </a:r>
            <a:r>
              <a:rPr lang="ne-NP" sz="2300" b="1" dirty="0">
                <a:solidFill>
                  <a:srgbClr val="7030A0"/>
                </a:solidFill>
                <a:latin typeface="Preeti" pitchFamily="2" charset="0"/>
                <a:cs typeface="Kalimati" pitchFamily="2"/>
              </a:rPr>
              <a:t>छोडेको) कुकुरको संख्या पहिलो पटक वडास्तरीय सामुदायिक प्रश्नावली मार्फत लिन खोजिएको छ ।</a:t>
            </a:r>
            <a:endParaRPr lang="en-US" sz="2300" b="1" dirty="0">
              <a:solidFill>
                <a:srgbClr val="7030A0"/>
              </a:solidFill>
              <a:latin typeface="Preeti" pitchFamily="2" charset="0"/>
              <a:cs typeface="Kalimati" pitchFamily="2"/>
            </a:endParaRP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619" y="533401"/>
            <a:ext cx="10894291" cy="1323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109" y="1821873"/>
            <a:ext cx="10797309" cy="983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a:endCxn id="8" idx="1"/>
          </p:cNvCxnSpPr>
          <p:nvPr/>
        </p:nvCxnSpPr>
        <p:spPr>
          <a:xfrm flipV="1">
            <a:off x="8382000" y="2566567"/>
            <a:ext cx="1113352" cy="557633"/>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flipV="1">
            <a:off x="1524000" y="1752599"/>
            <a:ext cx="1600200" cy="106679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V="1">
            <a:off x="9372600" y="1981200"/>
            <a:ext cx="838200" cy="6858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9">
            <a:extLst>
              <a:ext uri="{FF2B5EF4-FFF2-40B4-BE49-F238E27FC236}">
                <a16:creationId xmlns="" xmlns:a16="http://schemas.microsoft.com/office/drawing/2014/main" id="{B375F525-FDBD-465E-BA07-B3B5D4A76B6B}"/>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23</a:t>
            </a:fld>
            <a:endParaRPr lang="en-US" dirty="0">
              <a:latin typeface="Fontasy Himali" panose="04020500000000000000" pitchFamily="82" charset="0"/>
            </a:endParaRPr>
          </a:p>
        </p:txBody>
      </p:sp>
      <p:pic>
        <p:nvPicPr>
          <p:cNvPr id="9220" name="Picture 4" descr="The Life Journey in Photography: Deer @ Chitwan National Park, Nepal">
            <a:extLst>
              <a:ext uri="{FF2B5EF4-FFF2-40B4-BE49-F238E27FC236}">
                <a16:creationId xmlns="" xmlns:a16="http://schemas.microsoft.com/office/drawing/2014/main" id="{970388D1-1279-4503-A2E2-7E2D6B5825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453563"/>
            <a:ext cx="2667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Portrait of a Blackbuck Antelope Stock Photo - Image of indian, nature:  234923442">
            <a:extLst>
              <a:ext uri="{FF2B5EF4-FFF2-40B4-BE49-F238E27FC236}">
                <a16:creationId xmlns="" xmlns:a16="http://schemas.microsoft.com/office/drawing/2014/main" id="{22484FDF-F229-4097-A65D-8631C128C9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6502" y="1439275"/>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4347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37620"/>
            <a:ext cx="11963400" cy="404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3"/>
          <p:cNvSpPr txBox="1">
            <a:spLocks noChangeArrowheads="1"/>
          </p:cNvSpPr>
          <p:nvPr/>
        </p:nvSpPr>
        <p:spPr bwMode="auto">
          <a:xfrm>
            <a:off x="304800" y="5552399"/>
            <a:ext cx="11353800" cy="1153201"/>
          </a:xfrm>
          <a:prstGeom prst="rect">
            <a:avLst/>
          </a:prstGeom>
          <a:ln>
            <a:solidFill>
              <a:schemeClr val="tx1">
                <a:lumMod val="50000"/>
                <a:lumOff val="50000"/>
              </a:schemeClr>
            </a:solid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tabLst>
                <a:tab pos="-914400" algn="l"/>
                <a:tab pos="-457200" algn="l"/>
                <a:tab pos="0" algn="l"/>
                <a:tab pos="95250" algn="l"/>
                <a:tab pos="190500" algn="l"/>
                <a:tab pos="285750" algn="l"/>
                <a:tab pos="381000" algn="l"/>
                <a:tab pos="457200" algn="l"/>
                <a:tab pos="476250" algn="l"/>
                <a:tab pos="571500" algn="l"/>
                <a:tab pos="666750" algn="l"/>
                <a:tab pos="762000" algn="l"/>
                <a:tab pos="857250" algn="l"/>
                <a:tab pos="914400" algn="l"/>
                <a:tab pos="952500" algn="l"/>
                <a:tab pos="1047750" algn="l"/>
                <a:tab pos="1143000" algn="l"/>
              </a:tabLst>
              <a:defRPr/>
            </a:pPr>
            <a:r>
              <a:rPr lang="ne-NP" sz="2400" dirty="0">
                <a:latin typeface="Preeti" pitchFamily="2" charset="0"/>
                <a:cs typeface="Kalimati" pitchFamily="2"/>
              </a:rPr>
              <a:t>यस प्रश्नबाट कृषि चलनले सन्दर्भ अवधिमा पशुपालनको लागि मुख्य आहार के खुवाएको थियो सोसम्बन्धी विवरण लिन खोजिएको छ । </a:t>
            </a:r>
            <a:endParaRPr lang="en-US" sz="2400" dirty="0">
              <a:latin typeface="Preeti" pitchFamily="2" charset="0"/>
              <a:cs typeface="Kalimati" pitchFamily="2"/>
            </a:endParaRPr>
          </a:p>
        </p:txBody>
      </p:sp>
      <p:sp>
        <p:nvSpPr>
          <p:cNvPr id="2" name="Rectangle 1"/>
          <p:cNvSpPr/>
          <p:nvPr/>
        </p:nvSpPr>
        <p:spPr>
          <a:xfrm>
            <a:off x="152400" y="762000"/>
            <a:ext cx="11963400" cy="523220"/>
          </a:xfrm>
          <a:prstGeom prst="rect">
            <a:avLst/>
          </a:prstGeom>
        </p:spPr>
        <p:txBody>
          <a:bodyPr wrap="square">
            <a:spAutoFit/>
          </a:bodyPr>
          <a:lstStyle/>
          <a:p>
            <a:pPr algn="ctr"/>
            <a:r>
              <a:rPr lang="ne-NP" sz="2800" b="1" dirty="0">
                <a:solidFill>
                  <a:srgbClr val="000099"/>
                </a:solidFill>
                <a:cs typeface="Kalimati" pitchFamily="2"/>
              </a:rPr>
              <a:t>पशु आहार</a:t>
            </a:r>
            <a:r>
              <a:rPr lang="en-US" sz="2800" b="1" dirty="0">
                <a:solidFill>
                  <a:srgbClr val="000099"/>
                </a:solidFill>
                <a:cs typeface="Kalimati" pitchFamily="2"/>
              </a:rPr>
              <a:t> </a:t>
            </a:r>
          </a:p>
        </p:txBody>
      </p:sp>
      <p:sp>
        <p:nvSpPr>
          <p:cNvPr id="5" name="Slide Number Placeholder 19">
            <a:extLst>
              <a:ext uri="{FF2B5EF4-FFF2-40B4-BE49-F238E27FC236}">
                <a16:creationId xmlns="" xmlns:a16="http://schemas.microsoft.com/office/drawing/2014/main" id="{6C2352ED-CD01-4ED0-A271-72FFA32E2ECE}"/>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24</a:t>
            </a:fld>
            <a:endParaRPr lang="en-US" dirty="0">
              <a:latin typeface="Fontasy Himali" panose="04020500000000000000" pitchFamily="82" charset="0"/>
            </a:endParaRPr>
          </a:p>
        </p:txBody>
      </p:sp>
    </p:spTree>
    <p:extLst>
      <p:ext uri="{BB962C8B-B14F-4D97-AF65-F5344CB8AC3E}">
        <p14:creationId xmlns:p14="http://schemas.microsoft.com/office/powerpoint/2010/main" val="25965731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76200" y="698403"/>
            <a:ext cx="11963400" cy="5724644"/>
          </a:xfrm>
          <a:prstGeom prst="rect">
            <a:avLst/>
          </a:prstGeom>
          <a:ln>
            <a:solidFill>
              <a:schemeClr val="tx1">
                <a:lumMod val="50000"/>
                <a:lumOff val="50000"/>
              </a:schemeClr>
            </a:solid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50000"/>
              </a:lnSpc>
              <a:tabLst>
                <a:tab pos="-914400" algn="l"/>
                <a:tab pos="-457200" algn="l"/>
                <a:tab pos="0" algn="l"/>
                <a:tab pos="95250" algn="l"/>
                <a:tab pos="190500" algn="l"/>
                <a:tab pos="285750" algn="l"/>
                <a:tab pos="381000" algn="l"/>
                <a:tab pos="457200" algn="l"/>
                <a:tab pos="476250" algn="l"/>
                <a:tab pos="571500" algn="l"/>
                <a:tab pos="666750" algn="l"/>
                <a:tab pos="762000" algn="l"/>
                <a:tab pos="857250" algn="l"/>
                <a:tab pos="914400" algn="l"/>
                <a:tab pos="952500" algn="l"/>
                <a:tab pos="1047750" algn="l"/>
                <a:tab pos="1143000" algn="l"/>
              </a:tabLst>
              <a:defRPr/>
            </a:pPr>
            <a:r>
              <a:rPr lang="ne-NP" sz="2800" b="1" dirty="0">
                <a:solidFill>
                  <a:srgbClr val="000099"/>
                </a:solidFill>
                <a:latin typeface="Preeti" pitchFamily="2" charset="0"/>
                <a:cs typeface="Kalimati" pitchFamily="2"/>
              </a:rPr>
              <a:t>आहारको कोड (महल ३</a:t>
            </a:r>
            <a:r>
              <a:rPr lang="ne-NP" sz="2800" b="1" dirty="0" smtClean="0">
                <a:solidFill>
                  <a:srgbClr val="000099"/>
                </a:solidFill>
                <a:latin typeface="Preeti" pitchFamily="2" charset="0"/>
                <a:cs typeface="Kalimati" pitchFamily="2"/>
              </a:rPr>
              <a:t>)</a:t>
            </a:r>
            <a:endParaRPr lang="ne-NP" sz="2400" dirty="0">
              <a:latin typeface="Preeti" pitchFamily="2" charset="0"/>
              <a:cs typeface="Kalimati" pitchFamily="2"/>
            </a:endParaRPr>
          </a:p>
          <a:p>
            <a:pPr marL="342900" indent="-342900" algn="just">
              <a:lnSpc>
                <a:spcPct val="150000"/>
              </a:lnSpc>
              <a:buFont typeface="Wingdings" pitchFamily="2" charset="2"/>
              <a:buChar char="ü"/>
              <a:tabLst>
                <a:tab pos="-914400" algn="l"/>
                <a:tab pos="-457200" algn="l"/>
                <a:tab pos="0" algn="l"/>
                <a:tab pos="95250" algn="l"/>
                <a:tab pos="190500" algn="l"/>
                <a:tab pos="285750" algn="l"/>
                <a:tab pos="381000" algn="l"/>
                <a:tab pos="457200" algn="l"/>
                <a:tab pos="476250" algn="l"/>
                <a:tab pos="571500" algn="l"/>
                <a:tab pos="666750" algn="l"/>
                <a:tab pos="762000" algn="l"/>
                <a:tab pos="857250" algn="l"/>
                <a:tab pos="914400" algn="l"/>
                <a:tab pos="952500" algn="l"/>
                <a:tab pos="1047750" algn="l"/>
                <a:tab pos="1143000" algn="l"/>
              </a:tabLst>
              <a:defRPr/>
            </a:pPr>
            <a:r>
              <a:rPr lang="ne-NP" sz="2400" dirty="0">
                <a:latin typeface="Preeti" pitchFamily="2" charset="0"/>
                <a:cs typeface="Kalimati" pitchFamily="2"/>
              </a:rPr>
              <a:t>सन्दर्भ अवधिमा कृषि चलनले पशुपालनका लागि मुख्य आहारको रुपमा चरनको उपयोग गरेको रहेछ भने कोड १, घाँस पराल उपयोग गरेको रहेछ भने कोड २, स्थानीयस्तरमा उपलब्ध हुने घरयासी दाना (जस्तै मकै, कोदो आदि) उपयोग गरेको रहेछ भने कोड ३ र पशु आहार प्रयोजनका लागि तयार गरिएको बजारबाट खरिद दाना (जस्तै पेलेट दाना) उपयोग गरेको रहेछ भने कोड ४ लेख्नुपर्दछ । </a:t>
            </a:r>
          </a:p>
          <a:p>
            <a:pPr marL="342900" indent="-342900" algn="just">
              <a:lnSpc>
                <a:spcPct val="150000"/>
              </a:lnSpc>
              <a:buFont typeface="Wingdings" pitchFamily="2" charset="2"/>
              <a:buChar char="ü"/>
              <a:tabLst>
                <a:tab pos="-914400" algn="l"/>
                <a:tab pos="-457200" algn="l"/>
                <a:tab pos="0" algn="l"/>
                <a:tab pos="95250" algn="l"/>
                <a:tab pos="190500" algn="l"/>
                <a:tab pos="285750" algn="l"/>
                <a:tab pos="381000" algn="l"/>
                <a:tab pos="457200" algn="l"/>
                <a:tab pos="476250" algn="l"/>
                <a:tab pos="571500" algn="l"/>
                <a:tab pos="666750" algn="l"/>
                <a:tab pos="762000" algn="l"/>
                <a:tab pos="857250" algn="l"/>
                <a:tab pos="914400" algn="l"/>
                <a:tab pos="952500" algn="l"/>
                <a:tab pos="1047750" algn="l"/>
                <a:tab pos="1143000" algn="l"/>
              </a:tabLst>
              <a:defRPr/>
            </a:pPr>
            <a:r>
              <a:rPr lang="ne-NP" sz="2400" b="1" dirty="0">
                <a:solidFill>
                  <a:srgbClr val="0070C0"/>
                </a:solidFill>
                <a:latin typeface="Preeti" pitchFamily="2" charset="0"/>
                <a:cs typeface="Kalimati" pitchFamily="2"/>
              </a:rPr>
              <a:t>यदि कृषि चलनले महल २ को कुनै लहरमा उल्लेखित चौपाया पालन नगरेको भए महल ३ को सम्बन्धित लहरमा लागु नहुनेको कोड ५ लेख्नुपर्दछ </a:t>
            </a:r>
            <a:r>
              <a:rPr lang="ne-NP" sz="2400" b="1" dirty="0" smtClean="0">
                <a:solidFill>
                  <a:srgbClr val="0070C0"/>
                </a:solidFill>
                <a:latin typeface="Preeti" pitchFamily="2" charset="0"/>
                <a:cs typeface="Kalimati" pitchFamily="2"/>
              </a:rPr>
              <a:t>।</a:t>
            </a:r>
          </a:p>
          <a:p>
            <a:pPr marL="342900" indent="-342900" algn="just">
              <a:lnSpc>
                <a:spcPct val="150000"/>
              </a:lnSpc>
              <a:buFont typeface="Wingdings" pitchFamily="2" charset="2"/>
              <a:buChar char="ü"/>
              <a:tabLst>
                <a:tab pos="-914400" algn="l"/>
                <a:tab pos="-457200" algn="l"/>
                <a:tab pos="0" algn="l"/>
                <a:tab pos="95250" algn="l"/>
                <a:tab pos="190500" algn="l"/>
                <a:tab pos="285750" algn="l"/>
                <a:tab pos="381000" algn="l"/>
                <a:tab pos="457200" algn="l"/>
                <a:tab pos="476250" algn="l"/>
                <a:tab pos="571500" algn="l"/>
                <a:tab pos="666750" algn="l"/>
                <a:tab pos="762000" algn="l"/>
                <a:tab pos="857250" algn="l"/>
                <a:tab pos="914400" algn="l"/>
                <a:tab pos="952500" algn="l"/>
                <a:tab pos="1047750" algn="l"/>
                <a:tab pos="1143000" algn="l"/>
              </a:tabLst>
              <a:defRPr/>
            </a:pPr>
            <a:r>
              <a:rPr lang="ne-NP" sz="2400" b="1" dirty="0" smtClean="0">
                <a:solidFill>
                  <a:srgbClr val="7030A0"/>
                </a:solidFill>
                <a:latin typeface="Preeti" pitchFamily="2" charset="0"/>
                <a:cs typeface="Kalimati" pitchFamily="2"/>
              </a:rPr>
              <a:t>यसै गरी गणनाको दिनमा पशुपालन गरिएको तर सन्दर्भ वर्षमा नगरिएको भए पनि लागु नहुनेको कोड ५ नै लेख्नु पर्दछ।</a:t>
            </a:r>
            <a:endParaRPr lang="ne-NP" sz="2400" b="1" dirty="0">
              <a:solidFill>
                <a:srgbClr val="7030A0"/>
              </a:solidFill>
              <a:latin typeface="Preeti" pitchFamily="2" charset="0"/>
              <a:cs typeface="Kalimati" pitchFamily="2"/>
            </a:endParaRPr>
          </a:p>
        </p:txBody>
      </p:sp>
      <p:sp>
        <p:nvSpPr>
          <p:cNvPr id="5" name="Slide Number Placeholder 19">
            <a:extLst>
              <a:ext uri="{FF2B5EF4-FFF2-40B4-BE49-F238E27FC236}">
                <a16:creationId xmlns="" xmlns:a16="http://schemas.microsoft.com/office/drawing/2014/main" id="{F1ED2BD9-7335-4D0B-A588-D9BCC3A1CFEA}"/>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25</a:t>
            </a:fld>
            <a:endParaRPr lang="en-US" dirty="0">
              <a:latin typeface="Fontasy Himali" panose="04020500000000000000" pitchFamily="82" charset="0"/>
            </a:endParaRPr>
          </a:p>
        </p:txBody>
      </p:sp>
    </p:spTree>
    <p:extLst>
      <p:ext uri="{BB962C8B-B14F-4D97-AF65-F5344CB8AC3E}">
        <p14:creationId xmlns:p14="http://schemas.microsoft.com/office/powerpoint/2010/main" val="19203736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7696200" y="914401"/>
            <a:ext cx="4114800" cy="5569794"/>
          </a:xfrm>
          <a:prstGeom prst="rect">
            <a:avLst/>
          </a:prstGeom>
          <a:ln>
            <a:solidFill>
              <a:schemeClr val="tx1">
                <a:lumMod val="50000"/>
                <a:lumOff val="50000"/>
              </a:schemeClr>
            </a:solidFill>
            <a:headEnd/>
            <a:tailEnd/>
          </a:ln>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just">
              <a:lnSpc>
                <a:spcPct val="150000"/>
              </a:lnSpc>
              <a:buFont typeface="Wingdings" pitchFamily="2" charset="2"/>
              <a:buChar char="ü"/>
              <a:tabLst>
                <a:tab pos="-914400" algn="l"/>
                <a:tab pos="-457200" algn="l"/>
                <a:tab pos="0" algn="l"/>
                <a:tab pos="95250" algn="l"/>
                <a:tab pos="190500" algn="l"/>
                <a:tab pos="285750" algn="l"/>
                <a:tab pos="381000" algn="l"/>
                <a:tab pos="457200" algn="l"/>
                <a:tab pos="476250" algn="l"/>
                <a:tab pos="571500" algn="l"/>
                <a:tab pos="666750" algn="l"/>
                <a:tab pos="762000" algn="l"/>
                <a:tab pos="857250" algn="l"/>
                <a:tab pos="914400" algn="l"/>
                <a:tab pos="952500" algn="l"/>
                <a:tab pos="1047750" algn="l"/>
                <a:tab pos="1143000" algn="l"/>
              </a:tabLst>
              <a:defRPr/>
            </a:pPr>
            <a:r>
              <a:rPr lang="ne-NP" sz="2400" dirty="0">
                <a:latin typeface="Preeti" pitchFamily="2" charset="0"/>
                <a:cs typeface="Kalimati" pitchFamily="2"/>
              </a:rPr>
              <a:t>परिवारको चलनमा कुनै पाल्तु पन्छी छन् कि छैनन् सोधी छन् भने कोड १ मा गोलोघेरा लगाई प्रश्न नं. ५.५ देखि सोध्नुपर्दछ । </a:t>
            </a:r>
          </a:p>
          <a:p>
            <a:pPr marL="342900" indent="-342900" algn="just">
              <a:lnSpc>
                <a:spcPct val="150000"/>
              </a:lnSpc>
              <a:buFont typeface="Wingdings" pitchFamily="2" charset="2"/>
              <a:buChar char="ü"/>
              <a:tabLst>
                <a:tab pos="-914400" algn="l"/>
                <a:tab pos="-457200" algn="l"/>
                <a:tab pos="0" algn="l"/>
                <a:tab pos="95250" algn="l"/>
                <a:tab pos="190500" algn="l"/>
                <a:tab pos="285750" algn="l"/>
                <a:tab pos="381000" algn="l"/>
                <a:tab pos="457200" algn="l"/>
                <a:tab pos="476250" algn="l"/>
                <a:tab pos="571500" algn="l"/>
                <a:tab pos="666750" algn="l"/>
                <a:tab pos="762000" algn="l"/>
                <a:tab pos="857250" algn="l"/>
                <a:tab pos="914400" algn="l"/>
                <a:tab pos="952500" algn="l"/>
                <a:tab pos="1047750" algn="l"/>
                <a:tab pos="1143000" algn="l"/>
              </a:tabLst>
              <a:defRPr/>
            </a:pPr>
            <a:r>
              <a:rPr lang="ne-NP" sz="2400" dirty="0">
                <a:latin typeface="Preeti" pitchFamily="2" charset="0"/>
                <a:cs typeface="Kalimati" pitchFamily="2"/>
              </a:rPr>
              <a:t>यदि छैनन् भने कोड २ मा गोलोघेरा लगाई भाग ६ को प्रश्न नं. ६.१ देखि सोध्नुपर्दछ ।</a:t>
            </a:r>
          </a:p>
          <a:p>
            <a:pPr algn="just">
              <a:lnSpc>
                <a:spcPct val="150000"/>
              </a:lnSpc>
              <a:tabLst>
                <a:tab pos="-914400" algn="l"/>
                <a:tab pos="-457200" algn="l"/>
                <a:tab pos="0" algn="l"/>
                <a:tab pos="95250" algn="l"/>
                <a:tab pos="190500" algn="l"/>
                <a:tab pos="285750" algn="l"/>
                <a:tab pos="381000" algn="l"/>
                <a:tab pos="457200" algn="l"/>
                <a:tab pos="476250" algn="l"/>
                <a:tab pos="571500" algn="l"/>
                <a:tab pos="666750" algn="l"/>
                <a:tab pos="762000" algn="l"/>
                <a:tab pos="857250" algn="l"/>
                <a:tab pos="914400" algn="l"/>
                <a:tab pos="952500" algn="l"/>
                <a:tab pos="1047750" algn="l"/>
                <a:tab pos="1143000" algn="l"/>
              </a:tabLst>
              <a:defRPr/>
            </a:pPr>
            <a:endParaRPr lang="en-US" sz="2400" dirty="0">
              <a:latin typeface="Preeti" pitchFamily="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62484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19">
            <a:extLst>
              <a:ext uri="{FF2B5EF4-FFF2-40B4-BE49-F238E27FC236}">
                <a16:creationId xmlns="" xmlns:a16="http://schemas.microsoft.com/office/drawing/2014/main" id="{00E495E5-64D5-4055-8836-DA45972BDA0A}"/>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26</a:t>
            </a:fld>
            <a:endParaRPr lang="en-US" dirty="0">
              <a:latin typeface="Fontasy Himali" panose="04020500000000000000" pitchFamily="82" charset="0"/>
            </a:endParaRPr>
          </a:p>
        </p:txBody>
      </p:sp>
      <p:pic>
        <p:nvPicPr>
          <p:cNvPr id="13314" name="Picture 2" descr="Red Junglefowl (Gallus gallus) pair, Chitwan National Park, Nepal |  GRID-Arendal">
            <a:extLst>
              <a:ext uri="{FF2B5EF4-FFF2-40B4-BE49-F238E27FC236}">
                <a16:creationId xmlns="" xmlns:a16="http://schemas.microsoft.com/office/drawing/2014/main" id="{4F2135D7-109A-45CB-9DF6-59419B7E75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9" y="3381375"/>
            <a:ext cx="254317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English to Nepali Dictionary - Meaning of Hen in Nepali is : कुखुरी,  स्त्री, कुखुरा, माखा, कुकुखा">
            <a:extLst>
              <a:ext uri="{FF2B5EF4-FFF2-40B4-BE49-F238E27FC236}">
                <a16:creationId xmlns="" xmlns:a16="http://schemas.microsoft.com/office/drawing/2014/main" id="{4BEB7A54-7BEB-4137-A8E9-285273E9B5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8275" y="227647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Battai egg | Local Made Products | Kinbech Nepal">
            <a:extLst>
              <a:ext uri="{FF2B5EF4-FFF2-40B4-BE49-F238E27FC236}">
                <a16:creationId xmlns="" xmlns:a16="http://schemas.microsoft.com/office/drawing/2014/main" id="{F007479A-3930-48CE-87CA-E7BF50D1D0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6849" y="3352800"/>
            <a:ext cx="240982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Laukat... - Sagar and sons Agro farm pvt. Ltd. - Sarlahi Nepal">
            <a:extLst>
              <a:ext uri="{FF2B5EF4-FFF2-40B4-BE49-F238E27FC236}">
                <a16:creationId xmlns="" xmlns:a16="http://schemas.microsoft.com/office/drawing/2014/main" id="{8BEF7CB4-72EA-4015-8868-31314BD796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4147" y="4429125"/>
            <a:ext cx="2152650" cy="212407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Raja Duck ln Nepal || Nepali Duck || BROILER UPDATE NEPAL || - YouTube">
            <a:extLst>
              <a:ext uri="{FF2B5EF4-FFF2-40B4-BE49-F238E27FC236}">
                <a16:creationId xmlns="" xmlns:a16="http://schemas.microsoft.com/office/drawing/2014/main" id="{514D18CF-2F66-4DB9-9833-29ADAF37F7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 y="5257800"/>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Turkey Meat _1kg | Best Deals in Nepal | Bpazes">
            <a:extLst>
              <a:ext uri="{FF2B5EF4-FFF2-40B4-BE49-F238E27FC236}">
                <a16:creationId xmlns="" xmlns:a16="http://schemas.microsoft.com/office/drawing/2014/main" id="{4B02319E-7E49-4132-8A79-F7A8DB4D92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03538" y="5257800"/>
            <a:ext cx="2344737"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7821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172616" y="4571999"/>
            <a:ext cx="11658595" cy="2286001"/>
          </a:xfrm>
          <a:prstGeom prst="roundRect">
            <a:avLst/>
          </a:prstGeom>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342900" indent="-342900" algn="just">
              <a:lnSpc>
                <a:spcPct val="150000"/>
              </a:lnSpc>
              <a:buFont typeface="Arial" panose="020B0604020202020204" pitchFamily="34" charset="0"/>
              <a:buChar char="•"/>
            </a:pPr>
            <a:r>
              <a:rPr lang="ne-NP" sz="2400" dirty="0">
                <a:latin typeface="Preeti" pitchFamily="2" charset="0"/>
                <a:cs typeface="Kalimati" pitchFamily="2"/>
              </a:rPr>
              <a:t>यहाँ कृषि प्रयोजनको लागि पालिएका कुखुरा, हाँस, परेवा, लौकाट, बट्टाइ टर्की आदि पन्छीको सङ्ख्या लेख्नुपर्छ,</a:t>
            </a:r>
          </a:p>
          <a:p>
            <a:pPr marL="342900" indent="-342900" algn="just">
              <a:lnSpc>
                <a:spcPct val="150000"/>
              </a:lnSpc>
              <a:buFont typeface="Arial" panose="020B0604020202020204" pitchFamily="34" charset="0"/>
              <a:buChar char="•"/>
            </a:pPr>
            <a:r>
              <a:rPr lang="ne-NP" sz="2400" b="1" dirty="0">
                <a:solidFill>
                  <a:srgbClr val="0070C0"/>
                </a:solidFill>
                <a:latin typeface="Preeti" pitchFamily="2" charset="0"/>
                <a:cs typeface="Kalimati" pitchFamily="2"/>
              </a:rPr>
              <a:t>तर सोखको लागि पालिएका पन्छी जस्तै सुगा, मैना, परेवा आदिको सङ्ख्या यसमा लेख्नुहुँदैन । </a:t>
            </a:r>
            <a:endParaRPr lang="en-US" b="1" dirty="0">
              <a:solidFill>
                <a:srgbClr val="0070C0"/>
              </a:solidFill>
              <a:cs typeface="Kalimati" pitchFamily="2"/>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7" y="688910"/>
            <a:ext cx="12039600" cy="38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a:cxnSpLocks/>
          </p:cNvCxnSpPr>
          <p:nvPr/>
        </p:nvCxnSpPr>
        <p:spPr>
          <a:xfrm flipV="1">
            <a:off x="5867400" y="4495800"/>
            <a:ext cx="0" cy="298579"/>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19">
            <a:extLst>
              <a:ext uri="{FF2B5EF4-FFF2-40B4-BE49-F238E27FC236}">
                <a16:creationId xmlns="" xmlns:a16="http://schemas.microsoft.com/office/drawing/2014/main" id="{5C4F385F-597F-410A-8E97-851ABF5DE453}"/>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27</a:t>
            </a:fld>
            <a:endParaRPr lang="en-US" dirty="0">
              <a:latin typeface="Fontasy Himali" panose="04020500000000000000" pitchFamily="82" charset="0"/>
            </a:endParaRPr>
          </a:p>
        </p:txBody>
      </p:sp>
    </p:spTree>
    <p:extLst>
      <p:ext uri="{BB962C8B-B14F-4D97-AF65-F5344CB8AC3E}">
        <p14:creationId xmlns:p14="http://schemas.microsoft.com/office/powerpoint/2010/main" val="3431634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0" y="4114800"/>
            <a:ext cx="12192000" cy="2666999"/>
          </a:xfrm>
          <a:prstGeom prst="roundRect">
            <a:avLst/>
          </a:prstGeom>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342900" indent="-342900" algn="just">
              <a:lnSpc>
                <a:spcPct val="150000"/>
              </a:lnSpc>
              <a:buFont typeface="Wingdings" pitchFamily="2" charset="2"/>
              <a:buChar char="ü"/>
            </a:pPr>
            <a:r>
              <a:rPr lang="ne-NP" sz="2400" dirty="0">
                <a:latin typeface="Preeti" pitchFamily="2" charset="0"/>
                <a:cs typeface="Kalimati" pitchFamily="2"/>
              </a:rPr>
              <a:t>कोड ९१ को लहरमा चलनमा रहेका स्थानीय कुखुराको चल्लाको सङ्ख्या महल–४ मा लेख्नुपर्दछ । </a:t>
            </a:r>
          </a:p>
          <a:p>
            <a:pPr marL="342900" indent="-342900" algn="just">
              <a:lnSpc>
                <a:spcPct val="150000"/>
              </a:lnSpc>
              <a:buFont typeface="Wingdings" pitchFamily="2" charset="2"/>
              <a:buChar char="ü"/>
            </a:pPr>
            <a:r>
              <a:rPr lang="ne-NP" sz="2400" dirty="0">
                <a:latin typeface="Preeti" pitchFamily="2" charset="0"/>
                <a:cs typeface="Kalimati" pitchFamily="2"/>
              </a:rPr>
              <a:t>कोड ९२ को लहरमा स्थानीय भाले कुखुराको सङ्ख्या, </a:t>
            </a:r>
          </a:p>
          <a:p>
            <a:pPr marL="342900" indent="-342900" algn="just">
              <a:lnSpc>
                <a:spcPct val="150000"/>
              </a:lnSpc>
              <a:buFont typeface="Wingdings" pitchFamily="2" charset="2"/>
              <a:buChar char="ü"/>
            </a:pPr>
            <a:r>
              <a:rPr lang="ne-NP" sz="2400" dirty="0">
                <a:latin typeface="Preeti" pitchFamily="2" charset="0"/>
                <a:cs typeface="Kalimati" pitchFamily="2"/>
              </a:rPr>
              <a:t>९३ को लहरमा फुल पार्ने स्थानीय पोथी कुखुराको सङ्ख्या, </a:t>
            </a:r>
          </a:p>
          <a:p>
            <a:pPr marL="342900" indent="-342900" algn="just">
              <a:lnSpc>
                <a:spcPct val="150000"/>
              </a:lnSpc>
              <a:buFont typeface="Wingdings" pitchFamily="2" charset="2"/>
              <a:buChar char="ü"/>
            </a:pPr>
            <a:r>
              <a:rPr lang="ne-NP" sz="2400" dirty="0">
                <a:latin typeface="Preeti" pitchFamily="2" charset="0"/>
                <a:cs typeface="Kalimati" pitchFamily="2"/>
              </a:rPr>
              <a:t>९४ को लहरमा फुल नपार्ने स्थानीय पोथी कुखुराको सङ्ख्या लेख्नुपर्दछ ।</a:t>
            </a:r>
          </a:p>
        </p:txBody>
      </p:sp>
      <p:grpSp>
        <p:nvGrpSpPr>
          <p:cNvPr id="3" name="Group 2">
            <a:extLst>
              <a:ext uri="{FF2B5EF4-FFF2-40B4-BE49-F238E27FC236}">
                <a16:creationId xmlns="" xmlns:a16="http://schemas.microsoft.com/office/drawing/2014/main" id="{37B951EE-C5BB-40DE-BC74-FE436022F6B4}"/>
              </a:ext>
            </a:extLst>
          </p:cNvPr>
          <p:cNvGrpSpPr/>
          <p:nvPr/>
        </p:nvGrpSpPr>
        <p:grpSpPr>
          <a:xfrm>
            <a:off x="228600" y="838199"/>
            <a:ext cx="11887196" cy="3276599"/>
            <a:chOff x="711200" y="914400"/>
            <a:chExt cx="10346267" cy="2057400"/>
          </a:xfrm>
        </p:grpSpPr>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 y="914400"/>
              <a:ext cx="10346267"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a:off x="2743200" y="2057400"/>
              <a:ext cx="812800" cy="6096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962400" y="1676400"/>
              <a:ext cx="914400" cy="6858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9753600" y="1600200"/>
              <a:ext cx="711200" cy="6858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Straight Arrow Connector 11"/>
          <p:cNvCxnSpPr>
            <a:cxnSpLocks/>
          </p:cNvCxnSpPr>
          <p:nvPr/>
        </p:nvCxnSpPr>
        <p:spPr>
          <a:xfrm flipV="1">
            <a:off x="10972800" y="3022599"/>
            <a:ext cx="0" cy="1092201"/>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19">
            <a:extLst>
              <a:ext uri="{FF2B5EF4-FFF2-40B4-BE49-F238E27FC236}">
                <a16:creationId xmlns="" xmlns:a16="http://schemas.microsoft.com/office/drawing/2014/main" id="{36892851-323C-4239-8812-7B38BF87F620}"/>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28</a:t>
            </a:fld>
            <a:endParaRPr lang="en-US" dirty="0">
              <a:latin typeface="Fontasy Himali" panose="04020500000000000000" pitchFamily="82" charset="0"/>
            </a:endParaRPr>
          </a:p>
        </p:txBody>
      </p:sp>
      <p:pic>
        <p:nvPicPr>
          <p:cNvPr id="14340" name="Picture 4" descr="Headline Nepal : Online News Portal | Chickens have not been sold due to  lockdown">
            <a:extLst>
              <a:ext uri="{FF2B5EF4-FFF2-40B4-BE49-F238E27FC236}">
                <a16:creationId xmlns="" xmlns:a16="http://schemas.microsoft.com/office/drawing/2014/main" id="{47A66ACB-31C2-4C8A-87B7-B92DDEFA08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4648197"/>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2180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152401" y="4648200"/>
            <a:ext cx="11887200" cy="2133600"/>
          </a:xfrm>
          <a:prstGeom prst="roundRect">
            <a:avLst/>
          </a:prstGeom>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342900" indent="-342900" algn="just">
              <a:lnSpc>
                <a:spcPct val="150000"/>
              </a:lnSpc>
              <a:buFont typeface="Wingdings" pitchFamily="2" charset="2"/>
              <a:buChar char="ü"/>
            </a:pPr>
            <a:r>
              <a:rPr lang="ne-NP" sz="2400" dirty="0">
                <a:latin typeface="Preeti" pitchFamily="2" charset="0"/>
                <a:cs typeface="Kalimati" pitchFamily="2"/>
              </a:rPr>
              <a:t>कोड ९५ को लहरमा उन्नत ब्रोइलर कुखुराको सङ्ख्या, </a:t>
            </a:r>
          </a:p>
          <a:p>
            <a:pPr marL="342900" indent="-342900" algn="just">
              <a:lnSpc>
                <a:spcPct val="150000"/>
              </a:lnSpc>
              <a:buFont typeface="Wingdings" pitchFamily="2" charset="2"/>
              <a:buChar char="ü"/>
            </a:pPr>
            <a:r>
              <a:rPr lang="ne-NP" sz="2400" dirty="0">
                <a:latin typeface="Preeti" pitchFamily="2" charset="0"/>
                <a:cs typeface="Kalimati" pitchFamily="2"/>
              </a:rPr>
              <a:t>कोड ९६ को लहरमा उन्नत लेयर्स कुखुराको सङ्ख्या , </a:t>
            </a:r>
          </a:p>
          <a:p>
            <a:pPr marL="342900" indent="-342900" algn="just">
              <a:lnSpc>
                <a:spcPct val="150000"/>
              </a:lnSpc>
              <a:buFont typeface="Wingdings" pitchFamily="2" charset="2"/>
              <a:buChar char="ü"/>
            </a:pPr>
            <a:r>
              <a:rPr lang="ne-NP" sz="2400" dirty="0">
                <a:latin typeface="Preeti" pitchFamily="2" charset="0"/>
                <a:cs typeface="Kalimati" pitchFamily="2"/>
              </a:rPr>
              <a:t>कोड ९७ को लहरमा उन्नत गिरिराज (कोइलर) र </a:t>
            </a:r>
          </a:p>
          <a:p>
            <a:pPr marL="342900" indent="-342900" algn="just">
              <a:lnSpc>
                <a:spcPct val="150000"/>
              </a:lnSpc>
              <a:buFont typeface="Wingdings" pitchFamily="2" charset="2"/>
              <a:buChar char="ü"/>
            </a:pPr>
            <a:r>
              <a:rPr lang="ne-NP" sz="2400" dirty="0">
                <a:latin typeface="Preeti" pitchFamily="2" charset="0"/>
                <a:cs typeface="Kalimati" pitchFamily="2"/>
              </a:rPr>
              <a:t>कोड ९८ को लहरमा प्यारेण्ट (ब्रोइलर÷लेयर्स) कुखुराको सङ्ख्या  लेख्नुपर्दछ ।</a:t>
            </a:r>
          </a:p>
        </p:txBody>
      </p:sp>
      <p:grpSp>
        <p:nvGrpSpPr>
          <p:cNvPr id="2" name="Group 1">
            <a:extLst>
              <a:ext uri="{FF2B5EF4-FFF2-40B4-BE49-F238E27FC236}">
                <a16:creationId xmlns="" xmlns:a16="http://schemas.microsoft.com/office/drawing/2014/main" id="{1E375226-A559-4F2F-884B-B17BA174C714}"/>
              </a:ext>
            </a:extLst>
          </p:cNvPr>
          <p:cNvGrpSpPr/>
          <p:nvPr/>
        </p:nvGrpSpPr>
        <p:grpSpPr>
          <a:xfrm>
            <a:off x="152401" y="685800"/>
            <a:ext cx="11887200" cy="4038600"/>
            <a:chOff x="1063501" y="685800"/>
            <a:chExt cx="10346267" cy="3429002"/>
          </a:xfrm>
        </p:grpSpPr>
        <p:pic>
          <p:nvPicPr>
            <p:cNvPr id="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501" y="685800"/>
              <a:ext cx="10346267" cy="299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Oval 16"/>
            <p:cNvSpPr/>
            <p:nvPr/>
          </p:nvSpPr>
          <p:spPr>
            <a:xfrm>
              <a:off x="3100119" y="2362200"/>
              <a:ext cx="609600" cy="6096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368800" y="2971800"/>
              <a:ext cx="914400" cy="5334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709230" y="2667000"/>
              <a:ext cx="841169" cy="10160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V="1">
              <a:off x="9089768" y="3581401"/>
              <a:ext cx="0" cy="533401"/>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8" name="Slide Number Placeholder 19">
            <a:extLst>
              <a:ext uri="{FF2B5EF4-FFF2-40B4-BE49-F238E27FC236}">
                <a16:creationId xmlns="" xmlns:a16="http://schemas.microsoft.com/office/drawing/2014/main" id="{FA1D2890-A2DE-4561-B8B1-DD15A288FF2E}"/>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29</a:t>
            </a:fld>
            <a:endParaRPr lang="en-US" dirty="0">
              <a:latin typeface="Fontasy Himali" panose="04020500000000000000" pitchFamily="82" charset="0"/>
            </a:endParaRPr>
          </a:p>
        </p:txBody>
      </p:sp>
      <p:pic>
        <p:nvPicPr>
          <p:cNvPr id="15362" name="Picture 2" descr="SB Group">
            <a:extLst>
              <a:ext uri="{FF2B5EF4-FFF2-40B4-BE49-F238E27FC236}">
                <a16:creationId xmlns="" xmlns:a16="http://schemas.microsoft.com/office/drawing/2014/main" id="{9105F822-5FB1-4824-8190-8C1E339FD3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7148" y="4572000"/>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303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6200" y="1828800"/>
            <a:ext cx="12020549" cy="5029775"/>
          </a:xfrm>
          <a:prstGeom prst="rect">
            <a:avLst/>
          </a:prstGeom>
          <a:noFill/>
          <a:ln w="38100">
            <a:solidFill>
              <a:schemeClr val="tx1">
                <a:lumMod val="50000"/>
                <a:lumOff val="50000"/>
              </a:schemeClr>
            </a:solidFill>
          </a:ln>
        </p:spPr>
        <p:txBody>
          <a:bodyPr wrap="square" rtlCol="0">
            <a:spAutoFit/>
          </a:bodyPr>
          <a:lstStyle/>
          <a:p>
            <a:pPr marL="342900" indent="-342900" algn="just">
              <a:lnSpc>
                <a:spcPct val="150000"/>
              </a:lnSpc>
              <a:buFont typeface="Wingdings" pitchFamily="2" charset="2"/>
              <a:buChar char="Ø"/>
            </a:pPr>
            <a:r>
              <a:rPr lang="ne-NP" sz="2400" b="1" dirty="0" smtClean="0">
                <a:solidFill>
                  <a:srgbClr val="0070C0"/>
                </a:solidFill>
                <a:latin typeface="Preeti" pitchFamily="2" charset="0"/>
                <a:cs typeface="Kalimati" pitchFamily="2"/>
              </a:rPr>
              <a:t>पाल्तु चौपाया तथा पन्छी संख्याअन्तर्गत जोसुकैको स्वामित्वमा रहे तापनि गणना भएको दिन कृषि चलनभित्र रहेका र </a:t>
            </a:r>
            <a:r>
              <a:rPr lang="ne-NP" sz="2400" b="1" dirty="0">
                <a:solidFill>
                  <a:srgbClr val="0070C0"/>
                </a:solidFill>
                <a:latin typeface="Preeti" pitchFamily="2" charset="0"/>
                <a:cs typeface="Kalimati" pitchFamily="2"/>
              </a:rPr>
              <a:t>कृषि प्रयोजनका लागि पालिएका सबै घरपालुवा चौपाया तथा पन्छीको संख्यालाई जनाउँछ । </a:t>
            </a:r>
          </a:p>
          <a:p>
            <a:pPr marL="342900" indent="-342900" algn="just">
              <a:lnSpc>
                <a:spcPct val="150000"/>
              </a:lnSpc>
              <a:buFont typeface="Wingdings" pitchFamily="2" charset="2"/>
              <a:buChar char="Ø"/>
            </a:pPr>
            <a:r>
              <a:rPr lang="ne-NP" sz="2400" dirty="0">
                <a:latin typeface="Preeti" pitchFamily="2" charset="0"/>
                <a:cs typeface="Kalimati" pitchFamily="2"/>
              </a:rPr>
              <a:t>गणनाको दिन अस्थायी रूपले कृषि चलनबाहिर रहेका वा बाटामा रहेका वा किनेर ल्याउँदै गरेका चौपाया तथा पन्छी सबैलाई यहाँ समावेश गर्नुपर्छ ।</a:t>
            </a:r>
          </a:p>
          <a:p>
            <a:pPr marL="342900" indent="-342900" algn="just">
              <a:lnSpc>
                <a:spcPct val="150000"/>
              </a:lnSpc>
              <a:buFont typeface="Wingdings" pitchFamily="2" charset="2"/>
              <a:buChar char="Ø"/>
            </a:pPr>
            <a:r>
              <a:rPr lang="ne-NP" sz="2400" dirty="0">
                <a:latin typeface="Preeti" pitchFamily="2" charset="0"/>
                <a:cs typeface="Kalimati" pitchFamily="2"/>
              </a:rPr>
              <a:t>यसमा कृषि प्रयोजनका लागि पालिएका सबै पशुहरू गाई/भैँसी, भेडा/बाख्रा, सुँगुर, घोडा, खच्चर, गधा, खरायोजस्ता जनावर पर्दछन् । </a:t>
            </a:r>
          </a:p>
          <a:p>
            <a:pPr marL="342900" indent="-342900" algn="just">
              <a:lnSpc>
                <a:spcPct val="150000"/>
              </a:lnSpc>
              <a:buFont typeface="Wingdings" pitchFamily="2" charset="2"/>
              <a:buChar char="Ø"/>
            </a:pPr>
            <a:r>
              <a:rPr lang="ne-NP" sz="2400" b="1" dirty="0">
                <a:solidFill>
                  <a:srgbClr val="0070C0"/>
                </a:solidFill>
                <a:latin typeface="Preeti" pitchFamily="2" charset="0"/>
                <a:cs typeface="Kalimati" pitchFamily="2"/>
              </a:rPr>
              <a:t>ज्यालाको लागि भारी बोकाउन तथा मनोरञ्जनका लागि मात्र पालिएका चौपायालाई यहाँ समावेश गरिदैन ।</a:t>
            </a:r>
            <a:endParaRPr lang="en-US" sz="2400" b="1" dirty="0">
              <a:solidFill>
                <a:srgbClr val="0070C0"/>
              </a:solidFill>
              <a:latin typeface="Preeti" pitchFamily="2" charset="0"/>
              <a:cs typeface="Kalimati" pitchFamily="2"/>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3364" r="39505"/>
          <a:stretch/>
        </p:blipFill>
        <p:spPr bwMode="auto">
          <a:xfrm>
            <a:off x="9517758" y="763715"/>
            <a:ext cx="2217042" cy="988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a:cxnSpLocks/>
          </p:cNvCxnSpPr>
          <p:nvPr/>
        </p:nvCxnSpPr>
        <p:spPr>
          <a:xfrm flipV="1">
            <a:off x="9753600" y="1447800"/>
            <a:ext cx="0" cy="381000"/>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Slide Number Placeholder 19">
            <a:extLst>
              <a:ext uri="{FF2B5EF4-FFF2-40B4-BE49-F238E27FC236}">
                <a16:creationId xmlns="" xmlns:a16="http://schemas.microsoft.com/office/drawing/2014/main" id="{F7448F38-B0B6-4711-9327-62B3DB7E3C0B}"/>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a:t>
            </a:fld>
            <a:endParaRPr lang="en-US" dirty="0">
              <a:latin typeface="Fontasy Himali" panose="04020500000000000000" pitchFamily="82" charset="0"/>
            </a:endParaRPr>
          </a:p>
        </p:txBody>
      </p:sp>
      <p:sp>
        <p:nvSpPr>
          <p:cNvPr id="7" name="Text Placeholder 1">
            <a:extLst>
              <a:ext uri="{FF2B5EF4-FFF2-40B4-BE49-F238E27FC236}">
                <a16:creationId xmlns="" xmlns:a16="http://schemas.microsoft.com/office/drawing/2014/main" id="{E60A4F39-343F-4106-B197-5AF679ECF866}"/>
              </a:ext>
            </a:extLst>
          </p:cNvPr>
          <p:cNvSpPr txBox="1">
            <a:spLocks/>
          </p:cNvSpPr>
          <p:nvPr/>
        </p:nvSpPr>
        <p:spPr>
          <a:xfrm>
            <a:off x="0" y="685800"/>
            <a:ext cx="6858000" cy="8790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ne-NP" sz="2800" b="1" dirty="0">
                <a:solidFill>
                  <a:srgbClr val="000099"/>
                </a:solidFill>
                <a:latin typeface="Ganesh" pitchFamily="2" charset="0"/>
                <a:cs typeface="Kalimati" panose="00000400000000000000" pitchFamily="2"/>
              </a:rPr>
              <a:t>५.१ यस कृषि चलनमा पाल्तु चौपाया छन् ?</a:t>
            </a:r>
          </a:p>
        </p:txBody>
      </p:sp>
    </p:spTree>
    <p:extLst>
      <p:ext uri="{BB962C8B-B14F-4D97-AF65-F5344CB8AC3E}">
        <p14:creationId xmlns:p14="http://schemas.microsoft.com/office/powerpoint/2010/main" val="38964028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8246BC40-64AC-46A2-A053-016D8568ED2F}"/>
              </a:ext>
            </a:extLst>
          </p:cNvPr>
          <p:cNvGrpSpPr/>
          <p:nvPr/>
        </p:nvGrpSpPr>
        <p:grpSpPr>
          <a:xfrm>
            <a:off x="0" y="692284"/>
            <a:ext cx="12115799" cy="4235315"/>
            <a:chOff x="1063501" y="692285"/>
            <a:chExt cx="10346267" cy="2997200"/>
          </a:xfrm>
        </p:grpSpPr>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501" y="692285"/>
              <a:ext cx="10346267" cy="299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p:nvSpPr>
          <p:spPr>
            <a:xfrm>
              <a:off x="9677400" y="1752600"/>
              <a:ext cx="1600200" cy="18288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ounded Rectangle 12"/>
          <p:cNvSpPr/>
          <p:nvPr/>
        </p:nvSpPr>
        <p:spPr>
          <a:xfrm>
            <a:off x="152400" y="4953000"/>
            <a:ext cx="11811000" cy="1854200"/>
          </a:xfrm>
          <a:prstGeom prst="roundRect">
            <a:avLst/>
          </a:prstGeom>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342900" indent="-342900" algn="just">
              <a:lnSpc>
                <a:spcPct val="150000"/>
              </a:lnSpc>
              <a:buFont typeface="Wingdings" pitchFamily="2" charset="2"/>
              <a:buChar char="ü"/>
            </a:pPr>
            <a:r>
              <a:rPr lang="ne-NP" sz="2400" dirty="0">
                <a:latin typeface="Preeti" pitchFamily="2" charset="0"/>
                <a:cs typeface="Kalimati" pitchFamily="2"/>
              </a:rPr>
              <a:t>स्थानीय कुखुराको सङ्ख्या लेख्दा उमेरअनुसार चल्ला, भाले, फुल पार्ने र नपार्ने पोथी छुट्याएर लेख्नुपर्दछ । </a:t>
            </a:r>
          </a:p>
          <a:p>
            <a:pPr marL="342900" indent="-342900" algn="just">
              <a:lnSpc>
                <a:spcPct val="150000"/>
              </a:lnSpc>
              <a:buFont typeface="Wingdings" pitchFamily="2" charset="2"/>
              <a:buChar char="ü"/>
            </a:pPr>
            <a:r>
              <a:rPr lang="ne-NP" sz="2400" dirty="0">
                <a:latin typeface="Preeti" pitchFamily="2" charset="0"/>
                <a:cs typeface="Kalimati" pitchFamily="2"/>
              </a:rPr>
              <a:t>उन्नत जातको सङ्ख्या लेख्दा उमेरअनुसार लेख्नुपर्दैन, एकमुष्ट सङ्ख्या लेखे पुग्दछ ।</a:t>
            </a:r>
          </a:p>
        </p:txBody>
      </p:sp>
      <p:sp>
        <p:nvSpPr>
          <p:cNvPr id="5" name="Slide Number Placeholder 19">
            <a:extLst>
              <a:ext uri="{FF2B5EF4-FFF2-40B4-BE49-F238E27FC236}">
                <a16:creationId xmlns="" xmlns:a16="http://schemas.microsoft.com/office/drawing/2014/main" id="{50DC7BCD-774C-4910-9920-0C645463293A}"/>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30</a:t>
            </a:fld>
            <a:endParaRPr lang="en-US" dirty="0">
              <a:latin typeface="Fontasy Himali" panose="04020500000000000000" pitchFamily="82" charset="0"/>
            </a:endParaRPr>
          </a:p>
        </p:txBody>
      </p:sp>
    </p:spTree>
    <p:extLst>
      <p:ext uri="{BB962C8B-B14F-4D97-AF65-F5344CB8AC3E}">
        <p14:creationId xmlns:p14="http://schemas.microsoft.com/office/powerpoint/2010/main" val="11650169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9">
            <a:extLst>
              <a:ext uri="{FF2B5EF4-FFF2-40B4-BE49-F238E27FC236}">
                <a16:creationId xmlns="" xmlns:a16="http://schemas.microsoft.com/office/drawing/2014/main" id="{096666F9-DF62-47EF-AC34-285F439F8DC0}"/>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31</a:t>
            </a:fld>
            <a:endParaRPr lang="en-US" dirty="0">
              <a:latin typeface="Fontasy Himali" panose="04020500000000000000" pitchFamily="82" charset="0"/>
            </a:endParaRPr>
          </a:p>
        </p:txBody>
      </p:sp>
      <p:pic>
        <p:nvPicPr>
          <p:cNvPr id="11266" name="Picture 2" descr="Headline Nepal : Online News Portal | Chickens have not been sold due to  lockdown">
            <a:extLst>
              <a:ext uri="{FF2B5EF4-FFF2-40B4-BE49-F238E27FC236}">
                <a16:creationId xmlns="" xmlns:a16="http://schemas.microsoft.com/office/drawing/2014/main" id="{B518813A-FA17-4A64-8E18-471D3697C8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900" y="4800600"/>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6BD8A62B-8C9E-45EF-B100-A17F5379FC67}"/>
              </a:ext>
            </a:extLst>
          </p:cNvPr>
          <p:cNvSpPr txBox="1"/>
          <p:nvPr/>
        </p:nvSpPr>
        <p:spPr>
          <a:xfrm>
            <a:off x="990600" y="762001"/>
            <a:ext cx="10972800" cy="3877985"/>
          </a:xfrm>
          <a:prstGeom prst="rect">
            <a:avLst/>
          </a:prstGeom>
          <a:noFill/>
        </p:spPr>
        <p:txBody>
          <a:bodyPr wrap="square">
            <a:spAutoFit/>
          </a:bodyPr>
          <a:lstStyle/>
          <a:p>
            <a:pPr marL="342900" marR="0" lvl="0" indent="-342900" algn="just">
              <a:lnSpc>
                <a:spcPct val="150000"/>
              </a:lnSpc>
              <a:spcBef>
                <a:spcPts val="0"/>
              </a:spcBef>
              <a:spcAft>
                <a:spcPts val="0"/>
              </a:spcAft>
              <a:buFont typeface="Wingdings" panose="05000000000000000000" pitchFamily="2" charset="2"/>
              <a:buChar char=""/>
              <a:tabLst>
                <a:tab pos="457200" algn="l"/>
              </a:tabLst>
            </a:pPr>
            <a:r>
              <a:rPr lang="ne-NP" sz="2800" b="1" kern="1200" dirty="0">
                <a:solidFill>
                  <a:srgbClr val="000099"/>
                </a:solidFill>
                <a:effectLst/>
                <a:latin typeface="Preeti" pitchFamily="2" charset="0"/>
                <a:ea typeface="Times New Roman" panose="02020603050405020304" pitchFamily="18" charset="0"/>
                <a:cs typeface="Kalimati" panose="00000400000000000000" pitchFamily="2"/>
              </a:rPr>
              <a:t>ब्रोइलर</a:t>
            </a:r>
            <a:r>
              <a:rPr lang="ne-NP" sz="2400" b="1" kern="1200" dirty="0">
                <a:solidFill>
                  <a:srgbClr val="000000"/>
                </a:solidFill>
                <a:effectLst/>
                <a:latin typeface="Preeti" pitchFamily="2" charset="0"/>
                <a:ea typeface="Times New Roman" panose="02020603050405020304" pitchFamily="18" charset="0"/>
                <a:cs typeface="Kalimati" panose="00000400000000000000" pitchFamily="2"/>
              </a:rPr>
              <a:t> – </a:t>
            </a:r>
            <a:r>
              <a:rPr lang="ne-NP" sz="2400" kern="1200" dirty="0">
                <a:solidFill>
                  <a:srgbClr val="000000"/>
                </a:solidFill>
                <a:effectLst/>
                <a:latin typeface="Preeti" pitchFamily="2" charset="0"/>
                <a:ea typeface="Times New Roman" panose="02020603050405020304" pitchFamily="18" charset="0"/>
                <a:cs typeface="Kalimati" panose="00000400000000000000" pitchFamily="2"/>
              </a:rPr>
              <a:t>मुख्यतया मासुको लागि पालिन्छ । </a:t>
            </a:r>
            <a:endParaRPr lang="en-US" sz="2400" dirty="0">
              <a:effectLst/>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Font typeface="Wingdings" panose="05000000000000000000" pitchFamily="2" charset="2"/>
              <a:buChar char=""/>
              <a:tabLst>
                <a:tab pos="457200" algn="l"/>
              </a:tabLst>
            </a:pPr>
            <a:r>
              <a:rPr lang="ne-NP" sz="2400" kern="1200" dirty="0">
                <a:solidFill>
                  <a:srgbClr val="000000"/>
                </a:solidFill>
                <a:effectLst/>
                <a:latin typeface="Preeti" pitchFamily="2" charset="0"/>
                <a:ea typeface="Times New Roman" panose="02020603050405020304" pitchFamily="18" charset="0"/>
                <a:cs typeface="Kalimati" panose="00000400000000000000" pitchFamily="2"/>
              </a:rPr>
              <a:t>ब्रोइलर कुखुराको शारिरिक बृद्धि असाध्यै छिटो हुने हुँदा यसलाई दुई महिना सम्म पालेर १.५ देखि २.५ सम्मको बनाएर बेचिन्छ । </a:t>
            </a:r>
            <a:endParaRPr lang="en-US" sz="2400" dirty="0">
              <a:effectLst/>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Font typeface="Wingdings" panose="05000000000000000000" pitchFamily="2" charset="2"/>
              <a:buChar char=""/>
              <a:tabLst>
                <a:tab pos="457200" algn="l"/>
              </a:tabLst>
            </a:pPr>
            <a:r>
              <a:rPr lang="ne-NP" sz="2400" kern="1200" dirty="0">
                <a:solidFill>
                  <a:srgbClr val="000000"/>
                </a:solidFill>
                <a:effectLst/>
                <a:latin typeface="Preeti" pitchFamily="2" charset="0"/>
                <a:ea typeface="Times New Roman" panose="02020603050405020304" pitchFamily="18" charset="0"/>
                <a:cs typeface="Kalimati" panose="00000400000000000000" pitchFamily="2"/>
              </a:rPr>
              <a:t>यस्तो उमेरको ब्रोइलरको मासु नरम तथा कलिलो हुन्छ । </a:t>
            </a:r>
            <a:endParaRPr lang="en-US" sz="2400" dirty="0">
              <a:effectLst/>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Font typeface="Wingdings" panose="05000000000000000000" pitchFamily="2" charset="2"/>
              <a:buChar char=""/>
              <a:tabLst>
                <a:tab pos="457200" algn="l"/>
              </a:tabLst>
            </a:pPr>
            <a:r>
              <a:rPr lang="ne-NP" sz="2400" kern="1200" dirty="0">
                <a:solidFill>
                  <a:srgbClr val="000000"/>
                </a:solidFill>
                <a:effectLst/>
                <a:latin typeface="Preeti" pitchFamily="2" charset="0"/>
                <a:ea typeface="Times New Roman" panose="02020603050405020304" pitchFamily="18" charset="0"/>
                <a:cs typeface="Kalimati" panose="00000400000000000000" pitchFamily="2"/>
              </a:rPr>
              <a:t>ब्रोइलर कुखुराको केहि जातहरु यस प्रकारका छन्ः मासेल</a:t>
            </a:r>
            <a:r>
              <a:rPr lang="en-US" sz="2400" kern="1200" dirty="0">
                <a:solidFill>
                  <a:srgbClr val="000000"/>
                </a:solidFill>
                <a:effectLst/>
                <a:latin typeface="Preeti" pitchFamily="2" charset="0"/>
                <a:ea typeface="Times New Roman" panose="02020603050405020304" pitchFamily="18" charset="0"/>
                <a:cs typeface="Kalimati" panose="00000400000000000000" pitchFamily="2"/>
              </a:rPr>
              <a:t>, </a:t>
            </a:r>
            <a:r>
              <a:rPr lang="ne-NP" sz="2400" kern="1200" dirty="0">
                <a:solidFill>
                  <a:srgbClr val="000000"/>
                </a:solidFill>
                <a:effectLst/>
                <a:latin typeface="Preeti" pitchFamily="2" charset="0"/>
                <a:ea typeface="Times New Roman" panose="02020603050405020304" pitchFamily="18" charset="0"/>
                <a:cs typeface="Kalimati" panose="00000400000000000000" pitchFamily="2"/>
              </a:rPr>
              <a:t>कव १००</a:t>
            </a:r>
            <a:r>
              <a:rPr lang="en-US" sz="2400" kern="1200" dirty="0">
                <a:solidFill>
                  <a:srgbClr val="000000"/>
                </a:solidFill>
                <a:effectLst/>
                <a:latin typeface="Preeti" pitchFamily="2" charset="0"/>
                <a:ea typeface="Times New Roman" panose="02020603050405020304" pitchFamily="18" charset="0"/>
                <a:cs typeface="Kalimati" panose="00000400000000000000" pitchFamily="2"/>
              </a:rPr>
              <a:t>, </a:t>
            </a:r>
            <a:r>
              <a:rPr lang="ne-NP" sz="2400" kern="1200" dirty="0">
                <a:solidFill>
                  <a:srgbClr val="000000"/>
                </a:solidFill>
                <a:effectLst/>
                <a:latin typeface="Preeti" pitchFamily="2" charset="0"/>
                <a:ea typeface="Times New Roman" panose="02020603050405020304" pitchFamily="18" charset="0"/>
                <a:cs typeface="Kalimati" panose="00000400000000000000" pitchFamily="2"/>
              </a:rPr>
              <a:t>कव ५००</a:t>
            </a:r>
            <a:r>
              <a:rPr lang="en-US" sz="2400" kern="1200" dirty="0">
                <a:solidFill>
                  <a:srgbClr val="000000"/>
                </a:solidFill>
                <a:effectLst/>
                <a:latin typeface="Preeti" pitchFamily="2" charset="0"/>
                <a:ea typeface="Times New Roman" panose="02020603050405020304" pitchFamily="18" charset="0"/>
                <a:cs typeface="Kalimati" panose="00000400000000000000" pitchFamily="2"/>
              </a:rPr>
              <a:t>, </a:t>
            </a:r>
            <a:r>
              <a:rPr lang="ne-NP" sz="2400" kern="1200" dirty="0">
                <a:solidFill>
                  <a:srgbClr val="000000"/>
                </a:solidFill>
                <a:effectLst/>
                <a:latin typeface="Preeti" pitchFamily="2" charset="0"/>
                <a:ea typeface="Times New Roman" panose="02020603050405020304" pitchFamily="18" charset="0"/>
                <a:cs typeface="Kalimati" panose="00000400000000000000" pitchFamily="2"/>
              </a:rPr>
              <a:t>कसिला</a:t>
            </a:r>
            <a:r>
              <a:rPr lang="en-US" sz="2400" kern="1200" dirty="0">
                <a:solidFill>
                  <a:srgbClr val="000000"/>
                </a:solidFill>
                <a:effectLst/>
                <a:latin typeface="Preeti" pitchFamily="2" charset="0"/>
                <a:ea typeface="Times New Roman" panose="02020603050405020304" pitchFamily="18" charset="0"/>
                <a:cs typeface="Kalimati" panose="00000400000000000000" pitchFamily="2"/>
              </a:rPr>
              <a:t>, </a:t>
            </a:r>
            <a:r>
              <a:rPr lang="ne-NP" sz="2400" kern="1200" dirty="0">
                <a:solidFill>
                  <a:srgbClr val="000000"/>
                </a:solidFill>
                <a:effectLst/>
                <a:latin typeface="Preeti" pitchFamily="2" charset="0"/>
                <a:ea typeface="Times New Roman" panose="02020603050405020304" pitchFamily="18" charset="0"/>
                <a:cs typeface="Kalimati" panose="00000400000000000000" pitchFamily="2"/>
              </a:rPr>
              <a:t>हाईब्रो</a:t>
            </a:r>
            <a:r>
              <a:rPr lang="en-US" sz="2400" kern="1200" dirty="0">
                <a:solidFill>
                  <a:srgbClr val="000000"/>
                </a:solidFill>
                <a:effectLst/>
                <a:latin typeface="Preeti" pitchFamily="2" charset="0"/>
                <a:ea typeface="Times New Roman" panose="02020603050405020304" pitchFamily="18" charset="0"/>
                <a:cs typeface="Kalimati" panose="00000400000000000000" pitchFamily="2"/>
              </a:rPr>
              <a:t>,</a:t>
            </a:r>
            <a:r>
              <a:rPr lang="ne-NP" sz="2400" kern="1200" dirty="0">
                <a:solidFill>
                  <a:srgbClr val="000000"/>
                </a:solidFill>
                <a:effectLst/>
                <a:latin typeface="Preeti" pitchFamily="2" charset="0"/>
                <a:ea typeface="Times New Roman" panose="02020603050405020304" pitchFamily="18" charset="0"/>
                <a:cs typeface="Kalimati" panose="00000400000000000000" pitchFamily="2"/>
              </a:rPr>
              <a:t> रोस आदि । </a:t>
            </a:r>
            <a:endParaRPr lang="en-US" sz="2400" dirty="0">
              <a:effectLst/>
              <a:latin typeface="Times New Roman" panose="02020603050405020304" pitchFamily="18" charset="0"/>
              <a:ea typeface="Times New Roman" panose="02020603050405020304" pitchFamily="18" charset="0"/>
            </a:endParaRPr>
          </a:p>
          <a:p>
            <a:r>
              <a:rPr lang="ar-SA" sz="2400" kern="1200" dirty="0">
                <a:solidFill>
                  <a:srgbClr val="000000"/>
                </a:solidFill>
                <a:effectLst/>
                <a:latin typeface="Preeti" pitchFamily="2" charset="0"/>
                <a:ea typeface="Calibri" panose="020F0502020204030204" pitchFamily="34" charset="0"/>
                <a:cs typeface="Kalimati" panose="00000400000000000000" pitchFamily="2"/>
              </a:rPr>
              <a:t>ब्रोइलर कुखुराहरु </a:t>
            </a:r>
            <a:endParaRPr lang="en-US" sz="2400" dirty="0"/>
          </a:p>
        </p:txBody>
      </p:sp>
      <p:pic>
        <p:nvPicPr>
          <p:cNvPr id="11268" name="Picture 4" descr="Morang poultry farmers fail to sell chicken">
            <a:extLst>
              <a:ext uri="{FF2B5EF4-FFF2-40B4-BE49-F238E27FC236}">
                <a16:creationId xmlns="" xmlns:a16="http://schemas.microsoft.com/office/drawing/2014/main" id="{B10EBBC5-C551-4CB2-9662-0E7A5788C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9700" y="4791075"/>
            <a:ext cx="270510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1,061 Broiler Feeding Photos - Free &amp; Royalty-Free Stock Photos from  Dreamstime">
            <a:extLst>
              <a:ext uri="{FF2B5EF4-FFF2-40B4-BE49-F238E27FC236}">
                <a16:creationId xmlns="" xmlns:a16="http://schemas.microsoft.com/office/drawing/2014/main" id="{C3BFDBCB-14AB-4C88-B6F1-B540FCF350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806820"/>
            <a:ext cx="272415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2065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9">
            <a:extLst>
              <a:ext uri="{FF2B5EF4-FFF2-40B4-BE49-F238E27FC236}">
                <a16:creationId xmlns="" xmlns:a16="http://schemas.microsoft.com/office/drawing/2014/main" id="{5168C6D1-FF0D-45F5-A55A-526EA3F6D430}"/>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32</a:t>
            </a:fld>
            <a:endParaRPr lang="en-US" dirty="0">
              <a:latin typeface="Fontasy Himali" panose="04020500000000000000" pitchFamily="82" charset="0"/>
            </a:endParaRPr>
          </a:p>
        </p:txBody>
      </p:sp>
      <p:pic>
        <p:nvPicPr>
          <p:cNvPr id="12290" name="Picture 2" descr="Farmers urged to minimize use of antibiotics in poultry farms - myRepublica  - The New York Times Partner, Latest news of Nepal in English, Latest News  Articles">
            <a:extLst>
              <a:ext uri="{FF2B5EF4-FFF2-40B4-BE49-F238E27FC236}">
                <a16:creationId xmlns="" xmlns:a16="http://schemas.microsoft.com/office/drawing/2014/main" id="{3696F056-A977-46C5-8F6B-35FB455EF8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4800600"/>
            <a:ext cx="2676525" cy="17049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BBC56953-B550-44CC-9A53-F220C0E5C275}"/>
              </a:ext>
            </a:extLst>
          </p:cNvPr>
          <p:cNvSpPr txBox="1"/>
          <p:nvPr/>
        </p:nvSpPr>
        <p:spPr>
          <a:xfrm>
            <a:off x="152400" y="685800"/>
            <a:ext cx="11963400" cy="4014625"/>
          </a:xfrm>
          <a:prstGeom prst="rect">
            <a:avLst/>
          </a:prstGeom>
          <a:noFill/>
        </p:spPr>
        <p:txBody>
          <a:bodyPr wrap="square">
            <a:spAutoFit/>
          </a:bodyPr>
          <a:lstStyle/>
          <a:p>
            <a:pPr marL="342900" marR="0" lvl="0" indent="-342900" algn="just">
              <a:lnSpc>
                <a:spcPct val="150000"/>
              </a:lnSpc>
              <a:spcBef>
                <a:spcPts val="0"/>
              </a:spcBef>
              <a:spcAft>
                <a:spcPts val="0"/>
              </a:spcAft>
              <a:buFont typeface="Wingdings" panose="05000000000000000000" pitchFamily="2" charset="2"/>
              <a:buChar char=""/>
              <a:tabLst>
                <a:tab pos="457200" algn="l"/>
              </a:tabLst>
            </a:pPr>
            <a:r>
              <a:rPr lang="ne-NP" sz="2800" b="1" kern="1200" dirty="0">
                <a:solidFill>
                  <a:srgbClr val="000099"/>
                </a:solidFill>
                <a:effectLst/>
                <a:latin typeface="Preeti" pitchFamily="2" charset="0"/>
                <a:ea typeface="Times New Roman" panose="02020603050405020304" pitchFamily="18" charset="0"/>
                <a:cs typeface="Kalimati" panose="00000400000000000000" pitchFamily="2"/>
              </a:rPr>
              <a:t>लेयर्स</a:t>
            </a:r>
            <a:r>
              <a:rPr lang="ne-NP" sz="2800" b="1" kern="1200" dirty="0">
                <a:solidFill>
                  <a:srgbClr val="000000"/>
                </a:solidFill>
                <a:effectLst/>
                <a:latin typeface="Preeti" pitchFamily="2" charset="0"/>
                <a:ea typeface="Times New Roman" panose="02020603050405020304" pitchFamily="18" charset="0"/>
                <a:cs typeface="Kalimati" panose="00000400000000000000" pitchFamily="2"/>
              </a:rPr>
              <a:t> –</a:t>
            </a:r>
            <a:r>
              <a:rPr lang="ne-NP" sz="1800" b="1" kern="1200" dirty="0">
                <a:solidFill>
                  <a:srgbClr val="000000"/>
                </a:solidFill>
                <a:effectLst/>
                <a:latin typeface="Preeti" pitchFamily="2" charset="0"/>
                <a:ea typeface="Times New Roman" panose="02020603050405020304" pitchFamily="18" charset="0"/>
                <a:cs typeface="Kalimati" panose="00000400000000000000" pitchFamily="2"/>
              </a:rPr>
              <a:t> </a:t>
            </a:r>
            <a:r>
              <a:rPr lang="ne-NP" sz="2400" kern="1200" dirty="0">
                <a:solidFill>
                  <a:srgbClr val="000000"/>
                </a:solidFill>
                <a:effectLst/>
                <a:latin typeface="Preeti" pitchFamily="2" charset="0"/>
                <a:ea typeface="Times New Roman" panose="02020603050405020304" pitchFamily="18" charset="0"/>
                <a:cs typeface="Kalimati" panose="00000400000000000000" pitchFamily="2"/>
              </a:rPr>
              <a:t>फुल </a:t>
            </a:r>
            <a:r>
              <a:rPr lang="ne-NP" sz="2400" b="1" kern="1200" dirty="0">
                <a:solidFill>
                  <a:srgbClr val="000000"/>
                </a:solidFill>
                <a:effectLst/>
                <a:latin typeface="Preeti" pitchFamily="2" charset="0"/>
                <a:ea typeface="Times New Roman" panose="02020603050405020304" pitchFamily="18" charset="0"/>
                <a:cs typeface="Kalimati" panose="00000400000000000000" pitchFamily="2"/>
              </a:rPr>
              <a:t>उ</a:t>
            </a:r>
            <a:r>
              <a:rPr lang="ne-NP" sz="2400" kern="1200" dirty="0">
                <a:solidFill>
                  <a:srgbClr val="000000"/>
                </a:solidFill>
                <a:effectLst/>
                <a:latin typeface="Preeti" pitchFamily="2" charset="0"/>
                <a:ea typeface="Times New Roman" panose="02020603050405020304" pitchFamily="18" charset="0"/>
                <a:cs typeface="Kalimati" panose="00000400000000000000" pitchFamily="2"/>
              </a:rPr>
              <a:t>त्पादनको लागि पालिने कुखुराहरुलाई लेयर्स भनिन्छ । </a:t>
            </a:r>
            <a:endParaRPr lang="en-US" sz="2400" dirty="0">
              <a:effectLst/>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Font typeface="Wingdings" panose="05000000000000000000" pitchFamily="2" charset="2"/>
              <a:buChar char=""/>
              <a:tabLst>
                <a:tab pos="457200" algn="l"/>
              </a:tabLst>
            </a:pPr>
            <a:r>
              <a:rPr lang="ne-NP" sz="2400" kern="1200" dirty="0">
                <a:solidFill>
                  <a:srgbClr val="000000"/>
                </a:solidFill>
                <a:effectLst/>
                <a:latin typeface="Preeti" pitchFamily="2" charset="0"/>
                <a:ea typeface="Times New Roman" panose="02020603050405020304" pitchFamily="18" charset="0"/>
                <a:cs typeface="Kalimati" panose="00000400000000000000" pitchFamily="2"/>
              </a:rPr>
              <a:t>लेयर्स कुखुराहरु नेपालका विभिन्न स्थानमा सानो तथा ठूलो परिमाणमा व्यवसायिक रुपमा पालिंदै आएका छन् । </a:t>
            </a:r>
            <a:endParaRPr lang="en-US" sz="2400" dirty="0">
              <a:effectLst/>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Font typeface="Wingdings" panose="05000000000000000000" pitchFamily="2" charset="2"/>
              <a:buChar char=""/>
              <a:tabLst>
                <a:tab pos="457200" algn="l"/>
              </a:tabLst>
            </a:pPr>
            <a:r>
              <a:rPr lang="ne-NP" sz="2400" kern="1200" dirty="0">
                <a:solidFill>
                  <a:srgbClr val="000000"/>
                </a:solidFill>
                <a:effectLst/>
                <a:latin typeface="Preeti" pitchFamily="2" charset="0"/>
                <a:ea typeface="Times New Roman" panose="02020603050405020304" pitchFamily="18" charset="0"/>
                <a:cs typeface="Kalimati" panose="00000400000000000000" pitchFamily="2"/>
              </a:rPr>
              <a:t>यस्ता कुखुराहरु व्यवस्थित रुपमा पालन गरिएको अवस्थामा सामान्यतः १८ देखि २० हप्ताको उमेरमा फुल पार्न शुरु गरि ७० हप्ताको उमेरसम्म फुल पार्दछन् । </a:t>
            </a:r>
            <a:endParaRPr lang="en-US" sz="2400" dirty="0">
              <a:effectLst/>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Font typeface="Wingdings" panose="05000000000000000000" pitchFamily="2" charset="2"/>
              <a:buChar char=""/>
              <a:tabLst>
                <a:tab pos="457200" algn="l"/>
              </a:tabLst>
            </a:pPr>
            <a:r>
              <a:rPr lang="ne-NP" sz="2400" kern="1200" dirty="0">
                <a:solidFill>
                  <a:srgbClr val="000000"/>
                </a:solidFill>
                <a:effectLst/>
                <a:latin typeface="Preeti" pitchFamily="2" charset="0"/>
                <a:ea typeface="Times New Roman" panose="02020603050405020304" pitchFamily="18" charset="0"/>
                <a:cs typeface="Kalimati" panose="00000400000000000000" pitchFamily="2"/>
              </a:rPr>
              <a:t>यिनीहरुको सरदर फुल उत्पादन ३१० वटा प्रति कुखुरा रहेको पाइएको छ । </a:t>
            </a:r>
            <a:endParaRPr lang="en-US" sz="2400" dirty="0">
              <a:effectLst/>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Font typeface="Wingdings" panose="05000000000000000000" pitchFamily="2" charset="2"/>
              <a:buChar char=""/>
              <a:tabLst>
                <a:tab pos="457200" algn="l"/>
              </a:tabLst>
            </a:pPr>
            <a:r>
              <a:rPr lang="ne-NP" sz="2400" kern="1200" dirty="0">
                <a:solidFill>
                  <a:srgbClr val="000000"/>
                </a:solidFill>
                <a:effectLst/>
                <a:latin typeface="Preeti" pitchFamily="2" charset="0"/>
                <a:ea typeface="Times New Roman" panose="02020603050405020304" pitchFamily="18" charset="0"/>
                <a:cs typeface="Kalimati" panose="00000400000000000000" pitchFamily="2"/>
              </a:rPr>
              <a:t>लेयर्स कुखुराको केहि जातहरु यस प्रकारका छन्ः कि–स्टोन</a:t>
            </a:r>
            <a:r>
              <a:rPr lang="en-US" sz="2400" kern="1200" dirty="0">
                <a:solidFill>
                  <a:srgbClr val="000000"/>
                </a:solidFill>
                <a:effectLst/>
                <a:latin typeface="Preeti" pitchFamily="2" charset="0"/>
                <a:ea typeface="Times New Roman" panose="02020603050405020304" pitchFamily="18" charset="0"/>
                <a:cs typeface="Kalimati" panose="00000400000000000000" pitchFamily="2"/>
              </a:rPr>
              <a:t>,</a:t>
            </a:r>
            <a:r>
              <a:rPr lang="ne-NP" sz="2400" kern="1200" dirty="0">
                <a:solidFill>
                  <a:srgbClr val="000000"/>
                </a:solidFill>
                <a:effectLst/>
                <a:latin typeface="Preeti" pitchFamily="2" charset="0"/>
                <a:ea typeface="Times New Roman" panose="02020603050405020304" pitchFamily="18" charset="0"/>
                <a:cs typeface="Kalimati" panose="00000400000000000000" pitchFamily="2"/>
              </a:rPr>
              <a:t>व्यवकक</a:t>
            </a:r>
            <a:r>
              <a:rPr lang="en-US" sz="2400" kern="1200" dirty="0">
                <a:solidFill>
                  <a:srgbClr val="000000"/>
                </a:solidFill>
                <a:effectLst/>
                <a:latin typeface="Preeti" pitchFamily="2" charset="0"/>
                <a:ea typeface="Times New Roman" panose="02020603050405020304" pitchFamily="18" charset="0"/>
                <a:cs typeface="Kalimati" panose="00000400000000000000" pitchFamily="2"/>
              </a:rPr>
              <a:t>, </a:t>
            </a:r>
            <a:r>
              <a:rPr lang="ne-NP" sz="2400" kern="1200" dirty="0">
                <a:solidFill>
                  <a:srgbClr val="000000"/>
                </a:solidFill>
                <a:effectLst/>
                <a:latin typeface="Preeti" pitchFamily="2" charset="0"/>
                <a:ea typeface="Times New Roman" panose="02020603050405020304" pitchFamily="18" charset="0"/>
                <a:cs typeface="Kalimati" panose="00000400000000000000" pitchFamily="2"/>
              </a:rPr>
              <a:t>ल्होमेन</a:t>
            </a:r>
            <a:r>
              <a:rPr lang="en-US" sz="2400" kern="1200" dirty="0">
                <a:solidFill>
                  <a:srgbClr val="000000"/>
                </a:solidFill>
                <a:effectLst/>
                <a:latin typeface="Preeti" pitchFamily="2" charset="0"/>
                <a:ea typeface="Times New Roman" panose="02020603050405020304" pitchFamily="18" charset="0"/>
                <a:cs typeface="Kalimati" panose="00000400000000000000" pitchFamily="2"/>
              </a:rPr>
              <a:t>, </a:t>
            </a:r>
            <a:r>
              <a:rPr lang="ne-NP" sz="2400" kern="1200" dirty="0">
                <a:solidFill>
                  <a:srgbClr val="000000"/>
                </a:solidFill>
                <a:effectLst/>
                <a:latin typeface="Preeti" pitchFamily="2" charset="0"/>
                <a:ea typeface="Times New Roman" panose="02020603050405020304" pitchFamily="18" charset="0"/>
                <a:cs typeface="Kalimati" panose="00000400000000000000" pitchFamily="2"/>
              </a:rPr>
              <a:t>हाईलाईन आदि ।</a:t>
            </a:r>
            <a:endParaRPr lang="en-US" sz="2400" dirty="0">
              <a:effectLst/>
              <a:latin typeface="Times New Roman" panose="02020603050405020304" pitchFamily="18" charset="0"/>
              <a:ea typeface="Times New Roman" panose="02020603050405020304" pitchFamily="18" charset="0"/>
            </a:endParaRPr>
          </a:p>
        </p:txBody>
      </p:sp>
      <p:pic>
        <p:nvPicPr>
          <p:cNvPr id="12292" name="Picture 4" descr="SB Group">
            <a:extLst>
              <a:ext uri="{FF2B5EF4-FFF2-40B4-BE49-F238E27FC236}">
                <a16:creationId xmlns="" xmlns:a16="http://schemas.microsoft.com/office/drawing/2014/main" id="{29364FC4-F5BE-4F7E-8A29-6926FD7376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4848225"/>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Layers Chicken Farming Nepal लेयर्स कुखुरा पालन नेपाल">
            <a:extLst>
              <a:ext uri="{FF2B5EF4-FFF2-40B4-BE49-F238E27FC236}">
                <a16:creationId xmlns="" xmlns:a16="http://schemas.microsoft.com/office/drawing/2014/main" id="{88240B5D-952C-43A2-B0ED-0F6BCAC266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3" y="4724400"/>
            <a:ext cx="2324100" cy="197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5132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9">
            <a:extLst>
              <a:ext uri="{FF2B5EF4-FFF2-40B4-BE49-F238E27FC236}">
                <a16:creationId xmlns="" xmlns:a16="http://schemas.microsoft.com/office/drawing/2014/main" id="{7AA7DEEA-A535-49BE-9C57-91E6737B71F9}"/>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33</a:t>
            </a:fld>
            <a:endParaRPr lang="en-US" dirty="0">
              <a:latin typeface="Fontasy Himali" panose="04020500000000000000" pitchFamily="82" charset="0"/>
            </a:endParaRPr>
          </a:p>
        </p:txBody>
      </p:sp>
      <p:sp>
        <p:nvSpPr>
          <p:cNvPr id="8" name="TextBox 7">
            <a:extLst>
              <a:ext uri="{FF2B5EF4-FFF2-40B4-BE49-F238E27FC236}">
                <a16:creationId xmlns="" xmlns:a16="http://schemas.microsoft.com/office/drawing/2014/main" id="{5528A6D0-826A-4A43-8A23-9DC0618271B0}"/>
              </a:ext>
            </a:extLst>
          </p:cNvPr>
          <p:cNvSpPr txBox="1"/>
          <p:nvPr/>
        </p:nvSpPr>
        <p:spPr>
          <a:xfrm>
            <a:off x="990600" y="609600"/>
            <a:ext cx="10134600" cy="2400657"/>
          </a:xfrm>
          <a:prstGeom prst="rect">
            <a:avLst/>
          </a:prstGeom>
          <a:noFill/>
        </p:spPr>
        <p:txBody>
          <a:bodyPr wrap="square">
            <a:spAutoFit/>
          </a:bodyPr>
          <a:lstStyle/>
          <a:p>
            <a:pPr marL="342900" marR="0" lvl="0" indent="-342900" algn="just">
              <a:lnSpc>
                <a:spcPct val="150000"/>
              </a:lnSpc>
              <a:spcBef>
                <a:spcPts val="0"/>
              </a:spcBef>
              <a:spcAft>
                <a:spcPts val="0"/>
              </a:spcAft>
              <a:buFont typeface="Wingdings" panose="05000000000000000000" pitchFamily="2" charset="2"/>
              <a:buChar char=""/>
              <a:tabLst>
                <a:tab pos="457200" algn="l"/>
              </a:tabLst>
            </a:pPr>
            <a:r>
              <a:rPr lang="ne-NP" sz="2800" b="1" kern="1200" dirty="0">
                <a:solidFill>
                  <a:srgbClr val="000099"/>
                </a:solidFill>
                <a:effectLst/>
                <a:latin typeface="Preeti" pitchFamily="2" charset="0"/>
                <a:ea typeface="Times New Roman" panose="02020603050405020304" pitchFamily="18" charset="0"/>
                <a:cs typeface="Kalimati" panose="00000400000000000000" pitchFamily="2"/>
              </a:rPr>
              <a:t>गिरीराज</a:t>
            </a:r>
            <a:r>
              <a:rPr lang="ne-NP" sz="2800" b="1" kern="1200" dirty="0">
                <a:solidFill>
                  <a:srgbClr val="000000"/>
                </a:solidFill>
                <a:effectLst/>
                <a:latin typeface="Preeti" pitchFamily="2" charset="0"/>
                <a:ea typeface="Times New Roman" panose="02020603050405020304" pitchFamily="18" charset="0"/>
                <a:cs typeface="Kalimati" panose="00000400000000000000" pitchFamily="2"/>
              </a:rPr>
              <a:t> –</a:t>
            </a:r>
            <a:r>
              <a:rPr lang="ne-NP" sz="1800" b="1" kern="1200" dirty="0">
                <a:solidFill>
                  <a:srgbClr val="000000"/>
                </a:solidFill>
                <a:effectLst/>
                <a:latin typeface="Preeti" pitchFamily="2" charset="0"/>
                <a:ea typeface="Times New Roman" panose="02020603050405020304" pitchFamily="18" charset="0"/>
                <a:cs typeface="Kalimati" panose="00000400000000000000" pitchFamily="2"/>
              </a:rPr>
              <a:t> </a:t>
            </a:r>
            <a:r>
              <a:rPr lang="ne-NP" sz="2400" kern="1200" dirty="0">
                <a:solidFill>
                  <a:srgbClr val="000000"/>
                </a:solidFill>
                <a:effectLst/>
                <a:latin typeface="Preeti" pitchFamily="2" charset="0"/>
                <a:ea typeface="Times New Roman" panose="02020603050405020304" pitchFamily="18" charset="0"/>
                <a:cs typeface="Kalimati" panose="00000400000000000000" pitchFamily="2"/>
              </a:rPr>
              <a:t>यो फुल र मासु दुवैको लागि पालिने विषेश किसिमको कुखुरा हो ।</a:t>
            </a:r>
            <a:r>
              <a:rPr lang="ne-NP" sz="1800" b="1" kern="1200" dirty="0">
                <a:solidFill>
                  <a:srgbClr val="000000"/>
                </a:solidFill>
                <a:effectLst/>
                <a:latin typeface="Preeti" pitchFamily="2" charset="0"/>
                <a:ea typeface="Times New Roman" panose="02020603050405020304" pitchFamily="18" charset="0"/>
                <a:cs typeface="Kalimati" panose="00000400000000000000" pitchFamily="2"/>
              </a:rPr>
              <a:t> </a:t>
            </a:r>
            <a:endParaRPr lang="en-US" sz="1050" dirty="0">
              <a:effectLst/>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Font typeface="Wingdings" panose="05000000000000000000" pitchFamily="2" charset="2"/>
              <a:buChar char=""/>
              <a:tabLst>
                <a:tab pos="457200" algn="l"/>
              </a:tabLst>
            </a:pPr>
            <a:r>
              <a:rPr lang="ne-NP" sz="2400" kern="1200" dirty="0">
                <a:solidFill>
                  <a:srgbClr val="000000"/>
                </a:solidFill>
                <a:effectLst/>
                <a:latin typeface="Preeti" pitchFamily="2" charset="0"/>
                <a:ea typeface="Times New Roman" panose="02020603050405020304" pitchFamily="18" charset="0"/>
                <a:cs typeface="Kalimati" panose="00000400000000000000" pitchFamily="2"/>
              </a:rPr>
              <a:t>यसलाई खास गरि छाडा छोडेर वा अर्ध छाडा छोडी पाल्ने गरिन्छ । </a:t>
            </a:r>
            <a:endParaRPr lang="en-US" sz="2400" dirty="0">
              <a:effectLst/>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Font typeface="Wingdings" panose="05000000000000000000" pitchFamily="2" charset="2"/>
              <a:buChar char=""/>
              <a:tabLst>
                <a:tab pos="457200" algn="l"/>
              </a:tabLst>
            </a:pPr>
            <a:r>
              <a:rPr lang="ne-NP" sz="2400" kern="1200" dirty="0">
                <a:solidFill>
                  <a:srgbClr val="000000"/>
                </a:solidFill>
                <a:effectLst/>
                <a:latin typeface="Preeti" pitchFamily="2" charset="0"/>
                <a:ea typeface="Times New Roman" panose="02020603050405020304" pitchFamily="18" charset="0"/>
                <a:cs typeface="Kalimati" panose="00000400000000000000" pitchFamily="2"/>
              </a:rPr>
              <a:t>यो कुखुरा अरु भन्दा रोग विरुद्ध लड्नसक्ने र गाउँघरमा पाइने घाँस</a:t>
            </a:r>
            <a:r>
              <a:rPr lang="en-US" sz="2400" kern="1200" dirty="0">
                <a:solidFill>
                  <a:srgbClr val="000000"/>
                </a:solidFill>
                <a:effectLst/>
                <a:latin typeface="Preeti" pitchFamily="2" charset="0"/>
                <a:ea typeface="Times New Roman" panose="02020603050405020304" pitchFamily="18" charset="0"/>
                <a:cs typeface="Kalimati" panose="00000400000000000000" pitchFamily="2"/>
              </a:rPr>
              <a:t>, </a:t>
            </a:r>
            <a:r>
              <a:rPr lang="ne-NP" sz="2400" kern="1200" dirty="0">
                <a:solidFill>
                  <a:srgbClr val="000000"/>
                </a:solidFill>
                <a:effectLst/>
                <a:latin typeface="Preeti" pitchFamily="2" charset="0"/>
                <a:ea typeface="Times New Roman" panose="02020603050405020304" pitchFamily="18" charset="0"/>
                <a:cs typeface="Kalimati" panose="00000400000000000000" pitchFamily="2"/>
              </a:rPr>
              <a:t>सागपात र अन्य खेर गएको दाना खाएर पनि फुल मासु राम्ररी दिन सक्ने  कुखुरा हो ।</a:t>
            </a:r>
            <a:endParaRPr lang="en-US" sz="2400" dirty="0">
              <a:effectLst/>
              <a:latin typeface="Times New Roman" panose="02020603050405020304" pitchFamily="18" charset="0"/>
              <a:ea typeface="Times New Roman" panose="02020603050405020304" pitchFamily="18" charset="0"/>
            </a:endParaRPr>
          </a:p>
        </p:txBody>
      </p:sp>
      <p:pic>
        <p:nvPicPr>
          <p:cNvPr id="1026" name="Picture 2" descr="giri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124200"/>
            <a:ext cx="57150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0019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0" y="4053742"/>
            <a:ext cx="12065000" cy="2728057"/>
          </a:xfrm>
          <a:prstGeom prst="roundRect">
            <a:avLst/>
          </a:prstGeom>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342900" indent="-342900" algn="just">
              <a:buFont typeface="Wingdings" pitchFamily="2" charset="2"/>
              <a:buChar char="ü"/>
            </a:pPr>
            <a:r>
              <a:rPr lang="ne-NP" sz="2400" dirty="0">
                <a:latin typeface="Preeti" pitchFamily="2" charset="0"/>
                <a:cs typeface="Kalimati" pitchFamily="2"/>
              </a:rPr>
              <a:t>कोड ९९ को लहर र कोड १०० को लहरमा चलनमा रहेका हाँसको  स्थानीय र उन्नत सङ्ख्या  छुटाएर लेख्नुपर्दछ । </a:t>
            </a:r>
          </a:p>
          <a:p>
            <a:pPr marL="342900" indent="-342900" algn="just">
              <a:buFont typeface="Wingdings" pitchFamily="2" charset="2"/>
              <a:buChar char="ü"/>
            </a:pPr>
            <a:r>
              <a:rPr lang="ne-NP" sz="2400" dirty="0">
                <a:latin typeface="Preeti" pitchFamily="2" charset="0"/>
                <a:cs typeface="Kalimati" pitchFamily="2"/>
              </a:rPr>
              <a:t>कोड १०१ को लहरमा परेवाको जम्मा सङ्ख्या लेख्नुपर्दछ । </a:t>
            </a:r>
          </a:p>
          <a:p>
            <a:pPr marL="342900" indent="-342900" algn="just">
              <a:buFont typeface="Wingdings" pitchFamily="2" charset="2"/>
              <a:buChar char="ü"/>
            </a:pPr>
            <a:r>
              <a:rPr lang="ne-NP" sz="2400" dirty="0">
                <a:latin typeface="Preeti" pitchFamily="2" charset="0"/>
                <a:cs typeface="Kalimati" pitchFamily="2"/>
              </a:rPr>
              <a:t>कोड १०३ को लहरमा बट्टाइको जम्मा सङ्ख्या लेख्नुपर्दछ । </a:t>
            </a:r>
          </a:p>
          <a:p>
            <a:pPr marL="342900" indent="-342900" algn="just">
              <a:buFont typeface="Wingdings" pitchFamily="2" charset="2"/>
              <a:buChar char="ü"/>
            </a:pPr>
            <a:r>
              <a:rPr lang="ne-NP" sz="2400" dirty="0">
                <a:latin typeface="Preeti" pitchFamily="2" charset="0"/>
                <a:cs typeface="Kalimati" pitchFamily="2"/>
              </a:rPr>
              <a:t>कोड १०४ को लहरमा टर्कीको जम्मा सङ्ख्या लेख्नुपर्दछ ।</a:t>
            </a:r>
          </a:p>
          <a:p>
            <a:pPr marL="342900" indent="-342900" algn="just">
              <a:buFont typeface="Wingdings" pitchFamily="2" charset="2"/>
              <a:buChar char="ü"/>
            </a:pPr>
            <a:r>
              <a:rPr lang="ne-NP" sz="2400" b="1" dirty="0">
                <a:solidFill>
                  <a:srgbClr val="0070C0"/>
                </a:solidFill>
                <a:latin typeface="Preeti" pitchFamily="2" charset="0"/>
                <a:cs typeface="Kalimati" pitchFamily="2"/>
              </a:rPr>
              <a:t>तर सोखको लागि पालिएका वा आफैं आएर गुँड लगाई बसेका कृषि प्रयोजनबाहेकका परेवाहरू लिनु पर्दैन । </a:t>
            </a:r>
          </a:p>
        </p:txBody>
      </p:sp>
      <p:grpSp>
        <p:nvGrpSpPr>
          <p:cNvPr id="2" name="Group 1">
            <a:extLst>
              <a:ext uri="{FF2B5EF4-FFF2-40B4-BE49-F238E27FC236}">
                <a16:creationId xmlns="" xmlns:a16="http://schemas.microsoft.com/office/drawing/2014/main" id="{83B6ED04-9B29-48E1-AC43-E5A1B10CAC19}"/>
              </a:ext>
            </a:extLst>
          </p:cNvPr>
          <p:cNvGrpSpPr/>
          <p:nvPr/>
        </p:nvGrpSpPr>
        <p:grpSpPr>
          <a:xfrm>
            <a:off x="76200" y="762000"/>
            <a:ext cx="11988800" cy="3352800"/>
            <a:chOff x="716084" y="886558"/>
            <a:chExt cx="10744200" cy="2313842"/>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084" y="886558"/>
              <a:ext cx="10744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flipV="1">
              <a:off x="10568021" y="2743200"/>
              <a:ext cx="0" cy="457200"/>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9982200" y="1322962"/>
              <a:ext cx="1219200" cy="1481296"/>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419600" y="1322962"/>
              <a:ext cx="1727200" cy="1572638"/>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629400" y="1066800"/>
              <a:ext cx="1219200" cy="99681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Slide Number Placeholder 19">
            <a:extLst>
              <a:ext uri="{FF2B5EF4-FFF2-40B4-BE49-F238E27FC236}">
                <a16:creationId xmlns="" xmlns:a16="http://schemas.microsoft.com/office/drawing/2014/main" id="{B9A9F732-D543-472E-B86E-FD5E7D85639B}"/>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34</a:t>
            </a:fld>
            <a:endParaRPr lang="en-US" dirty="0">
              <a:latin typeface="Fontasy Himali" panose="04020500000000000000" pitchFamily="82" charset="0"/>
            </a:endParaRPr>
          </a:p>
        </p:txBody>
      </p:sp>
    </p:spTree>
    <p:extLst>
      <p:ext uri="{BB962C8B-B14F-4D97-AF65-F5344CB8AC3E}">
        <p14:creationId xmlns:p14="http://schemas.microsoft.com/office/powerpoint/2010/main" val="23547492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152400" y="4419600"/>
            <a:ext cx="12039600" cy="2472575"/>
          </a:xfrm>
          <a:prstGeom prst="roundRect">
            <a:avLst/>
          </a:prstGeom>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342900" indent="-342900" algn="just">
              <a:lnSpc>
                <a:spcPct val="150000"/>
              </a:lnSpc>
              <a:buFont typeface="Wingdings" pitchFamily="2" charset="2"/>
              <a:buChar char="ü"/>
            </a:pPr>
            <a:r>
              <a:rPr lang="ne-NP" sz="2400" dirty="0">
                <a:latin typeface="Preeti" pitchFamily="2" charset="0"/>
                <a:cs typeface="Kalimati" pitchFamily="2"/>
              </a:rPr>
              <a:t>कोड १०५ को लहरमा मासु वा फुल खाने उद्देश्यले पालिएका अन्य पन्छी (जस्तै कालिज, अष्ट्रिच आदि) भए तिनीहरूको जम्मा संख्या लेख्नुपर्छ । </a:t>
            </a:r>
          </a:p>
          <a:p>
            <a:pPr marL="342900" indent="-342900" algn="just">
              <a:lnSpc>
                <a:spcPct val="150000"/>
              </a:lnSpc>
              <a:buFont typeface="Wingdings" pitchFamily="2" charset="2"/>
              <a:buChar char="ü"/>
            </a:pPr>
            <a:r>
              <a:rPr lang="ne-NP" sz="2400" b="1" dirty="0">
                <a:solidFill>
                  <a:srgbClr val="0070C0"/>
                </a:solidFill>
                <a:latin typeface="Preeti" pitchFamily="2" charset="0"/>
                <a:cs typeface="Kalimati" pitchFamily="2"/>
              </a:rPr>
              <a:t>परेवा तथा अन्य पन्छीको हकमा स्थानीय र उन्नत सङ्ख्या खुलाइरहनु पर्दैन, जम्मा संख्या मात्र खुलाए पुग्छ । </a:t>
            </a:r>
          </a:p>
        </p:txBody>
      </p:sp>
      <p:grpSp>
        <p:nvGrpSpPr>
          <p:cNvPr id="2" name="Group 1">
            <a:extLst>
              <a:ext uri="{FF2B5EF4-FFF2-40B4-BE49-F238E27FC236}">
                <a16:creationId xmlns="" xmlns:a16="http://schemas.microsoft.com/office/drawing/2014/main" id="{A23BC419-E387-46AF-9A7B-D285FAF7887D}"/>
              </a:ext>
            </a:extLst>
          </p:cNvPr>
          <p:cNvGrpSpPr/>
          <p:nvPr/>
        </p:nvGrpSpPr>
        <p:grpSpPr>
          <a:xfrm>
            <a:off x="152400" y="870345"/>
            <a:ext cx="11887200" cy="3438879"/>
            <a:chOff x="762000" y="870346"/>
            <a:chExt cx="10744200" cy="2276812"/>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70346"/>
              <a:ext cx="10744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flipV="1">
              <a:off x="10668000" y="2667000"/>
              <a:ext cx="0" cy="480158"/>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9829800" y="1371600"/>
              <a:ext cx="1524000" cy="1432658"/>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267200" y="1219199"/>
              <a:ext cx="2057400" cy="168787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Slide Number Placeholder 19">
            <a:extLst>
              <a:ext uri="{FF2B5EF4-FFF2-40B4-BE49-F238E27FC236}">
                <a16:creationId xmlns="" xmlns:a16="http://schemas.microsoft.com/office/drawing/2014/main" id="{56B77BD5-80C8-4FEB-922B-216B4D85A4D7}"/>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35</a:t>
            </a:fld>
            <a:endParaRPr lang="en-US" dirty="0">
              <a:latin typeface="Fontasy Himali" panose="04020500000000000000" pitchFamily="82" charset="0"/>
            </a:endParaRPr>
          </a:p>
        </p:txBody>
      </p:sp>
    </p:spTree>
    <p:extLst>
      <p:ext uri="{BB962C8B-B14F-4D97-AF65-F5344CB8AC3E}">
        <p14:creationId xmlns:p14="http://schemas.microsoft.com/office/powerpoint/2010/main" val="27410328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379" y="728565"/>
            <a:ext cx="95504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1078229" y="4228322"/>
            <a:ext cx="10172701" cy="1524000"/>
          </a:xfrm>
          <a:prstGeom prst="roundRect">
            <a:avLst/>
          </a:prstGeom>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ne-NP" sz="2400" dirty="0">
                <a:latin typeface="Preeti" pitchFamily="2" charset="0"/>
                <a:cs typeface="Kalimati" pitchFamily="2"/>
              </a:rPr>
              <a:t>यस प्रश्नबाट कृषि चलनले सन्दर्भ अवधिमा पन्छीपालनको लागि मुख्य आहार के खुवाएको थियो सोसम्बन्धी विवरण लिन खोजिएको छ । </a:t>
            </a:r>
            <a:endParaRPr lang="en-US" sz="2400" dirty="0">
              <a:latin typeface="Preeti" pitchFamily="2" charset="0"/>
              <a:cs typeface="Kalimati" pitchFamily="2"/>
            </a:endParaRPr>
          </a:p>
        </p:txBody>
      </p:sp>
      <p:sp>
        <p:nvSpPr>
          <p:cNvPr id="4" name="Slide Number Placeholder 19">
            <a:extLst>
              <a:ext uri="{FF2B5EF4-FFF2-40B4-BE49-F238E27FC236}">
                <a16:creationId xmlns="" xmlns:a16="http://schemas.microsoft.com/office/drawing/2014/main" id="{CA3F7EB3-1680-478E-A173-84F69827A528}"/>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36</a:t>
            </a:fld>
            <a:endParaRPr lang="en-US" dirty="0">
              <a:latin typeface="Fontasy Himali" panose="04020500000000000000" pitchFamily="82" charset="0"/>
            </a:endParaRPr>
          </a:p>
        </p:txBody>
      </p:sp>
      <p:sp>
        <p:nvSpPr>
          <p:cNvPr id="2" name="Title 1">
            <a:extLst>
              <a:ext uri="{FF2B5EF4-FFF2-40B4-BE49-F238E27FC236}">
                <a16:creationId xmlns="" xmlns:a16="http://schemas.microsoft.com/office/drawing/2014/main" id="{2279AAE0-A281-4B51-A1E9-65A425E401A1}"/>
              </a:ext>
            </a:extLst>
          </p:cNvPr>
          <p:cNvSpPr>
            <a:spLocks noGrp="1"/>
          </p:cNvSpPr>
          <p:nvPr>
            <p:ph type="title"/>
          </p:nvPr>
        </p:nvSpPr>
        <p:spPr>
          <a:xfrm>
            <a:off x="1752600" y="2629678"/>
            <a:ext cx="1905000" cy="1143000"/>
          </a:xfrm>
        </p:spPr>
        <p:txBody>
          <a:bodyPr/>
          <a:lstStyle/>
          <a:p>
            <a:pPr algn="l"/>
            <a:r>
              <a:rPr lang="ne-NP" sz="2400" b="1" dirty="0">
                <a:latin typeface="Preeti" pitchFamily="2" charset="0"/>
                <a:cs typeface="Kalimati" pitchFamily="2"/>
              </a:rPr>
              <a:t>४</a:t>
            </a:r>
            <a:r>
              <a:rPr lang="ne-NP" sz="2400" b="1" dirty="0">
                <a:latin typeface="Ganesh" pitchFamily="2" charset="0"/>
                <a:cs typeface="Kalimati" panose="00000400000000000000" pitchFamily="2"/>
              </a:rPr>
              <a:t>. लागु नहुने</a:t>
            </a:r>
            <a:endParaRPr lang="en-US" sz="2400" dirty="0"/>
          </a:p>
        </p:txBody>
      </p:sp>
    </p:spTree>
    <p:extLst>
      <p:ext uri="{BB962C8B-B14F-4D97-AF65-F5344CB8AC3E}">
        <p14:creationId xmlns:p14="http://schemas.microsoft.com/office/powerpoint/2010/main" val="547416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52401" y="2768867"/>
            <a:ext cx="11963400" cy="4012933"/>
          </a:xfrm>
          <a:prstGeom prst="roundRect">
            <a:avLst/>
          </a:prstGeom>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342900" indent="-342900" algn="just">
              <a:lnSpc>
                <a:spcPct val="150000"/>
              </a:lnSpc>
              <a:buFont typeface="Wingdings" pitchFamily="2" charset="2"/>
              <a:buChar char="ü"/>
            </a:pPr>
            <a:r>
              <a:rPr lang="ne-NP" sz="2200" dirty="0">
                <a:latin typeface="Preeti" pitchFamily="2" charset="0"/>
                <a:cs typeface="Kalimati" pitchFamily="2"/>
              </a:rPr>
              <a:t>सन्दर्भ अवधिमा कृषि चलनले पन्छीपालनको लागि मुख्य आहारको रुपमा खुला चरनको उपयोग गरेको रहेछ भने कोड १, </a:t>
            </a:r>
          </a:p>
          <a:p>
            <a:pPr marL="342900" indent="-342900" algn="just">
              <a:lnSpc>
                <a:spcPct val="150000"/>
              </a:lnSpc>
              <a:buFont typeface="Wingdings" pitchFamily="2" charset="2"/>
              <a:buChar char="ü"/>
            </a:pPr>
            <a:r>
              <a:rPr lang="ne-NP" sz="2200" dirty="0">
                <a:latin typeface="Preeti" pitchFamily="2" charset="0"/>
                <a:cs typeface="Kalimati" pitchFamily="2"/>
              </a:rPr>
              <a:t>स्थानीयस्तरमा उपलब्ध हुने घरयासीदाना (जस्तैः मकै, कोदो आदि) उपयोग गरेको  रहेछ भने कोड २ र </a:t>
            </a:r>
          </a:p>
          <a:p>
            <a:pPr marL="342900" indent="-342900" algn="just">
              <a:lnSpc>
                <a:spcPct val="150000"/>
              </a:lnSpc>
              <a:buFont typeface="Wingdings" pitchFamily="2" charset="2"/>
              <a:buChar char="ü"/>
            </a:pPr>
            <a:r>
              <a:rPr lang="ne-NP" sz="2200" dirty="0">
                <a:latin typeface="Preeti" pitchFamily="2" charset="0"/>
                <a:cs typeface="Kalimati" pitchFamily="2"/>
              </a:rPr>
              <a:t>बजारबाट खरिद गरिएको दाना (जस्तैः पेलेट दाना) उपयोग गरेको रहेछ भने कोड ३ मा गोलो घेरा लगाउनु पर्दछ </a:t>
            </a:r>
            <a:r>
              <a:rPr lang="ne-NP" sz="2200" dirty="0" smtClean="0">
                <a:latin typeface="Preeti" pitchFamily="2" charset="0"/>
                <a:cs typeface="Kalimati" pitchFamily="2"/>
              </a:rPr>
              <a:t>।</a:t>
            </a:r>
            <a:endParaRPr lang="en-US" sz="2200" dirty="0" smtClean="0">
              <a:latin typeface="Preeti" pitchFamily="2" charset="0"/>
              <a:cs typeface="Kalimati" pitchFamily="2"/>
            </a:endParaRPr>
          </a:p>
          <a:p>
            <a:pPr marL="342900" indent="-342900" algn="just">
              <a:lnSpc>
                <a:spcPct val="150000"/>
              </a:lnSpc>
              <a:buFont typeface="Wingdings" pitchFamily="2" charset="2"/>
              <a:buChar char="ü"/>
            </a:pPr>
            <a:r>
              <a:rPr lang="ne-NP" sz="2200" b="1" dirty="0" smtClean="0">
                <a:solidFill>
                  <a:srgbClr val="0070C0"/>
                </a:solidFill>
                <a:latin typeface="Preeti" pitchFamily="2" charset="0"/>
                <a:cs typeface="Kalimati" pitchFamily="2"/>
              </a:rPr>
              <a:t>गणनाको दिनमा पन्छीपालन गरिएको तर सन्दर्भ वर्षमा नगरिएको भए लागु नहुनेको कोड ४ </a:t>
            </a:r>
            <a:r>
              <a:rPr lang="ne-NP" sz="2200" b="1" dirty="0" smtClean="0">
                <a:solidFill>
                  <a:srgbClr val="0070C0"/>
                </a:solidFill>
                <a:latin typeface="Preeti" pitchFamily="2" charset="0"/>
                <a:cs typeface="Kalimati" pitchFamily="2"/>
              </a:rPr>
              <a:t>लेख्नुपर्दछ ।</a:t>
            </a:r>
            <a:endParaRPr lang="en-US" sz="2200" b="1" dirty="0" smtClean="0">
              <a:solidFill>
                <a:srgbClr val="0070C0"/>
              </a:solidFill>
              <a:latin typeface="Preeti" pitchFamily="2" charset="0"/>
              <a:cs typeface="Kalimati" pitchFamily="2"/>
            </a:endParaRPr>
          </a:p>
        </p:txBody>
      </p:sp>
      <p:cxnSp>
        <p:nvCxnSpPr>
          <p:cNvPr id="9" name="Straight Arrow Connector 8"/>
          <p:cNvCxnSpPr>
            <a:cxnSpLocks/>
          </p:cNvCxnSpPr>
          <p:nvPr/>
        </p:nvCxnSpPr>
        <p:spPr>
          <a:xfrm flipV="1">
            <a:off x="6230754" y="2438400"/>
            <a:ext cx="0" cy="304800"/>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19">
            <a:extLst>
              <a:ext uri="{FF2B5EF4-FFF2-40B4-BE49-F238E27FC236}">
                <a16:creationId xmlns="" xmlns:a16="http://schemas.microsoft.com/office/drawing/2014/main" id="{C4F15D1C-A2F7-47F9-9B9F-6F21FBA3F8BB}"/>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37</a:t>
            </a:fld>
            <a:endParaRPr lang="en-US" dirty="0">
              <a:latin typeface="Fontasy Himali" panose="04020500000000000000" pitchFamily="82"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16645"/>
            <a:ext cx="10744199" cy="1621755"/>
          </a:xfrm>
          <a:prstGeom prst="rect">
            <a:avLst/>
          </a:prstGeom>
          <a:noFill/>
          <a:ln w="38100">
            <a:solidFill>
              <a:schemeClr val="tx1">
                <a:lumMod val="50000"/>
                <a:lumOff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57404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701632"/>
            <a:ext cx="6629400" cy="1323439"/>
          </a:xfrm>
          <a:prstGeom prst="rect">
            <a:avLst/>
          </a:prstGeom>
        </p:spPr>
        <p:txBody>
          <a:bodyPr wrap="square">
            <a:spAutoFit/>
          </a:bodyPr>
          <a:lstStyle/>
          <a:p>
            <a:pPr algn="ctr"/>
            <a:r>
              <a:rPr lang="ne-NP" sz="8000" b="1" dirty="0">
                <a:solidFill>
                  <a:srgbClr val="142DAC"/>
                </a:solidFill>
                <a:latin typeface="Kokila" panose="020B0604020202020204" pitchFamily="34" charset="0"/>
                <a:cs typeface="Kokila" panose="020B0604020202020204" pitchFamily="34" charset="0"/>
              </a:rPr>
              <a:t>छलफल तथा प्रश्नोत्तर</a:t>
            </a:r>
            <a:endParaRPr lang="en-US" sz="8000" b="1" dirty="0">
              <a:solidFill>
                <a:srgbClr val="142DAC"/>
              </a:solidFill>
              <a:latin typeface="Kokila" panose="020B0604020202020204" pitchFamily="34" charset="0"/>
              <a:cs typeface="Kokila" panose="020B0604020202020204" pitchFamily="34" charset="0"/>
            </a:endParaRPr>
          </a:p>
        </p:txBody>
      </p:sp>
      <p:sp>
        <p:nvSpPr>
          <p:cNvPr id="2" name="Slide Number Placeholder 1"/>
          <p:cNvSpPr>
            <a:spLocks noGrp="1"/>
          </p:cNvSpPr>
          <p:nvPr>
            <p:ph type="sldNum" sz="quarter" idx="12"/>
          </p:nvPr>
        </p:nvSpPr>
        <p:spPr>
          <a:xfrm>
            <a:off x="11525694" y="6411433"/>
            <a:ext cx="616274" cy="405579"/>
          </a:xfrm>
        </p:spPr>
        <p:txBody>
          <a:bodyPr/>
          <a:lstStyle/>
          <a:p>
            <a:pPr algn="ctr"/>
            <a:fld id="{26402401-4522-4C0F-A737-197EB07E49FF}" type="slidenum">
              <a:rPr lang="en-US" sz="1800">
                <a:latin typeface="Fontasy Himali" panose="04020500000000000000" pitchFamily="82" charset="0"/>
                <a:cs typeface="+mn-cs"/>
              </a:rPr>
              <a:pPr algn="ctr"/>
              <a:t>38</a:t>
            </a:fld>
            <a:endParaRPr lang="en-US" sz="1800" dirty="0">
              <a:latin typeface="Fontasy Himali" panose="04020500000000000000" pitchFamily="82" charset="0"/>
              <a:cs typeface="+mn-cs"/>
            </a:endParaRPr>
          </a:p>
        </p:txBody>
      </p:sp>
      <p:pic>
        <p:nvPicPr>
          <p:cNvPr id="6" name="Picture 2" descr="These mistakes can ruin your chances at group discussions | TJinsite">
            <a:extLst>
              <a:ext uri="{FF2B5EF4-FFF2-40B4-BE49-F238E27FC236}">
                <a16:creationId xmlns="" xmlns:a16="http://schemas.microsoft.com/office/drawing/2014/main" id="{2BCE8F1F-0906-4CC4-BEC1-2BBEFB4033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9870" y="2775103"/>
            <a:ext cx="5985188" cy="34891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tay smart in GROUP DISCUSSION | Sri Sharda Group of Institutions | Best  MBA BBA BCA College in Lucknow">
            <a:extLst>
              <a:ext uri="{FF2B5EF4-FFF2-40B4-BE49-F238E27FC236}">
                <a16:creationId xmlns="" xmlns:a16="http://schemas.microsoft.com/office/drawing/2014/main" id="{4152F302-23F6-433F-B5ED-B2909E2EEA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279" y="2777652"/>
            <a:ext cx="5521252" cy="347542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 xmlns:a16="http://schemas.microsoft.com/office/drawing/2014/main" id="{BCDB3D78-BB87-40A8-B040-338296628C75}"/>
              </a:ext>
            </a:extLst>
          </p:cNvPr>
          <p:cNvSpPr/>
          <p:nvPr/>
        </p:nvSpPr>
        <p:spPr>
          <a:xfrm>
            <a:off x="7247272" y="846629"/>
            <a:ext cx="4397269" cy="1946195"/>
          </a:xfrm>
          <a:prstGeom prst="roundRect">
            <a:avLst>
              <a:gd name="adj" fmla="val 10000"/>
            </a:avLst>
          </a:prstGeom>
          <a:blipFill>
            <a:blip r:embed="rId4">
              <a:extLst>
                <a:ext uri="{28A0092B-C50C-407E-A947-70E740481C1C}">
                  <a14:useLocalDpi xmlns:a14="http://schemas.microsoft.com/office/drawing/2010/main" val="0"/>
                </a:ext>
              </a:extLst>
            </a:blip>
            <a:srcRect/>
            <a:stretch>
              <a:fillRect l="-36092" t="-76999" r="-39126" b="-76999"/>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0922391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39</a:t>
            </a:fld>
            <a:endParaRPr lang="en-US" dirty="0">
              <a:latin typeface="Fontasy Himali" panose="04020500000000000000" pitchFamily="82" charset="0"/>
            </a:endParaRPr>
          </a:p>
        </p:txBody>
      </p:sp>
      <p:sp>
        <p:nvSpPr>
          <p:cNvPr id="2" name="Title 1">
            <a:extLst>
              <a:ext uri="{FF2B5EF4-FFF2-40B4-BE49-F238E27FC236}">
                <a16:creationId xmlns="" xmlns:a16="http://schemas.microsoft.com/office/drawing/2014/main" id="{215F4248-0AF9-4159-811C-67F6067442A3}"/>
              </a:ext>
            </a:extLst>
          </p:cNvPr>
          <p:cNvSpPr>
            <a:spLocks noGrp="1"/>
          </p:cNvSpPr>
          <p:nvPr>
            <p:ph type="title"/>
          </p:nvPr>
        </p:nvSpPr>
        <p:spPr>
          <a:xfrm>
            <a:off x="609600" y="914399"/>
            <a:ext cx="10972800" cy="685802"/>
          </a:xfrm>
        </p:spPr>
        <p:txBody>
          <a:bodyPr/>
          <a:lstStyle/>
          <a:p>
            <a:r>
              <a:rPr lang="ne-NP" sz="2800" b="1" dirty="0">
                <a:solidFill>
                  <a:srgbClr val="000099"/>
                </a:solidFill>
                <a:latin typeface="Ganesh" pitchFamily="2" charset="0"/>
                <a:cs typeface="Kalimati" panose="00000400000000000000" pitchFamily="2"/>
              </a:rPr>
              <a:t>पुनरावलोकनका लागि प्रश्न</a:t>
            </a:r>
            <a:r>
              <a:rPr lang="ne-NP" b="1" dirty="0">
                <a:solidFill>
                  <a:srgbClr val="000099"/>
                </a:solidFill>
                <a:latin typeface="Ganesh" pitchFamily="2" charset="0"/>
                <a:cs typeface="Kalimati" panose="00000400000000000000" pitchFamily="2"/>
              </a:rPr>
              <a:t/>
            </a:r>
            <a:br>
              <a:rPr lang="ne-NP" b="1" dirty="0">
                <a:solidFill>
                  <a:srgbClr val="000099"/>
                </a:solidFill>
                <a:latin typeface="Ganesh" pitchFamily="2" charset="0"/>
                <a:cs typeface="Kalimati" panose="00000400000000000000" pitchFamily="2"/>
              </a:rPr>
            </a:br>
            <a:endParaRPr lang="en-US" dirty="0">
              <a:solidFill>
                <a:srgbClr val="000099"/>
              </a:solidFill>
            </a:endParaRPr>
          </a:p>
        </p:txBody>
      </p:sp>
      <p:sp>
        <p:nvSpPr>
          <p:cNvPr id="11" name="Text Placeholder 1"/>
          <p:cNvSpPr>
            <a:spLocks noGrp="1"/>
          </p:cNvSpPr>
          <p:nvPr>
            <p:ph idx="1"/>
          </p:nvPr>
        </p:nvSpPr>
        <p:spPr>
          <a:prstGeom prst="rect">
            <a:avLst/>
          </a:prstGeom>
        </p:spPr>
        <p:txBody>
          <a:bodyPr>
            <a:normAutofit fontScale="70000" lnSpcReduction="20000"/>
          </a:bodyPr>
          <a:lstStyle/>
          <a:p>
            <a:pPr marL="342900" indent="-342900" algn="just">
              <a:lnSpc>
                <a:spcPct val="170000"/>
              </a:lnSpc>
              <a:buFont typeface="Wingdings" pitchFamily="2" charset="2"/>
              <a:buChar char="Ø"/>
            </a:pPr>
            <a:r>
              <a:rPr lang="ne-NP" sz="3200" dirty="0">
                <a:latin typeface="Preeti" pitchFamily="2" charset="0"/>
                <a:cs typeface="Kalimati" pitchFamily="2"/>
              </a:rPr>
              <a:t>कस्ता प्रकारका पाल्तु चौपाया तथा पन्छी राष्ट्रिय कृषिगणना २०७८ मा गणना गरिन्छ </a:t>
            </a:r>
            <a:r>
              <a:rPr lang="ne-NP" sz="3200" b="1" dirty="0">
                <a:latin typeface="Ganesh" pitchFamily="2" charset="0"/>
                <a:cs typeface="Kalimati" panose="00000400000000000000" pitchFamily="2"/>
              </a:rPr>
              <a:t>?</a:t>
            </a:r>
            <a:endParaRPr lang="ne-NP" sz="3200" dirty="0">
              <a:latin typeface="Preeti" pitchFamily="2" charset="0"/>
              <a:cs typeface="Kalimati" pitchFamily="2"/>
            </a:endParaRPr>
          </a:p>
          <a:p>
            <a:pPr marL="342900" indent="-342900" algn="just">
              <a:lnSpc>
                <a:spcPct val="170000"/>
              </a:lnSpc>
              <a:buFont typeface="Wingdings" pitchFamily="2" charset="2"/>
              <a:buChar char="Ø"/>
            </a:pPr>
            <a:r>
              <a:rPr lang="ne-NP" sz="3200" dirty="0">
                <a:latin typeface="Preeti" pitchFamily="2" charset="0"/>
                <a:cs typeface="Kalimati" pitchFamily="2"/>
              </a:rPr>
              <a:t>गणनाको दिन अस्थायी रूपले कृषि चलनबाहिर रहेका वा बाटामा रहेका वा किनेर ल्याउँदै गरेका चौपाया तथा पन्छी सबैलाई यहाँ समावेश गर्नुपर्छ</a:t>
            </a:r>
            <a:r>
              <a:rPr lang="ne-NP" dirty="0">
                <a:latin typeface="Preeti" pitchFamily="2" charset="0"/>
                <a:cs typeface="Kalimati" pitchFamily="2"/>
              </a:rPr>
              <a:t> कि पर्दैन </a:t>
            </a:r>
            <a:r>
              <a:rPr lang="ne-NP" sz="3200" b="1" dirty="0">
                <a:solidFill>
                  <a:srgbClr val="002060"/>
                </a:solidFill>
                <a:latin typeface="Ganesh" pitchFamily="2" charset="0"/>
                <a:cs typeface="Kalimati" panose="00000400000000000000" pitchFamily="2"/>
              </a:rPr>
              <a:t>?</a:t>
            </a:r>
            <a:endParaRPr lang="ne-NP" sz="3200" dirty="0">
              <a:latin typeface="Preeti" pitchFamily="2" charset="0"/>
              <a:cs typeface="Kalimati" pitchFamily="2"/>
            </a:endParaRPr>
          </a:p>
          <a:p>
            <a:pPr marL="342900" indent="-342900" algn="just">
              <a:lnSpc>
                <a:spcPct val="170000"/>
              </a:lnSpc>
              <a:buFont typeface="Wingdings" pitchFamily="2" charset="2"/>
              <a:buChar char="Ø"/>
            </a:pPr>
            <a:r>
              <a:rPr lang="ne-NP" sz="3200" dirty="0">
                <a:latin typeface="Preeti" pitchFamily="2" charset="0"/>
                <a:cs typeface="Kalimati" pitchFamily="2"/>
              </a:rPr>
              <a:t>कुन प्रयोजनका लागि पालिएका गाई/भैँसी, भेडा/बाख्रा, सुँगुर, घोडा, खच्चर, गधा, खरायोजस्ता जनावर गणना गरिन्छ</a:t>
            </a:r>
            <a:r>
              <a:rPr lang="ne-NP" sz="3200" b="1" dirty="0">
                <a:solidFill>
                  <a:srgbClr val="002060"/>
                </a:solidFill>
                <a:latin typeface="Ganesh" pitchFamily="2" charset="0"/>
                <a:cs typeface="Kalimati" panose="00000400000000000000" pitchFamily="2"/>
              </a:rPr>
              <a:t> </a:t>
            </a:r>
            <a:r>
              <a:rPr lang="ne-NP" sz="3100" dirty="0">
                <a:latin typeface="Preeti" pitchFamily="2" charset="0"/>
                <a:cs typeface="Kalimati" pitchFamily="2"/>
              </a:rPr>
              <a:t>?</a:t>
            </a:r>
            <a:r>
              <a:rPr lang="ne-NP" sz="3200" b="1" dirty="0">
                <a:solidFill>
                  <a:srgbClr val="002060"/>
                </a:solidFill>
                <a:latin typeface="Ganesh" pitchFamily="2" charset="0"/>
                <a:cs typeface="Kalimati" panose="00000400000000000000" pitchFamily="2"/>
              </a:rPr>
              <a:t> </a:t>
            </a:r>
            <a:r>
              <a:rPr lang="ne-NP" sz="3100" dirty="0" smtClean="0">
                <a:latin typeface="Preeti" pitchFamily="2" charset="0"/>
                <a:cs typeface="Kalimati" pitchFamily="2"/>
              </a:rPr>
              <a:t>सोखको </a:t>
            </a:r>
            <a:r>
              <a:rPr lang="ne-NP" sz="3100" dirty="0">
                <a:latin typeface="Preeti" pitchFamily="2" charset="0"/>
                <a:cs typeface="Kalimati" pitchFamily="2"/>
              </a:rPr>
              <a:t>लागि पालिएको खरायो, </a:t>
            </a:r>
            <a:r>
              <a:rPr lang="ne-NP" sz="3200" dirty="0">
                <a:latin typeface="Preeti" pitchFamily="2" charset="0"/>
                <a:cs typeface="Kalimati" pitchFamily="2"/>
              </a:rPr>
              <a:t>परेवा जस्ता पशुपन्छीहरु यो गणनामा पर्दछन् कि पर्दैनन् </a:t>
            </a:r>
            <a:r>
              <a:rPr lang="ne-NP" sz="3100" dirty="0">
                <a:latin typeface="Preeti" pitchFamily="2" charset="0"/>
                <a:cs typeface="Kalimati" pitchFamily="2"/>
              </a:rPr>
              <a:t>?</a:t>
            </a:r>
          </a:p>
          <a:p>
            <a:pPr marL="342900" indent="-342900" algn="just">
              <a:lnSpc>
                <a:spcPct val="170000"/>
              </a:lnSpc>
              <a:buFont typeface="Wingdings" pitchFamily="2" charset="2"/>
              <a:buChar char="Ø"/>
            </a:pPr>
            <a:r>
              <a:rPr lang="ne-NP" sz="3200" dirty="0">
                <a:latin typeface="Preeti" pitchFamily="2" charset="0"/>
                <a:cs typeface="Kalimati" pitchFamily="2"/>
              </a:rPr>
              <a:t>ज्यालाको लागि भारी बोकाउन तथा मनोरञ्जनका लागि मात्र पालिएका चौपायालाई यहाँ समावेश गरिन्छ वा गरिदैन </a:t>
            </a:r>
            <a:r>
              <a:rPr lang="ne-NP" sz="3200" b="1" dirty="0">
                <a:solidFill>
                  <a:srgbClr val="002060"/>
                </a:solidFill>
                <a:latin typeface="Ganesh" pitchFamily="2" charset="0"/>
                <a:cs typeface="Kalimati" panose="00000400000000000000" pitchFamily="2"/>
              </a:rPr>
              <a:t> </a:t>
            </a:r>
            <a:r>
              <a:rPr lang="ne-NP" sz="3100" dirty="0">
                <a:latin typeface="Preeti" pitchFamily="2" charset="0"/>
                <a:cs typeface="Kalimati" pitchFamily="2"/>
              </a:rPr>
              <a:t>?</a:t>
            </a:r>
            <a:endParaRPr lang="en-US" sz="3100" dirty="0">
              <a:latin typeface="Preeti" pitchFamily="2" charset="0"/>
              <a:cs typeface="Kalimati" pitchFamily="2"/>
            </a:endParaRPr>
          </a:p>
        </p:txBody>
      </p:sp>
    </p:spTree>
    <p:extLst>
      <p:ext uri="{BB962C8B-B14F-4D97-AF65-F5344CB8AC3E}">
        <p14:creationId xmlns:p14="http://schemas.microsoft.com/office/powerpoint/2010/main" val="787275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4021"/>
          <a:stretch/>
        </p:blipFill>
        <p:spPr bwMode="auto">
          <a:xfrm>
            <a:off x="15551" y="704850"/>
            <a:ext cx="116586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ular Callout 6"/>
          <p:cNvSpPr/>
          <p:nvPr/>
        </p:nvSpPr>
        <p:spPr>
          <a:xfrm>
            <a:off x="2057400" y="3086100"/>
            <a:ext cx="7620000" cy="3695700"/>
          </a:xfrm>
          <a:prstGeom prst="wedgeRoundRectCallout">
            <a:avLst>
              <a:gd name="adj1" fmla="val 13689"/>
              <a:gd name="adj2" fmla="val -48002"/>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यस प्रश्नमा कृषकले कुनै पाल्तु चौपाया पालेको छ कि छैन सोधी पालेको छ भने कोड १ मा गोलो घेरा लगाउनुपर्छ र प्रश्न नं. ५.२ सोध्नुपर्छ ।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चौपाया पालेको छैन भने कोड २ मा गोलो घेरा लगाउनुपर्छ र पाल्तु चौपाया नभएका कृषकहरूसँग प्रश्न नं. ५.४ देखि सोध्नुपर्छ ।</a:t>
            </a:r>
            <a:endParaRPr lang="en-US" sz="2400" dirty="0">
              <a:solidFill>
                <a:schemeClr val="tx1"/>
              </a:solidFill>
              <a:latin typeface="Preeti" pitchFamily="2" charset="0"/>
              <a:cs typeface="Kalimati" pitchFamily="2"/>
            </a:endParaRPr>
          </a:p>
        </p:txBody>
      </p:sp>
      <p:sp>
        <p:nvSpPr>
          <p:cNvPr id="6" name="Slide Number Placeholder 19">
            <a:extLst>
              <a:ext uri="{FF2B5EF4-FFF2-40B4-BE49-F238E27FC236}">
                <a16:creationId xmlns="" xmlns:a16="http://schemas.microsoft.com/office/drawing/2014/main" id="{0C6896D4-B04C-46A8-AE8A-F6CD97B0299D}"/>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a:t>
            </a:fld>
            <a:endParaRPr lang="en-US" dirty="0">
              <a:latin typeface="Fontasy Himali" panose="04020500000000000000" pitchFamily="82" charset="0"/>
            </a:endParaRPr>
          </a:p>
        </p:txBody>
      </p:sp>
      <p:pic>
        <p:nvPicPr>
          <p:cNvPr id="9" name="Picture 8">
            <a:extLst>
              <a:ext uri="{FF2B5EF4-FFF2-40B4-BE49-F238E27FC236}">
                <a16:creationId xmlns="" xmlns:a16="http://schemas.microsoft.com/office/drawing/2014/main" id="{24BB70AD-A087-4875-9825-0D4E73E4F29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6192" y="5105400"/>
            <a:ext cx="2141220" cy="2141220"/>
          </a:xfrm>
          <a:prstGeom prst="rect">
            <a:avLst/>
          </a:prstGeom>
          <a:noFill/>
          <a:ln>
            <a:noFill/>
          </a:ln>
        </p:spPr>
      </p:pic>
      <p:pic>
        <p:nvPicPr>
          <p:cNvPr id="2" name="Picture 2">
            <a:extLst>
              <a:ext uri="{FF2B5EF4-FFF2-40B4-BE49-F238E27FC236}">
                <a16:creationId xmlns="" xmlns:a16="http://schemas.microsoft.com/office/drawing/2014/main" id="{54BC84D0-6C50-4DC1-85CC-E86292746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0" y="2971800"/>
            <a:ext cx="2084917" cy="21302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imalayan Yak &amp; Yak Products in Nepal | Visit Nepal 2020 | Bookingsansar">
            <a:extLst>
              <a:ext uri="{FF2B5EF4-FFF2-40B4-BE49-F238E27FC236}">
                <a16:creationId xmlns="" xmlns:a16="http://schemas.microsoft.com/office/drawing/2014/main" id="{6607CDA6-CA0D-4441-8F99-01C97F179F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74290" y="2819400"/>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Buffalo In A Farm In Terai, Nepal Stock Photo, Picture And Royalty Free  Image. Image 49186439.">
            <a:extLst>
              <a:ext uri="{FF2B5EF4-FFF2-40B4-BE49-F238E27FC236}">
                <a16:creationId xmlns="" xmlns:a16="http://schemas.microsoft.com/office/drawing/2014/main" id="{321F94F4-7C07-420D-8C49-B529F008EB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26082" y="4648200"/>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ow: National Animal of Nepal | Cow Becomes National Animal Of Nepal">
            <a:extLst>
              <a:ext uri="{FF2B5EF4-FFF2-40B4-BE49-F238E27FC236}">
                <a16:creationId xmlns="" xmlns:a16="http://schemas.microsoft.com/office/drawing/2014/main" id="{849AC882-6D64-4510-8C90-FBA5379EEE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3700" y="685800"/>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Sheep Farming In Nepal, Breeds, Business Plan | Agri Farming">
            <a:extLst>
              <a:ext uri="{FF2B5EF4-FFF2-40B4-BE49-F238E27FC236}">
                <a16:creationId xmlns="" xmlns:a16="http://schemas.microsoft.com/office/drawing/2014/main" id="{BBB35AA0-911D-49B9-8E40-F405C5E90A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72600" y="681038"/>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1929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40</a:t>
            </a:fld>
            <a:endParaRPr lang="en-US" dirty="0">
              <a:latin typeface="Fontasy Himali" panose="04020500000000000000" pitchFamily="82" charset="0"/>
            </a:endParaRPr>
          </a:p>
        </p:txBody>
      </p:sp>
      <p:sp>
        <p:nvSpPr>
          <p:cNvPr id="11" name="Text Placeholder 1"/>
          <p:cNvSpPr>
            <a:spLocks noGrp="1"/>
          </p:cNvSpPr>
          <p:nvPr>
            <p:ph type="body" sz="quarter" idx="4294967295"/>
          </p:nvPr>
        </p:nvSpPr>
        <p:spPr>
          <a:xfrm>
            <a:off x="0" y="685800"/>
            <a:ext cx="12192000" cy="879023"/>
          </a:xfrm>
          <a:prstGeom prst="rect">
            <a:avLst/>
          </a:prstGeom>
        </p:spPr>
        <p:txBody>
          <a:bodyPr>
            <a:normAutofit/>
          </a:bodyPr>
          <a:lstStyle/>
          <a:p>
            <a:pPr marL="0" indent="0" algn="ctr">
              <a:lnSpc>
                <a:spcPct val="150000"/>
              </a:lnSpc>
              <a:buNone/>
            </a:pPr>
            <a:r>
              <a:rPr lang="ne-NP" b="1" dirty="0">
                <a:solidFill>
                  <a:srgbClr val="000099"/>
                </a:solidFill>
                <a:latin typeface="Ganesh" pitchFamily="2" charset="0"/>
                <a:cs typeface="Kalimati" panose="00000400000000000000" pitchFamily="2"/>
              </a:rPr>
              <a:t>सारांश तथा निष्कर्ष</a:t>
            </a:r>
          </a:p>
        </p:txBody>
      </p:sp>
      <p:sp>
        <p:nvSpPr>
          <p:cNvPr id="14" name="TextBox 13"/>
          <p:cNvSpPr txBox="1"/>
          <p:nvPr/>
        </p:nvSpPr>
        <p:spPr>
          <a:xfrm>
            <a:off x="1219200" y="2581364"/>
            <a:ext cx="8839200" cy="684803"/>
          </a:xfrm>
          <a:prstGeom prst="rect">
            <a:avLst/>
          </a:prstGeom>
          <a:noFill/>
        </p:spPr>
        <p:txBody>
          <a:bodyPr wrap="square" rtlCol="0">
            <a:spAutoFit/>
          </a:bodyPr>
          <a:lstStyle/>
          <a:p>
            <a:pPr marL="457200" indent="-457200">
              <a:lnSpc>
                <a:spcPct val="150000"/>
              </a:lnSpc>
              <a:buFont typeface="Wingdings" panose="05000000000000000000" pitchFamily="2" charset="2"/>
              <a:buChar char="ü"/>
            </a:pPr>
            <a:r>
              <a:rPr lang="ne-NP" sz="2800" dirty="0">
                <a:cs typeface="Kalimati" pitchFamily="2"/>
              </a:rPr>
              <a:t>भाग ५ गणनाको दिनमा रहेका पाल्तु पशुपन्छीको विवरण</a:t>
            </a:r>
            <a:endParaRPr lang="en-US" sz="2800" dirty="0">
              <a:cs typeface="Kalimati" pitchFamily="2"/>
            </a:endParaRPr>
          </a:p>
        </p:txBody>
      </p:sp>
    </p:spTree>
    <p:extLst>
      <p:ext uri="{BB962C8B-B14F-4D97-AF65-F5344CB8AC3E}">
        <p14:creationId xmlns:p14="http://schemas.microsoft.com/office/powerpoint/2010/main" val="15217502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1465" y="1828800"/>
            <a:ext cx="11430000" cy="3276600"/>
          </a:xfrm>
          <a:noFill/>
          <a:ln>
            <a:noFill/>
          </a:ln>
          <a:effectLst/>
        </p:spPr>
        <p:txBody>
          <a:bodyPr>
            <a:noAutofit/>
          </a:bodyPr>
          <a:lstStyle/>
          <a:p>
            <a:pPr marL="0" indent="0" algn="ctr">
              <a:lnSpc>
                <a:spcPct val="150000"/>
              </a:lnSpc>
              <a:buNone/>
            </a:pPr>
            <a:r>
              <a:rPr lang="ne-NP" sz="7200" dirty="0">
                <a:solidFill>
                  <a:srgbClr val="000099"/>
                </a:solidFill>
                <a:cs typeface="Kalimati" pitchFamily="2"/>
              </a:rPr>
              <a:t>धन्यवाद !</a:t>
            </a:r>
            <a:r>
              <a:rPr lang="ne-NP" sz="16600" dirty="0">
                <a:solidFill>
                  <a:srgbClr val="002060"/>
                </a:solidFill>
                <a:latin typeface="Preeti"/>
                <a:cs typeface="Kalimati" pitchFamily="2"/>
              </a:rPr>
              <a:t> </a:t>
            </a:r>
            <a:endParaRPr lang="en-US" sz="16600" dirty="0">
              <a:solidFill>
                <a:srgbClr val="002060"/>
              </a:solidFill>
            </a:endParaRPr>
          </a:p>
          <a:p>
            <a:pPr marL="0" indent="0" algn="ctr">
              <a:lnSpc>
                <a:spcPct val="150000"/>
              </a:lnSpc>
              <a:spcAft>
                <a:spcPts val="600"/>
              </a:spcAft>
              <a:buNone/>
            </a:pPr>
            <a:endParaRPr lang="en-US" sz="16600" dirty="0"/>
          </a:p>
          <a:p>
            <a:pPr marL="0" indent="0" algn="ctr">
              <a:buNone/>
            </a:pPr>
            <a:endParaRPr lang="en-US" sz="16600" dirty="0"/>
          </a:p>
        </p:txBody>
      </p:sp>
      <p:sp>
        <p:nvSpPr>
          <p:cNvPr id="5" name="Slide Number Placeholder 19">
            <a:extLst>
              <a:ext uri="{FF2B5EF4-FFF2-40B4-BE49-F238E27FC236}">
                <a16:creationId xmlns="" xmlns:a16="http://schemas.microsoft.com/office/drawing/2014/main" id="{C906ED90-6D25-4193-A357-B4540218F121}"/>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41</a:t>
            </a:fld>
            <a:endParaRPr lang="en-US" dirty="0">
              <a:latin typeface="Fontasy Himali" panose="04020500000000000000" pitchFamily="82" charset="0"/>
            </a:endParaRPr>
          </a:p>
        </p:txBody>
      </p:sp>
      <p:sp>
        <p:nvSpPr>
          <p:cNvPr id="8" name="Text Placeholder 1">
            <a:extLst>
              <a:ext uri="{FF2B5EF4-FFF2-40B4-BE49-F238E27FC236}">
                <a16:creationId xmlns="" xmlns:a16="http://schemas.microsoft.com/office/drawing/2014/main" id="{9ADCC6DE-9B41-49CF-910E-1D1E23867D31}"/>
              </a:ext>
            </a:extLst>
          </p:cNvPr>
          <p:cNvSpPr txBox="1">
            <a:spLocks/>
          </p:cNvSpPr>
          <p:nvPr/>
        </p:nvSpPr>
        <p:spPr>
          <a:xfrm>
            <a:off x="609600" y="813116"/>
            <a:ext cx="11049000" cy="78708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sz="2400" b="1" dirty="0">
                <a:solidFill>
                  <a:srgbClr val="0070C0"/>
                </a:solidFill>
                <a:cs typeface="Kalimati" pitchFamily="2"/>
              </a:rPr>
              <a:t>विस्तृत जानकारीका लागि गणना पुस्तिकाको पेज </a:t>
            </a:r>
            <a:r>
              <a:rPr lang="ne-NP" sz="2400" b="1" dirty="0" smtClean="0">
                <a:solidFill>
                  <a:srgbClr val="0070C0"/>
                </a:solidFill>
                <a:cs typeface="Kalimati" pitchFamily="2"/>
              </a:rPr>
              <a:t>५८ </a:t>
            </a:r>
            <a:r>
              <a:rPr lang="ne-NP" sz="2400" b="1" dirty="0">
                <a:solidFill>
                  <a:srgbClr val="0070C0"/>
                </a:solidFill>
                <a:cs typeface="Kalimati" pitchFamily="2"/>
              </a:rPr>
              <a:t>देखि </a:t>
            </a:r>
            <a:r>
              <a:rPr lang="ne-NP" sz="2400" b="1" dirty="0" smtClean="0">
                <a:solidFill>
                  <a:srgbClr val="0070C0"/>
                </a:solidFill>
                <a:cs typeface="Kalimati" pitchFamily="2"/>
              </a:rPr>
              <a:t>६५ </a:t>
            </a:r>
            <a:r>
              <a:rPr lang="ne-NP" sz="2400" b="1" dirty="0">
                <a:solidFill>
                  <a:srgbClr val="0070C0"/>
                </a:solidFill>
                <a:cs typeface="Kalimati" pitchFamily="2"/>
              </a:rPr>
              <a:t>सम्म अध्ययन गर्नुहोस् </a:t>
            </a:r>
          </a:p>
        </p:txBody>
      </p:sp>
    </p:spTree>
    <p:extLst>
      <p:ext uri="{BB962C8B-B14F-4D97-AF65-F5344CB8AC3E}">
        <p14:creationId xmlns:p14="http://schemas.microsoft.com/office/powerpoint/2010/main" val="1024580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64823"/>
            <a:ext cx="12192000" cy="4835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19">
            <a:extLst>
              <a:ext uri="{FF2B5EF4-FFF2-40B4-BE49-F238E27FC236}">
                <a16:creationId xmlns="" xmlns:a16="http://schemas.microsoft.com/office/drawing/2014/main" id="{BB851AB4-5513-44CE-BB64-D5F4BB3109C1}"/>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5</a:t>
            </a:fld>
            <a:endParaRPr lang="en-US" dirty="0">
              <a:latin typeface="Fontasy Himali" panose="04020500000000000000" pitchFamily="82" charset="0"/>
            </a:endParaRPr>
          </a:p>
        </p:txBody>
      </p:sp>
      <p:sp>
        <p:nvSpPr>
          <p:cNvPr id="4" name="Text Placeholder 1">
            <a:extLst>
              <a:ext uri="{FF2B5EF4-FFF2-40B4-BE49-F238E27FC236}">
                <a16:creationId xmlns="" xmlns:a16="http://schemas.microsoft.com/office/drawing/2014/main" id="{B3573E95-F7C1-4AD6-9827-5BD589011A47}"/>
              </a:ext>
            </a:extLst>
          </p:cNvPr>
          <p:cNvSpPr txBox="1">
            <a:spLocks/>
          </p:cNvSpPr>
          <p:nvPr/>
        </p:nvSpPr>
        <p:spPr>
          <a:xfrm>
            <a:off x="0" y="685800"/>
            <a:ext cx="12192000" cy="8790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ne-NP" sz="2800" b="1" dirty="0">
                <a:solidFill>
                  <a:srgbClr val="000099"/>
                </a:solidFill>
                <a:latin typeface="Ganesh" pitchFamily="2" charset="0"/>
                <a:cs typeface="Kalimati" panose="00000400000000000000" pitchFamily="2"/>
              </a:rPr>
              <a:t>५.२ पाल्तु चौपायाको संख्या</a:t>
            </a:r>
          </a:p>
        </p:txBody>
      </p:sp>
    </p:spTree>
    <p:extLst>
      <p:ext uri="{BB962C8B-B14F-4D97-AF65-F5344CB8AC3E}">
        <p14:creationId xmlns:p14="http://schemas.microsoft.com/office/powerpoint/2010/main" val="2252117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652656"/>
            <a:ext cx="11480800" cy="337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11"/>
          <p:cNvSpPr/>
          <p:nvPr/>
        </p:nvSpPr>
        <p:spPr>
          <a:xfrm>
            <a:off x="3149600" y="1828800"/>
            <a:ext cx="1219200" cy="3048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731163" y="1839191"/>
            <a:ext cx="771236" cy="675408"/>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9525000" y="1828800"/>
            <a:ext cx="2159000" cy="642504"/>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19">
            <a:extLst>
              <a:ext uri="{FF2B5EF4-FFF2-40B4-BE49-F238E27FC236}">
                <a16:creationId xmlns="" xmlns:a16="http://schemas.microsoft.com/office/drawing/2014/main" id="{89E62E6F-6518-4ACC-BC07-C81E7CD02E05}"/>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6</a:t>
            </a:fld>
            <a:endParaRPr lang="en-US" dirty="0">
              <a:latin typeface="Fontasy Himali" panose="04020500000000000000" pitchFamily="82" charset="0"/>
            </a:endParaRPr>
          </a:p>
        </p:txBody>
      </p:sp>
      <p:pic>
        <p:nvPicPr>
          <p:cNvPr id="5122" name="Picture 2" descr="A portrait of a red cow in the forest of Nepal Stock Photo - Alamy">
            <a:extLst>
              <a:ext uri="{FF2B5EF4-FFF2-40B4-BE49-F238E27FC236}">
                <a16:creationId xmlns="" xmlns:a16="http://schemas.microsoft.com/office/drawing/2014/main" id="{D7EEBBC6-2DAC-41E5-9C64-67511D44B2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8162" y="4064000"/>
            <a:ext cx="2352675" cy="19431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Domestic Animal Black Oxkathmandu Nepal Stock Photo (Edit Now) 1512471074">
            <a:extLst>
              <a:ext uri="{FF2B5EF4-FFF2-40B4-BE49-F238E27FC236}">
                <a16:creationId xmlns="" xmlns:a16="http://schemas.microsoft.com/office/drawing/2014/main" id="{8D718F0E-B9AA-4A61-B010-6F00C5A564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9450" y="4087812"/>
            <a:ext cx="2419350" cy="1895475"/>
          </a:xfrm>
          <a:prstGeom prst="rect">
            <a:avLst/>
          </a:prstGeom>
          <a:noFill/>
          <a:extLst>
            <a:ext uri="{909E8E84-426E-40DD-AFC4-6F175D3DCCD1}">
              <a14:hiddenFill xmlns:a14="http://schemas.microsoft.com/office/drawing/2010/main">
                <a:solidFill>
                  <a:srgbClr val="FFFFFF"/>
                </a:solidFill>
              </a14:hiddenFill>
            </a:ext>
          </a:extLst>
        </p:spPr>
      </p:pic>
      <p:sp>
        <p:nvSpPr>
          <p:cNvPr id="19" name="Rounded Rectangular Callout 18"/>
          <p:cNvSpPr/>
          <p:nvPr/>
        </p:nvSpPr>
        <p:spPr>
          <a:xfrm>
            <a:off x="0" y="4087812"/>
            <a:ext cx="6934200" cy="2617788"/>
          </a:xfrm>
          <a:prstGeom prst="wedgeRoundRectCallout">
            <a:avLst>
              <a:gd name="adj1" fmla="val 87584"/>
              <a:gd name="adj2" fmla="val -124225"/>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endParaRPr lang="ne-NP" sz="2400" dirty="0">
              <a:solidFill>
                <a:schemeClr val="tx1"/>
              </a:solidFill>
              <a:latin typeface="Preeti" pitchFamily="2" charset="0"/>
              <a:cs typeface="Kalimati" pitchFamily="2"/>
            </a:endParaRP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१ वर्षमुनिका साना बाच्छाको सङ्ख्या कोड नम्बर ११ को लहरको महल ४, ५ र ६ मा लेख्नुपर्दछ।</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१ वर्षमुनिका साना बाच्छीको सङ्ख्या कोड १२ को लहरमा क्रमशः स्थानीय  र उन्नतअनुसार लेख्नुपर्दछ ।</a:t>
            </a:r>
          </a:p>
          <a:p>
            <a:pPr marL="342900" indent="-342900" algn="just">
              <a:lnSpc>
                <a:spcPct val="150000"/>
              </a:lnSpc>
              <a:buFont typeface="Wingdings" pitchFamily="2" charset="2"/>
              <a:buChar char="ü"/>
            </a:pPr>
            <a:endParaRPr lang="en-US" sz="2400" dirty="0">
              <a:solidFill>
                <a:schemeClr val="tx1"/>
              </a:solidFill>
              <a:latin typeface="Preeti" pitchFamily="2" charset="0"/>
            </a:endParaRPr>
          </a:p>
        </p:txBody>
      </p:sp>
    </p:spTree>
    <p:extLst>
      <p:ext uri="{BB962C8B-B14F-4D97-AF65-F5344CB8AC3E}">
        <p14:creationId xmlns:p14="http://schemas.microsoft.com/office/powerpoint/2010/main" val="3398545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49300"/>
            <a:ext cx="114808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a:off x="3200400" y="2338962"/>
            <a:ext cx="1981200" cy="5334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511800" y="2435403"/>
            <a:ext cx="1219200" cy="5588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9625273" y="2438400"/>
            <a:ext cx="2232891" cy="612597"/>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ular Callout 21"/>
          <p:cNvSpPr/>
          <p:nvPr/>
        </p:nvSpPr>
        <p:spPr>
          <a:xfrm>
            <a:off x="1731818" y="4156683"/>
            <a:ext cx="8097982" cy="2590800"/>
          </a:xfrm>
          <a:prstGeom prst="wedgeRoundRectCallout">
            <a:avLst>
              <a:gd name="adj1" fmla="val 48224"/>
              <a:gd name="adj2" fmla="val -100190"/>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endParaRPr lang="ne-NP" sz="2400" dirty="0">
              <a:solidFill>
                <a:schemeClr val="tx1"/>
              </a:solidFill>
              <a:latin typeface="Preeti" pitchFamily="2" charset="0"/>
            </a:endParaRPr>
          </a:p>
          <a:p>
            <a:pPr algn="just">
              <a:lnSpc>
                <a:spcPct val="150000"/>
              </a:lnSpc>
            </a:pPr>
            <a:r>
              <a:rPr lang="ne-NP" sz="2400" dirty="0">
                <a:solidFill>
                  <a:schemeClr val="tx1"/>
                </a:solidFill>
                <a:latin typeface="Preeti" pitchFamily="2" charset="0"/>
                <a:cs typeface="Kalimati" pitchFamily="2"/>
              </a:rPr>
              <a:t>१ वर्षदेखि ३ वर्ष मुनिका बाच्छाहरुको सङ्ख्या कोड १३ को लहरमा मा, </a:t>
            </a:r>
          </a:p>
          <a:p>
            <a:pPr algn="just">
              <a:lnSpc>
                <a:spcPct val="150000"/>
              </a:lnSpc>
            </a:pPr>
            <a:r>
              <a:rPr lang="ne-NP" sz="2400" dirty="0">
                <a:solidFill>
                  <a:schemeClr val="tx1"/>
                </a:solidFill>
                <a:latin typeface="Preeti" pitchFamily="2" charset="0"/>
                <a:cs typeface="Kalimati" pitchFamily="2"/>
              </a:rPr>
              <a:t>१ वर्षदेखि ३ वर्ष मुनिका बाच्छीहरूको सङ्ख्या कोड १४ को लहरमा क्रमशः स्थानीय  र उन्नत अनुसार लेख्नु पर्दछ। </a:t>
            </a:r>
          </a:p>
          <a:p>
            <a:pPr marL="342900" indent="-342900" algn="just">
              <a:lnSpc>
                <a:spcPct val="150000"/>
              </a:lnSpc>
              <a:buFont typeface="Wingdings" pitchFamily="2" charset="2"/>
              <a:buChar char="ü"/>
            </a:pPr>
            <a:endParaRPr lang="ne-NP" sz="2400" dirty="0">
              <a:solidFill>
                <a:schemeClr val="tx1"/>
              </a:solidFill>
              <a:latin typeface="Preeti" pitchFamily="2" charset="0"/>
            </a:endParaRPr>
          </a:p>
        </p:txBody>
      </p:sp>
      <p:sp>
        <p:nvSpPr>
          <p:cNvPr id="7" name="Slide Number Placeholder 19">
            <a:extLst>
              <a:ext uri="{FF2B5EF4-FFF2-40B4-BE49-F238E27FC236}">
                <a16:creationId xmlns="" xmlns:a16="http://schemas.microsoft.com/office/drawing/2014/main" id="{44F9C5ED-1C42-44B2-9278-C60520A500E0}"/>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7</a:t>
            </a:fld>
            <a:endParaRPr lang="en-US" dirty="0">
              <a:latin typeface="Fontasy Himali" panose="04020500000000000000" pitchFamily="82" charset="0"/>
            </a:endParaRPr>
          </a:p>
        </p:txBody>
      </p:sp>
      <p:pic>
        <p:nvPicPr>
          <p:cNvPr id="2" name="Picture 2" descr="What Do You Get When You Cross a Yak and a Hill Cow? | Reach the World">
            <a:extLst>
              <a:ext uri="{FF2B5EF4-FFF2-40B4-BE49-F238E27FC236}">
                <a16:creationId xmlns="" xmlns:a16="http://schemas.microsoft.com/office/drawing/2014/main" id="{1ABC1E0B-C5F5-46E5-970F-367CC32B48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0" y="5105399"/>
            <a:ext cx="1849825" cy="138558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oi Pictures | Download Free Images on Unsplash">
            <a:extLst>
              <a:ext uri="{FF2B5EF4-FFF2-40B4-BE49-F238E27FC236}">
                <a16:creationId xmlns="" xmlns:a16="http://schemas.microsoft.com/office/drawing/2014/main" id="{08164EE7-D338-4C65-86D6-C68E7E92E9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2736" y="4145797"/>
            <a:ext cx="1704975"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520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26D7BD1A-7C14-4B97-B1CA-57781F13C66D}"/>
              </a:ext>
            </a:extLst>
          </p:cNvPr>
          <p:cNvGrpSpPr/>
          <p:nvPr/>
        </p:nvGrpSpPr>
        <p:grpSpPr>
          <a:xfrm>
            <a:off x="240665" y="831591"/>
            <a:ext cx="11480800" cy="3378200"/>
            <a:chOff x="203200" y="685800"/>
            <a:chExt cx="11480800" cy="337820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685800"/>
              <a:ext cx="11480800" cy="3378200"/>
            </a:xfrm>
            <a:prstGeom prst="rect">
              <a:avLst/>
            </a:prstGeom>
            <a:noFill/>
            <a:ln>
              <a:solidFill>
                <a:schemeClr val="tx1">
                  <a:lumMod val="50000"/>
                  <a:lumOff val="50000"/>
                </a:schemeClr>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a:off x="3048000" y="2819400"/>
              <a:ext cx="2032000" cy="6096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791200" y="3048000"/>
              <a:ext cx="609600" cy="3810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9423918" y="2924120"/>
              <a:ext cx="2235200" cy="59404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6629400" y="2908570"/>
              <a:ext cx="2032000" cy="6096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ounded Rectangular Callout 19"/>
          <p:cNvSpPr/>
          <p:nvPr/>
        </p:nvSpPr>
        <p:spPr>
          <a:xfrm>
            <a:off x="76200" y="4191000"/>
            <a:ext cx="12039600" cy="2171700"/>
          </a:xfrm>
          <a:prstGeom prst="wedgeRoundRectCallout">
            <a:avLst>
              <a:gd name="adj1" fmla="val 36104"/>
              <a:gd name="adj2" fmla="val -73728"/>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e-NP" sz="2400" dirty="0">
                <a:solidFill>
                  <a:schemeClr val="tx1"/>
                </a:solidFill>
                <a:latin typeface="Preeti" pitchFamily="2" charset="0"/>
                <a:cs typeface="Kalimati" pitchFamily="2"/>
              </a:rPr>
              <a:t>३ वर्ष वा सोभन्दा माथिका गोरु/बहर प्रजननको लागि पालिएकाको सङ्ख्या कोड १५ को लहरमा र </a:t>
            </a:r>
          </a:p>
          <a:p>
            <a:pPr algn="just">
              <a:lnSpc>
                <a:spcPct val="150000"/>
              </a:lnSpc>
            </a:pPr>
            <a:r>
              <a:rPr lang="ne-NP" sz="2400" dirty="0">
                <a:solidFill>
                  <a:schemeClr val="tx1"/>
                </a:solidFill>
                <a:latin typeface="Preeti" pitchFamily="2" charset="0"/>
                <a:cs typeface="Kalimati" pitchFamily="2"/>
              </a:rPr>
              <a:t>गोरु/बहर कृषि कार्यको लागि पालिएकाको सङ्ख्या कोड १६ को लहरमा क्रमशः स्थानीय  र उन्नत अनुसार लेख्नु पर्दछ </a:t>
            </a:r>
            <a:endParaRPr lang="en-US" sz="2400" dirty="0">
              <a:solidFill>
                <a:schemeClr val="tx1"/>
              </a:solidFill>
              <a:latin typeface="Preeti" pitchFamily="2" charset="0"/>
              <a:cs typeface="Kalimati" pitchFamily="2"/>
            </a:endParaRPr>
          </a:p>
        </p:txBody>
      </p:sp>
      <p:sp>
        <p:nvSpPr>
          <p:cNvPr id="9" name="Slide Number Placeholder 19">
            <a:extLst>
              <a:ext uri="{FF2B5EF4-FFF2-40B4-BE49-F238E27FC236}">
                <a16:creationId xmlns="" xmlns:a16="http://schemas.microsoft.com/office/drawing/2014/main" id="{F8BC8167-9E7A-4E4A-9307-EEFE34B3D2FC}"/>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8</a:t>
            </a:fld>
            <a:endParaRPr lang="en-US" dirty="0">
              <a:latin typeface="Fontasy Himali" panose="04020500000000000000" pitchFamily="82" charset="0"/>
            </a:endParaRPr>
          </a:p>
        </p:txBody>
      </p:sp>
    </p:spTree>
    <p:extLst>
      <p:ext uri="{BB962C8B-B14F-4D97-AF65-F5344CB8AC3E}">
        <p14:creationId xmlns:p14="http://schemas.microsoft.com/office/powerpoint/2010/main" val="3502307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685800"/>
            <a:ext cx="11480800" cy="337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a:off x="6629400" y="3454400"/>
            <a:ext cx="2032000" cy="6096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689600" y="3640282"/>
            <a:ext cx="609600" cy="3810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9347200" y="3505200"/>
            <a:ext cx="2235200" cy="516082"/>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ular Callout 19"/>
          <p:cNvSpPr/>
          <p:nvPr/>
        </p:nvSpPr>
        <p:spPr>
          <a:xfrm>
            <a:off x="72928" y="4368800"/>
            <a:ext cx="8026400" cy="1981200"/>
          </a:xfrm>
          <a:prstGeom prst="wedgeRoundRectCallout">
            <a:avLst>
              <a:gd name="adj1" fmla="val 66495"/>
              <a:gd name="adj2" fmla="val -75432"/>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३ वर्ष वा सोभन्दा माथिका गाई दूध दिइरहेकाको सङ्ख्या कोड १७ को लहरमा र दूध नदिनेको सङ्ख्या कोड १८ को लहरमा क्रमशः स्थानीय  र उन्नत अनुसार लेख्नुपर्दछ । </a:t>
            </a:r>
          </a:p>
        </p:txBody>
      </p:sp>
      <p:sp>
        <p:nvSpPr>
          <p:cNvPr id="7" name="Oval 6"/>
          <p:cNvSpPr/>
          <p:nvPr/>
        </p:nvSpPr>
        <p:spPr>
          <a:xfrm>
            <a:off x="3200400" y="2743200"/>
            <a:ext cx="2032000" cy="8382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9">
            <a:extLst>
              <a:ext uri="{FF2B5EF4-FFF2-40B4-BE49-F238E27FC236}">
                <a16:creationId xmlns="" xmlns:a16="http://schemas.microsoft.com/office/drawing/2014/main" id="{6D27BBF0-F812-4870-802F-6D35505B2740}"/>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9</a:t>
            </a:fld>
            <a:endParaRPr lang="en-US" dirty="0">
              <a:latin typeface="Fontasy Himali" panose="04020500000000000000" pitchFamily="82" charset="0"/>
            </a:endParaRPr>
          </a:p>
        </p:txBody>
      </p:sp>
      <p:pic>
        <p:nvPicPr>
          <p:cNvPr id="3080" name="Picture 8" descr="What happens to Cows Used for Food? | PETA Kids">
            <a:extLst>
              <a:ext uri="{FF2B5EF4-FFF2-40B4-BE49-F238E27FC236}">
                <a16:creationId xmlns="" xmlns:a16="http://schemas.microsoft.com/office/drawing/2014/main" id="{D766C453-2684-47DD-8E2A-E8685C3C4D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4419600"/>
            <a:ext cx="2676525"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937068"/>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4799</TotalTime>
  <Words>1461</Words>
  <Application>Microsoft Office PowerPoint</Application>
  <PresentationFormat>Custom</PresentationFormat>
  <Paragraphs>170</Paragraphs>
  <Slides>41</Slides>
  <Notes>5</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राष्ट्रिय कृषिगणना २०७८ गणक तथा सुपरिवेक्षकको तालिम मितिः चैत २८, २०७८ जिल्ला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४. लागु नहुने</vt:lpstr>
      <vt:lpstr>PowerPoint Presentation</vt:lpstr>
      <vt:lpstr>PowerPoint Presentation</vt:lpstr>
      <vt:lpstr>पुनरावलोकनका लागि प्रश्न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tsbastola</dc:creator>
  <cp:lastModifiedBy>DELL</cp:lastModifiedBy>
  <cp:revision>608</cp:revision>
  <dcterms:created xsi:type="dcterms:W3CDTF">2006-08-16T00:00:00Z</dcterms:created>
  <dcterms:modified xsi:type="dcterms:W3CDTF">2022-04-06T12:07:46Z</dcterms:modified>
</cp:coreProperties>
</file>