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25"/>
  </p:notesMasterIdLst>
  <p:sldIdLst>
    <p:sldId id="256" r:id="rId6"/>
    <p:sldId id="257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04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21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21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1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1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8F189332-DE14-472F-BD83-A13DD8D007FC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1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89650" cy="3425825"/>
          </a:xfrm>
          <a:prstGeom prst="rect">
            <a:avLst/>
          </a:prstGeom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361" name="CustomShape 3"/>
          <p:cNvSpPr/>
          <p:nvPr/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6D2C094-2DCE-45FA-9084-6C3ABE28162C}" type="slidenum"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7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43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44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5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85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7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45720" y="-32400"/>
            <a:ext cx="789840" cy="581760"/>
          </a:xfrm>
          <a:prstGeom prst="rect">
            <a:avLst/>
          </a:prstGeom>
          <a:ln>
            <a:noFill/>
          </a:ln>
        </p:spPr>
      </p:pic>
      <p:pic>
        <p:nvPicPr>
          <p:cNvPr id="127" name="Picture 7"/>
          <p:cNvPicPr/>
          <p:nvPr/>
        </p:nvPicPr>
        <p:blipFill>
          <a:blip r:embed="rId15"/>
          <a:stretch/>
        </p:blipFill>
        <p:spPr>
          <a:xfrm>
            <a:off x="11506320" y="27000"/>
            <a:ext cx="637560" cy="637200"/>
          </a:xfrm>
          <a:prstGeom prst="rect">
            <a:avLst/>
          </a:prstGeom>
          <a:ln>
            <a:noFill/>
          </a:ln>
        </p:spPr>
      </p:pic>
      <p:sp>
        <p:nvSpPr>
          <p:cNvPr id="128" name="CustomShape 1"/>
          <p:cNvSpPr/>
          <p:nvPr/>
        </p:nvSpPr>
        <p:spPr>
          <a:xfrm>
            <a:off x="1097280" y="27000"/>
            <a:ext cx="1014768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29" name="Line 2"/>
          <p:cNvSpPr/>
          <p:nvPr/>
        </p:nvSpPr>
        <p:spPr>
          <a:xfrm>
            <a:off x="0" y="686520"/>
            <a:ext cx="121917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icture 2" descr="Image result for logo of nepal government"/>
          <p:cNvPicPr/>
          <p:nvPr/>
        </p:nvPicPr>
        <p:blipFill>
          <a:blip r:embed="rId14"/>
          <a:stretch/>
        </p:blipFill>
        <p:spPr>
          <a:xfrm>
            <a:off x="60840" y="-12600"/>
            <a:ext cx="1053000" cy="581760"/>
          </a:xfrm>
          <a:prstGeom prst="rect">
            <a:avLst/>
          </a:prstGeom>
          <a:ln>
            <a:noFill/>
          </a:ln>
        </p:spPr>
      </p:pic>
      <p:pic>
        <p:nvPicPr>
          <p:cNvPr id="169" name="Picture 7"/>
          <p:cNvPicPr/>
          <p:nvPr/>
        </p:nvPicPr>
        <p:blipFill>
          <a:blip r:embed="rId15"/>
          <a:stretch/>
        </p:blipFill>
        <p:spPr>
          <a:xfrm>
            <a:off x="11338560" y="0"/>
            <a:ext cx="849960" cy="637200"/>
          </a:xfrm>
          <a:prstGeom prst="rect">
            <a:avLst/>
          </a:prstGeom>
          <a:ln>
            <a:noFill/>
          </a:ln>
        </p:spPr>
      </p:pic>
      <p:sp>
        <p:nvSpPr>
          <p:cNvPr id="170" name="Line 1"/>
          <p:cNvSpPr/>
          <p:nvPr/>
        </p:nvSpPr>
        <p:spPr>
          <a:xfrm>
            <a:off x="1080" y="686520"/>
            <a:ext cx="12213360" cy="0"/>
          </a:xfrm>
          <a:prstGeom prst="line">
            <a:avLst/>
          </a:prstGeom>
          <a:ln w="19080">
            <a:solidFill>
              <a:srgbClr val="0070C0"/>
            </a:solidFill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/>
        </p:style>
      </p:sp>
      <p:sp>
        <p:nvSpPr>
          <p:cNvPr id="171" name="CustomShape 2"/>
          <p:cNvSpPr/>
          <p:nvPr/>
        </p:nvSpPr>
        <p:spPr>
          <a:xfrm>
            <a:off x="1015920" y="27000"/>
            <a:ext cx="103197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1400" b="0" strike="noStrike" spc="-1">
                <a:solidFill>
                  <a:srgbClr val="FF0000"/>
                </a:solidFill>
                <a:latin typeface="Calibri"/>
                <a:cs typeface="Kalimati"/>
              </a:rPr>
              <a:t>केन्द्रीय तथ्याङ्क विभाग</a:t>
            </a:r>
            <a:endParaRPr lang="en-US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ne-NP" sz="1800" b="0" strike="noStrike" spc="-1">
                <a:solidFill>
                  <a:srgbClr val="FF0000"/>
                </a:solidFill>
                <a:latin typeface="Calibri"/>
                <a:cs typeface="Kalimati"/>
              </a:rPr>
              <a:t>राष्ट्रिय कृषिगणना २०७८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0" y="1295280"/>
            <a:ext cx="12189600" cy="281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</a:pPr>
            <a:r>
              <a:rPr lang="ne-NP" sz="2800" b="0" strike="noStrike" spc="-1" dirty="0">
                <a:solidFill>
                  <a:srgbClr val="4708C4"/>
                </a:solidFill>
                <a:latin typeface="Kalimati"/>
                <a:cs typeface="Kalimati"/>
              </a:rPr>
              <a:t>राष्ट्रिय कृषिगणना २०७८</a:t>
            </a:r>
            <a:r>
              <a:rPr dirty="0"/>
              <a:t/>
            </a:r>
            <a:br>
              <a:rPr dirty="0"/>
            </a:br>
            <a:r>
              <a:rPr lang="ne-NP" sz="3600" b="0" strike="noStrike" spc="-1" dirty="0" smtClean="0">
                <a:solidFill>
                  <a:srgbClr val="4708C4"/>
                </a:solidFill>
                <a:latin typeface="Kalimati"/>
                <a:cs typeface="Kalimati"/>
              </a:rPr>
              <a:t>गणक तथा सुपरिवेक्षकको </a:t>
            </a:r>
            <a:r>
              <a:rPr lang="ne-NP" sz="3600" b="0" strike="noStrike" spc="-1" dirty="0">
                <a:solidFill>
                  <a:srgbClr val="4708C4"/>
                </a:solidFill>
                <a:latin typeface="Kalimati"/>
                <a:cs typeface="Kalimati"/>
              </a:rPr>
              <a:t>तालिम</a:t>
            </a:r>
            <a:r>
              <a:rPr dirty="0"/>
              <a:t/>
            </a:r>
            <a:br>
              <a:rPr dirty="0"/>
            </a:br>
            <a:r>
              <a:rPr lang="ne-NP" sz="28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मितिः चैत </a:t>
            </a:r>
            <a:r>
              <a:rPr lang="ne-NP" sz="2800" spc="-1" dirty="0" smtClean="0">
                <a:solidFill>
                  <a:srgbClr val="000000"/>
                </a:solidFill>
                <a:latin typeface="Kalimati"/>
                <a:cs typeface="Kalimati"/>
              </a:rPr>
              <a:t>३०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8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२०७८</a:t>
            </a:r>
            <a:r>
              <a:rPr dirty="0"/>
              <a:t/>
            </a:r>
            <a:br>
              <a:rPr dirty="0"/>
            </a:br>
            <a:r>
              <a:rPr lang="ne-NP" dirty="0" smtClean="0"/>
              <a:t>.........</a:t>
            </a:r>
            <a:r>
              <a:rPr lang="ne-NP" sz="2000" spc="-1" dirty="0" smtClean="0">
                <a:solidFill>
                  <a:srgbClr val="000000"/>
                </a:solidFill>
                <a:cs typeface="Kalimati"/>
              </a:rPr>
              <a:t>जिल्ला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endParaRPr lang="en-US" sz="2000" b="0" strike="noStrike" spc="-1" dirty="0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-33762" y="4783015"/>
            <a:ext cx="6128562" cy="9552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r>
              <a:rPr lang="ne-NP" sz="28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लगत २</a:t>
            </a:r>
            <a:r>
              <a:rPr lang="en-US" sz="28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8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</a:pPr>
            <a:r>
              <a:rPr lang="ne-NP" sz="2400" b="0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भाग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१३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विविध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9347040" y="6400800"/>
            <a:ext cx="2842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54A3FBB5-72C8-4DA3-901F-7D818E19B024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219" name="CustomShape 4"/>
          <p:cNvSpPr/>
          <p:nvPr/>
        </p:nvSpPr>
        <p:spPr>
          <a:xfrm>
            <a:off x="8915400" y="4126320"/>
            <a:ext cx="327420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छैठौं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दिनको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तेस्रो 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सत्र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9296400" y="6405577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821EE7E-620C-4810-85DF-95450CB89D99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10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pic>
        <p:nvPicPr>
          <p:cNvPr id="332" name="Picture 2"/>
          <p:cNvPicPr/>
          <p:nvPr/>
        </p:nvPicPr>
        <p:blipFill>
          <a:blip r:embed="rId2"/>
          <a:stretch/>
        </p:blipFill>
        <p:spPr>
          <a:xfrm>
            <a:off x="470880" y="914400"/>
            <a:ext cx="10499400" cy="1597680"/>
          </a:xfrm>
          <a:prstGeom prst="rect">
            <a:avLst/>
          </a:prstGeom>
          <a:ln>
            <a:noFill/>
          </a:ln>
        </p:spPr>
      </p:pic>
      <p:sp>
        <p:nvSpPr>
          <p:cNvPr id="333" name="CustomShape 2"/>
          <p:cNvSpPr/>
          <p:nvPr/>
        </p:nvSpPr>
        <p:spPr>
          <a:xfrm>
            <a:off x="111369" y="2634134"/>
            <a:ext cx="11732400" cy="3414866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यहाँ कृषक परिवार सदस्यको पेशा 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(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जस्तैः जागिर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) 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नसोधी परिवारले चलाएको उद्योग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/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व्यवसाय मात्र सोधिएको हो । </a:t>
            </a:r>
            <a:endParaRPr lang="en-US" sz="2400" b="1" strike="noStrike" spc="-1" dirty="0">
              <a:solidFill>
                <a:srgbClr val="7030A0"/>
              </a:solidFill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 वा परिवारको कुनै सदस्यको लगानीमा एक वा एक भन्दा बढी व्यवसायहरू सञ्चलन गरेको हुन सक्छ 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आर्थिक </a:t>
            </a:r>
            <a:r>
              <a:rPr lang="ne-NP" sz="2400" b="1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क्रियाकलापसम्बन्धी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सामान्य जानकारीका लागि उद्योग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/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व्यवसायको विवरण अनुसूची </a:t>
            </a:r>
            <a:r>
              <a:rPr lang="ne-NP" sz="2400" b="1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६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मा दिइएको छ </a:t>
            </a:r>
            <a:endParaRPr lang="en-US" sz="2400" b="1" strike="noStrike" spc="-1" dirty="0">
              <a:solidFill>
                <a:srgbClr val="00206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6961EFAB-CB26-4370-89A4-7E565BB25B58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11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sp>
        <p:nvSpPr>
          <p:cNvPr id="335" name="CustomShape 2"/>
          <p:cNvSpPr/>
          <p:nvPr/>
        </p:nvSpPr>
        <p:spPr>
          <a:xfrm>
            <a:off x="475560" y="638640"/>
            <a:ext cx="11122560" cy="6184855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परिवारले सञ्चालन गरेको अन्य आर्थिक क्रियाकलाप निम्नानुसार हुनसक्छन्ः </a:t>
            </a:r>
            <a:endParaRPr lang="en-US" sz="2400" b="0" strike="noStrike" spc="-1" dirty="0">
              <a:solidFill>
                <a:srgbClr val="002060"/>
              </a:solidFill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खानी तथा उत्खनन्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उद्योग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विद्युत्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ग्याँस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बाफ वातानुकुलित क्रियाकलाप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पानीको आपूर्ति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ढलनिकास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फोहर व्यवस्थापन र उपचारात्मक क्रियाकलाप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निर्माण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थोक तथा खुद्रा व्यापार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मोटरगाडी तथा मोटरसाइकल मर्मत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यातायात तथा भण्डारण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आवास तथा भोजन सेवा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सूचना तथा संचार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वित्तीय तथा बिमा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BA710501-455A-4AAA-8312-3AF615D7A7ED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12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sp>
        <p:nvSpPr>
          <p:cNvPr id="337" name="CustomShape 2"/>
          <p:cNvSpPr/>
          <p:nvPr/>
        </p:nvSpPr>
        <p:spPr>
          <a:xfrm>
            <a:off x="756000" y="800280"/>
            <a:ext cx="10811880" cy="502740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परिवारले सञ्चालन गरेको अन्य आर्थिक क्रियाकलाप </a:t>
            </a:r>
            <a:r>
              <a:rPr lang="en-US" sz="24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···</a:t>
            </a:r>
            <a:endParaRPr lang="en-US" sz="2400" b="0" strike="noStrike" spc="-1" dirty="0">
              <a:solidFill>
                <a:srgbClr val="002060"/>
              </a:solidFill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घरजग्गा कारोवार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पेशागत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वैज्ञानिक तथा प्राविधिक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प्रशासनिक तथा सहयोगी सेवा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शिक्षा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मानव स्वास्थ्य तथा सामाजिक कार्य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कला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मनोरञ्जन तथा मनोविनोद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अन्य सेवा प्रदान गर्ने  र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रोजगारदाताका रूपमा घरपरिवार ।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ustomShape 1"/>
          <p:cNvSpPr/>
          <p:nvPr/>
        </p:nvSpPr>
        <p:spPr>
          <a:xfrm>
            <a:off x="9226998" y="6459992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3D171B5A-10F2-43F0-9728-3DB2F1164CC7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13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pic>
        <p:nvPicPr>
          <p:cNvPr id="339" name="Picture 2"/>
          <p:cNvPicPr/>
          <p:nvPr/>
        </p:nvPicPr>
        <p:blipFill>
          <a:blip r:embed="rId2"/>
          <a:stretch/>
        </p:blipFill>
        <p:spPr>
          <a:xfrm>
            <a:off x="152280" y="914400"/>
            <a:ext cx="11884680" cy="554559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8737560" y="635652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5B31A9E-6924-4B6A-9724-E9830EC768CE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14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pic>
        <p:nvPicPr>
          <p:cNvPr id="341" name="Picture 3"/>
          <p:cNvPicPr/>
          <p:nvPr/>
        </p:nvPicPr>
        <p:blipFill>
          <a:blip r:embed="rId2"/>
          <a:stretch/>
        </p:blipFill>
        <p:spPr>
          <a:xfrm>
            <a:off x="762120" y="1066680"/>
            <a:ext cx="10436760" cy="1369080"/>
          </a:xfrm>
          <a:prstGeom prst="rect">
            <a:avLst/>
          </a:prstGeom>
          <a:ln>
            <a:noFill/>
          </a:ln>
        </p:spPr>
      </p:pic>
      <p:sp>
        <p:nvSpPr>
          <p:cNvPr id="342" name="CustomShape 2"/>
          <p:cNvSpPr/>
          <p:nvPr/>
        </p:nvSpPr>
        <p:spPr>
          <a:xfrm>
            <a:off x="495360" y="2819520"/>
            <a:ext cx="10970280" cy="283284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चलनको अतिरिक्त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परिवारले सञ्चालन गरेको अन्य आर्थिक क्रियाकलाप कुन प्रमुख क्षेत्रअन्तर्गत पर्छ पत्ता लगाई यसलाई जनाउने कोडमा गोलो घेरा लगाउनुपर्छ। 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चलनको अतिरिक्त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परिवारले एकभन्दा बढी आर्थिक उत्पादनका क्रियाकलाप सञ्चालन गरेको भए मुख्य आर्थिक क्रियाकलाप पहिचान गर्दा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सबभन्दा बढी आम्दानी हुने क्षेत्र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लाई छान्नुपर्छ।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CustomShape 1"/>
          <p:cNvSpPr/>
          <p:nvPr/>
        </p:nvSpPr>
        <p:spPr>
          <a:xfrm>
            <a:off x="76320" y="3086280"/>
            <a:ext cx="12036960" cy="36169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24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endParaRPr lang="en-US" sz="18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कृषिजन्य उत्पादन बिक्री गर्ने तथा आवश्यक कृषि सामग्री खरिद गर्ने बजार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 कृषक परिवारको घरदेखि कति टाढा छ र मुख्यतया उक्त स्थानमा जान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आउन कृषकले कुन यातायातको साधन प्रयोग गर्दछ भन्ने कुराको निक्र्योल यस प्रश्नले गर्दछ।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बजार केन्द्रसम्म जान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आउन कृषकले मुख्य कुन यातायातको साधन प्रयोग गर्दछ सोधी महल १ मा उपयुक्त कोड लेख्नुपर्दछ।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यसरी कोड लेखी सकेपछि महल २ र महल ३ अन्तर्गतका कोठाहरुमा एकतर्फी लाग्ने समय घण्टा र मिनेटमा लेख्नुपर्छ।</a:t>
            </a:r>
            <a:endParaRPr lang="en-US" sz="2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n-US" sz="2200" b="0" strike="noStrike" spc="-1" dirty="0">
              <a:latin typeface="Arial"/>
            </a:endParaRPr>
          </a:p>
        </p:txBody>
      </p:sp>
      <p:pic>
        <p:nvPicPr>
          <p:cNvPr id="344" name="Picture 2"/>
          <p:cNvPicPr/>
          <p:nvPr/>
        </p:nvPicPr>
        <p:blipFill>
          <a:blip r:embed="rId2"/>
          <a:stretch/>
        </p:blipFill>
        <p:spPr>
          <a:xfrm>
            <a:off x="380880" y="838080"/>
            <a:ext cx="11503800" cy="224532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15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Picture 2"/>
          <p:cNvPicPr/>
          <p:nvPr/>
        </p:nvPicPr>
        <p:blipFill>
          <a:blip r:embed="rId2"/>
          <a:stretch/>
        </p:blipFill>
        <p:spPr>
          <a:xfrm>
            <a:off x="228600" y="581040"/>
            <a:ext cx="10767240" cy="2616840"/>
          </a:xfrm>
          <a:prstGeom prst="rect">
            <a:avLst/>
          </a:prstGeom>
          <a:ln>
            <a:noFill/>
          </a:ln>
        </p:spPr>
      </p:pic>
      <p:sp>
        <p:nvSpPr>
          <p:cNvPr id="346" name="CustomShape 1"/>
          <p:cNvSpPr/>
          <p:nvPr/>
        </p:nvSpPr>
        <p:spPr>
          <a:xfrm>
            <a:off x="152280" y="3048120"/>
            <a:ext cx="11961000" cy="36550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24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50000"/>
              </a:lnSpc>
            </a:pPr>
            <a:endParaRPr lang="en-US" sz="18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कृषकहरूका आफ्नो कृषि कार्यको प्रवद्र्धनका लागि सरकारसँग गुनासा तथा अपेक्षाहरू हुन सक्छन् 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कार्यको </a:t>
            </a:r>
            <a:r>
              <a:rPr lang="ne-NP" sz="22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प्रवर्धनका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लागि </a:t>
            </a:r>
            <a:r>
              <a:rPr lang="ne-NP" sz="22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सरकारले गर्नुपर्ने प्रमुख तीन कार्यहरू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का सम्बन्धमा सम्बन्धित उत्तरदाताले टिपोट गराउन चाहेमा यस्ता प्रमुख तीन कार्यहरु सोधी प्राथमिकताका आधारमा १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२</a:t>
            </a:r>
            <a:r>
              <a:rPr lang="en-US" sz="22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३ गरी छोटकरीमा उल्लेख गर्नुपर्छ। </a:t>
            </a:r>
            <a:endParaRPr lang="en-US" sz="22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2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सम्पूर्ण विवरण सङ्कलन गरिसकेपछि उत्तरदाताबाट बिदा हुनुअघि सहयोगका लागि धन्यवाद दिन भुल्नु हुँदैन।</a:t>
            </a:r>
            <a:endParaRPr lang="en-US" sz="22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en-US" sz="2200" b="0" strike="noStrike" spc="-1" dirty="0">
              <a:latin typeface="Arial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16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0" y="701640"/>
            <a:ext cx="6626880" cy="1918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ne-NP" sz="6000" b="1" strike="noStrike" spc="-1">
                <a:solidFill>
                  <a:srgbClr val="142DAC"/>
                </a:solidFill>
                <a:latin typeface="Kalimati"/>
                <a:cs typeface="Kalimati"/>
              </a:rPr>
              <a:t>छलफल तथा प्रश्नोत्तर</a:t>
            </a:r>
            <a:endParaRPr lang="en-US" sz="6000" b="0" strike="noStrike" spc="-1">
              <a:latin typeface="Arial"/>
            </a:endParaRPr>
          </a:p>
        </p:txBody>
      </p:sp>
      <p:sp>
        <p:nvSpPr>
          <p:cNvPr id="348" name="CustomShape 2"/>
          <p:cNvSpPr/>
          <p:nvPr/>
        </p:nvSpPr>
        <p:spPr>
          <a:xfrm>
            <a:off x="11525760" y="6411600"/>
            <a:ext cx="613800" cy="40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EFFDF47E-5339-49B5-B3C2-064D0834ED88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17</a:t>
            </a:fld>
            <a:endParaRPr lang="en-US" sz="1800" b="0" strike="noStrike" spc="-1">
              <a:latin typeface="Arial"/>
            </a:endParaRPr>
          </a:p>
        </p:txBody>
      </p:sp>
      <p:pic>
        <p:nvPicPr>
          <p:cNvPr id="349" name="Picture 2" descr="These mistakes can ruin your chances at group discussions | TJinsite"/>
          <p:cNvPicPr/>
          <p:nvPr/>
        </p:nvPicPr>
        <p:blipFill>
          <a:blip r:embed="rId2"/>
          <a:stretch/>
        </p:blipFill>
        <p:spPr>
          <a:xfrm>
            <a:off x="6149880" y="2775240"/>
            <a:ext cx="5982840" cy="3486600"/>
          </a:xfrm>
          <a:prstGeom prst="rect">
            <a:avLst/>
          </a:prstGeom>
          <a:ln>
            <a:noFill/>
          </a:ln>
        </p:spPr>
      </p:pic>
      <p:pic>
        <p:nvPicPr>
          <p:cNvPr id="350" name="Picture 4" descr="Stay smart in GROUP DISCUSSION | Sri Sharda Group of Institutions | Best  MBA BBA BCA College in Lucknow"/>
          <p:cNvPicPr/>
          <p:nvPr/>
        </p:nvPicPr>
        <p:blipFill>
          <a:blip r:embed="rId3"/>
          <a:stretch/>
        </p:blipFill>
        <p:spPr>
          <a:xfrm>
            <a:off x="744120" y="2777760"/>
            <a:ext cx="5518800" cy="3472920"/>
          </a:xfrm>
          <a:prstGeom prst="rect">
            <a:avLst/>
          </a:prstGeom>
          <a:ln>
            <a:noFill/>
          </a:ln>
        </p:spPr>
      </p:pic>
      <p:sp>
        <p:nvSpPr>
          <p:cNvPr id="351" name="CustomShape 3"/>
          <p:cNvSpPr/>
          <p:nvPr/>
        </p:nvSpPr>
        <p:spPr>
          <a:xfrm>
            <a:off x="7247160" y="846720"/>
            <a:ext cx="4394880" cy="1943640"/>
          </a:xfrm>
          <a:prstGeom prst="roundRect">
            <a:avLst>
              <a:gd name="adj" fmla="val 10000"/>
            </a:avLst>
          </a:prstGeom>
          <a:blipFill rotWithShape="0">
            <a:blip r:embed="rId4"/>
            <a:stretch>
              <a:fillRect l="-35935" t="-76769" r="-38984" b="-76769"/>
            </a:stretch>
          </a:blip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ustomShape 1"/>
          <p:cNvSpPr/>
          <p:nvPr/>
        </p:nvSpPr>
        <p:spPr>
          <a:xfrm>
            <a:off x="152400" y="1468800"/>
            <a:ext cx="11880600" cy="5103000"/>
          </a:xfrm>
          <a:prstGeom prst="horizontalScroll">
            <a:avLst>
              <a:gd name="adj" fmla="val 5141"/>
            </a:avLst>
          </a:prstGeom>
          <a:ln w="5724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परिवारमूली र </a:t>
            </a:r>
            <a:r>
              <a:rPr lang="ne-NP" sz="2400" spc="-1" dirty="0" smtClean="0">
                <a:solidFill>
                  <a:srgbClr val="000000"/>
                </a:solidFill>
                <a:latin typeface="Kalimati"/>
                <a:cs typeface="Kalimati"/>
              </a:rPr>
              <a:t>मुख्य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कृषक विचमा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के अन्तर 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 </a:t>
            </a:r>
            <a:endParaRPr lang="en-US" sz="2400" b="0" strike="noStrike" spc="-1" dirty="0">
              <a:latin typeface="Kalimati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एक वर्ष उमेर नपुगेको अवस्थामा उमेर कति लेख्नु पर्छ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?</a:t>
            </a:r>
            <a:endParaRPr lang="en-US" sz="2400" b="0" strike="noStrike" spc="-1" dirty="0">
              <a:latin typeface="Kalimati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अन्य लिङ्गीहरुको अवस्थामा महिला र पुरुष कसरी छुट्टयाउने</a:t>
            </a:r>
            <a:r>
              <a:rPr lang="en-US" sz="2400" b="0" strike="noStrike" spc="-1" dirty="0" smtClean="0">
                <a:solidFill>
                  <a:srgbClr val="000000"/>
                </a:solidFill>
                <a:latin typeface="Kalimati"/>
                <a:ea typeface="DejaVu Sans"/>
              </a:rPr>
              <a:t>?</a:t>
            </a:r>
            <a:endParaRPr lang="ne-NP" sz="2400" b="0" strike="noStrike" spc="-1" dirty="0" smtClean="0">
              <a:solidFill>
                <a:srgbClr val="000000"/>
              </a:solidFill>
              <a:latin typeface="Kalimati"/>
              <a:ea typeface="DejaVu Sans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ne-NP" sz="2400" spc="-1" dirty="0" smtClean="0">
                <a:solidFill>
                  <a:srgbClr val="000000"/>
                </a:solidFill>
                <a:latin typeface="Kalimati"/>
                <a:cs typeface="Kalimati" pitchFamily="2"/>
              </a:rPr>
              <a:t>शिक्षा, पेशा, कृषि तालिम, निर्णयमा सहभागिता, कृषिमा संलग्न सरदर समय र कृषि जग्गामा स्वामित्वको अवस्था कति कति वर्ष उमेर पुरा भएका सदस्यलाई मात्र सोध्नु पर्दछ ?</a:t>
            </a:r>
            <a:endParaRPr lang="en-US" sz="2400" b="0" strike="noStrike" spc="-1" dirty="0">
              <a:latin typeface="Kalimati"/>
              <a:cs typeface="Kalimati" pitchFamily="2"/>
            </a:endParaRPr>
          </a:p>
        </p:txBody>
      </p:sp>
      <p:sp>
        <p:nvSpPr>
          <p:cNvPr id="353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18</a:t>
            </a:fld>
            <a:endParaRPr lang="en-US" sz="1800" b="0" strike="noStrike" spc="-1" dirty="0">
              <a:latin typeface="Arial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0" y="685800"/>
            <a:ext cx="12188880" cy="1140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पुनरावलकनका लागि केही प्रश्नहरु</a:t>
            </a:r>
            <a:endParaRPr lang="en-US" sz="2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228600" y="2667000"/>
            <a:ext cx="11427480" cy="30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3319"/>
              </a:spcBef>
              <a:tabLst>
                <a:tab pos="0" algn="l"/>
              </a:tabLst>
            </a:pPr>
            <a:r>
              <a:rPr lang="ne-NP" sz="5400" b="0" strike="noStrike" spc="-1" dirty="0" smtClean="0">
                <a:solidFill>
                  <a:srgbClr val="7030A0"/>
                </a:solidFill>
                <a:latin typeface="Kalimati"/>
                <a:cs typeface="Kalimati"/>
              </a:rPr>
              <a:t>धन्यवाद</a:t>
            </a:r>
            <a:r>
              <a:rPr lang="en-US" sz="5400" b="0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! </a:t>
            </a:r>
            <a:endParaRPr lang="en-US" sz="5400" b="0" strike="noStrike" spc="-1" dirty="0">
              <a:latin typeface="Arial"/>
            </a:endParaRPr>
          </a:p>
          <a:p>
            <a:pPr algn="ctr">
              <a:lnSpc>
                <a:spcPct val="150000"/>
              </a:lnSpc>
              <a:spcBef>
                <a:spcPts val="3319"/>
              </a:spcBef>
              <a:spcAft>
                <a:spcPts val="601"/>
              </a:spcAft>
              <a:tabLst>
                <a:tab pos="0" algn="l"/>
              </a:tabLst>
            </a:pPr>
            <a:endParaRPr lang="en-US" sz="16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319"/>
              </a:spcBef>
              <a:tabLst>
                <a:tab pos="0" algn="l"/>
              </a:tabLst>
            </a:pPr>
            <a:endParaRPr lang="en-US" sz="16600" b="0" strike="noStrike" spc="-1" dirty="0"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11251080" y="6400800"/>
            <a:ext cx="938520" cy="37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43D3AFE4-9134-43F8-9740-1D2B87D766DC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19</a:t>
            </a:fld>
            <a:endParaRPr lang="en-US" sz="18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609480" y="813240"/>
            <a:ext cx="11046600" cy="78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5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विस्तृत जानकारीका लागि गणना पुस्तिकाको पेज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९०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देखि </a:t>
            </a:r>
            <a:r>
              <a:rPr lang="ne-NP" sz="2400" b="1" spc="-1" dirty="0" smtClean="0">
                <a:solidFill>
                  <a:srgbClr val="0070C0"/>
                </a:solidFill>
                <a:latin typeface="Kalimati"/>
                <a:cs typeface="Kalimati"/>
              </a:rPr>
              <a:t>९३</a:t>
            </a:r>
            <a:r>
              <a:rPr lang="ne-NP" sz="2400" b="1" strike="noStrike" spc="-1" dirty="0" smtClean="0">
                <a:solidFill>
                  <a:srgbClr val="0070C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सम्म अध्ययन गर्नुहोस् 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11251080" y="6400800"/>
            <a:ext cx="938520" cy="37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50000"/>
              </a:lnSpc>
            </a:pPr>
            <a:fld id="{73297835-8DE0-40E6-9977-B9E604FE4B2F}" type="slidenum">
              <a:rPr lang="en-US" sz="1800" b="0" strike="noStrike" spc="-1">
                <a:solidFill>
                  <a:srgbClr val="000000"/>
                </a:solidFill>
                <a:latin typeface="Fontasy Himali"/>
                <a:ea typeface="DejaVu Sans"/>
              </a:rPr>
              <a:t>2</a:t>
            </a:fld>
            <a:endParaRPr lang="en-US" sz="1800" b="0" strike="noStrike" spc="-1" dirty="0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0" y="1103585"/>
            <a:ext cx="12189600" cy="87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 algn="ctr">
              <a:lnSpc>
                <a:spcPct val="150000"/>
              </a:lnSpc>
              <a:spcBef>
                <a:spcPts val="641"/>
              </a:spcBef>
              <a:tabLst>
                <a:tab pos="0" algn="l"/>
              </a:tabLst>
            </a:pPr>
            <a:r>
              <a:rPr lang="ne-NP" sz="32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प्रस्तुतिका विषय र सन्दर्भ सामाग्री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533400" y="3657600"/>
            <a:ext cx="5867400" cy="13886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r>
              <a:rPr lang="ne-NP" sz="28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लगत २</a:t>
            </a:r>
            <a:r>
              <a:rPr lang="en-US" sz="28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8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कृषक परिवार प्रश्नावली</a:t>
            </a:r>
            <a:endParaRPr lang="en-US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41"/>
              </a:spcBef>
              <a:spcAft>
                <a:spcPts val="241"/>
              </a:spcAft>
            </a:pPr>
            <a:r>
              <a:rPr lang="ne-NP" sz="2400" b="0" strike="noStrike" spc="-1" dirty="0" smtClean="0">
                <a:solidFill>
                  <a:srgbClr val="002060"/>
                </a:solidFill>
                <a:latin typeface="Kalimati"/>
                <a:cs typeface="Kalimati"/>
              </a:rPr>
              <a:t>भाग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१३</a:t>
            </a:r>
            <a:r>
              <a:rPr lang="en-US" sz="2400" b="0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: </a:t>
            </a:r>
            <a:r>
              <a:rPr lang="ne-NP" sz="2400" b="0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विविध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  <a:spcAft>
                <a:spcPts val="281"/>
              </a:spcAft>
            </a:pPr>
            <a:endParaRPr lang="en-US" sz="2400" b="0" strike="noStrike" spc="-1" dirty="0">
              <a:latin typeface="Arial"/>
            </a:endParaRPr>
          </a:p>
        </p:txBody>
      </p:sp>
      <p:sp>
        <p:nvSpPr>
          <p:cNvPr id="223" name="CustomShape 4"/>
          <p:cNvSpPr/>
          <p:nvPr/>
        </p:nvSpPr>
        <p:spPr>
          <a:xfrm>
            <a:off x="8153280" y="3429000"/>
            <a:ext cx="3731400" cy="1826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सन्दर्भ सामाग्री</a:t>
            </a:r>
            <a:endParaRPr lang="en-US" sz="2800" b="0" strike="noStrike" spc="-1" dirty="0">
              <a:latin typeface="Arial"/>
            </a:endParaRPr>
          </a:p>
          <a:p>
            <a:pPr marL="457200" indent="-454680" algn="ctr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गणना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पुस्तिका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50000"/>
              </a:lnSpc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430920" y="838080"/>
            <a:ext cx="5178960" cy="759600"/>
          </a:xfrm>
          <a:prstGeom prst="rect">
            <a:avLst/>
          </a:prstGeom>
          <a:solidFill>
            <a:srgbClr val="FFFFFF"/>
          </a:solidFill>
          <a:ln w="255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ne-NP" sz="28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भाग १३ विविध</a:t>
            </a:r>
            <a:endParaRPr lang="en-US" sz="2800" b="0" strike="noStrike" spc="-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316" name="CustomShape 2"/>
          <p:cNvSpPr/>
          <p:nvPr/>
        </p:nvSpPr>
        <p:spPr>
          <a:xfrm>
            <a:off x="1066680" y="1828800"/>
            <a:ext cx="9852840" cy="2860868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 भागमा परिवारको आम्दानीको रुपमा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कृषिको योगदान</a:t>
            </a:r>
            <a:r>
              <a:rPr lang="en-US" sz="2400" b="0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कूल आम्दानीमा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कृषिको हिस्सा</a:t>
            </a:r>
            <a:r>
              <a:rPr lang="en-US" sz="2400" b="0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, 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खाद्यान्नको पर्याप्तता</a:t>
            </a:r>
            <a:r>
              <a:rPr lang="ne-NP" sz="2400" b="0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मा</a:t>
            </a:r>
            <a:r>
              <a:rPr lang="en-US" sz="2400" b="1" strike="noStrike" spc="-1" dirty="0">
                <a:solidFill>
                  <a:srgbClr val="7030A0"/>
                </a:solidFill>
                <a:latin typeface="Kalimati"/>
                <a:ea typeface="DejaVu Sans"/>
              </a:rPr>
              <a:t>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उत्पादनको योगदान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खाद्यान्न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अपर्याप्तताको व्यवस्थापन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को उपाय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परिवारले सञ्चालन गरेको </a:t>
            </a:r>
            <a:r>
              <a:rPr lang="ne-NP" sz="2400" b="1" strike="noStrike" spc="-1" dirty="0">
                <a:solidFill>
                  <a:srgbClr val="0070C0"/>
                </a:solidFill>
                <a:latin typeface="Kalimati"/>
                <a:cs typeface="Kalimati"/>
              </a:rPr>
              <a:t>अन्य आर्थिक क्रियाकलाप</a:t>
            </a:r>
            <a:r>
              <a:rPr lang="en-US" sz="2400" b="0" strike="noStrike" spc="-1" dirty="0">
                <a:solidFill>
                  <a:srgbClr val="0070C0"/>
                </a:solidFill>
                <a:latin typeface="Kalimati"/>
                <a:ea typeface="DejaVu Sans"/>
              </a:rPr>
              <a:t> </a:t>
            </a:r>
            <a:r>
              <a:rPr lang="en-US" sz="2400" b="1" spc="-1" dirty="0">
                <a:solidFill>
                  <a:srgbClr val="7030A0"/>
                </a:solidFill>
                <a:latin typeface="Kalimati"/>
                <a:cs typeface="Kalimati"/>
              </a:rPr>
              <a:t>र </a:t>
            </a:r>
            <a:r>
              <a:rPr lang="en-US" sz="2400" b="1" spc="-1" dirty="0" err="1">
                <a:solidFill>
                  <a:srgbClr val="7030A0"/>
                </a:solidFill>
                <a:latin typeface="Kalimati"/>
                <a:cs typeface="Kalimati"/>
              </a:rPr>
              <a:t>कृषि</a:t>
            </a:r>
            <a:r>
              <a:rPr lang="en-US" sz="2400" b="1" spc="-1" dirty="0">
                <a:solidFill>
                  <a:srgbClr val="7030A0"/>
                </a:solidFill>
                <a:latin typeface="Kalimati"/>
                <a:cs typeface="Kalimati"/>
              </a:rPr>
              <a:t> </a:t>
            </a:r>
            <a:r>
              <a:rPr lang="en-US" sz="2400" b="1" spc="-1" dirty="0" err="1">
                <a:solidFill>
                  <a:srgbClr val="7030A0"/>
                </a:solidFill>
                <a:latin typeface="Kalimati"/>
                <a:cs typeface="Kalimati"/>
              </a:rPr>
              <a:t>उत्पादनका</a:t>
            </a:r>
            <a:r>
              <a:rPr lang="en-US" sz="2400" b="1" spc="-1" dirty="0">
                <a:solidFill>
                  <a:srgbClr val="7030A0"/>
                </a:solidFill>
                <a:latin typeface="Kalimati"/>
                <a:cs typeface="Kalimati"/>
              </a:rPr>
              <a:t> </a:t>
            </a:r>
            <a:r>
              <a:rPr lang="en-US" sz="2400" b="1" spc="-1" dirty="0" err="1">
                <a:solidFill>
                  <a:srgbClr val="7030A0"/>
                </a:solidFill>
                <a:latin typeface="Kalimati"/>
                <a:cs typeface="Kalimati"/>
              </a:rPr>
              <a:t>लागि</a:t>
            </a:r>
            <a:r>
              <a:rPr lang="en-US" sz="2400" b="1" spc="-1" dirty="0">
                <a:solidFill>
                  <a:srgbClr val="7030A0"/>
                </a:solidFill>
                <a:latin typeface="Kalimati"/>
                <a:cs typeface="Kalimati"/>
              </a:rPr>
              <a:t> </a:t>
            </a:r>
            <a:r>
              <a:rPr lang="ne-NP" sz="2400" b="1" strike="noStrike" spc="-1" dirty="0">
                <a:solidFill>
                  <a:srgbClr val="7030A0"/>
                </a:solidFill>
                <a:latin typeface="Kalimati"/>
                <a:cs typeface="Kalimati"/>
              </a:rPr>
              <a:t>बजारको पहुँच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लगायतका विवरणहरु संकलन गर्नुपर्दछ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3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" name="Table 1"/>
          <p:cNvGraphicFramePr/>
          <p:nvPr/>
        </p:nvGraphicFramePr>
        <p:xfrm>
          <a:off x="1219320" y="914400"/>
          <a:ext cx="10002080" cy="457200"/>
        </p:xfrm>
        <a:graphic>
          <a:graphicData uri="http://schemas.openxmlformats.org/drawingml/2006/table">
            <a:tbl>
              <a:tblPr/>
              <a:tblGrid>
                <a:gridCol w="9793800"/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400" b="0" strike="noStrike" spc="-1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318" name="Picture 2"/>
          <p:cNvPicPr/>
          <p:nvPr/>
        </p:nvPicPr>
        <p:blipFill>
          <a:blip r:embed="rId2"/>
          <a:stretch/>
        </p:blipFill>
        <p:spPr>
          <a:xfrm>
            <a:off x="762120" y="783360"/>
            <a:ext cx="7769880" cy="1881000"/>
          </a:xfrm>
          <a:prstGeom prst="rect">
            <a:avLst/>
          </a:prstGeom>
          <a:ln>
            <a:noFill/>
          </a:ln>
        </p:spPr>
      </p:pic>
      <p:sp>
        <p:nvSpPr>
          <p:cNvPr id="319" name="CustomShape 2"/>
          <p:cNvSpPr/>
          <p:nvPr/>
        </p:nvSpPr>
        <p:spPr>
          <a:xfrm>
            <a:off x="329040" y="2971800"/>
            <a:ext cx="11107440" cy="3381480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परिवारको आम्दानीका स्रोतहरु विभिन्न  हुनसक्दछन् </a:t>
            </a:r>
            <a:endParaRPr lang="en-US" sz="2400" b="0" strike="noStrike" spc="-1" dirty="0">
              <a:solidFill>
                <a:srgbClr val="002060"/>
              </a:solidFill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उत्पादनबाट भएको आम्दानी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कृषि बाहेक अन्य आर्थिक कृयाकलापबाट भएको आम्दानी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तलब ज्यालाबाट भएको आम्दानी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लगानी बाट भएको आम्दानी यसका उदाहरण हुन् ।</a:t>
            </a:r>
            <a:endParaRPr lang="en-US" sz="24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 प्रश्नमा कृषक परिवारको आम्दानीको मुख्य स्रोत कृषि हो वा होइन सोधी हो भने कोड १ मा र होइन भने कोड २ मा गोलो घेरा लगाउनुपर्छ ।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5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4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467280" y="3276720"/>
            <a:ext cx="11275200" cy="230687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परिवारले कृषिबाहेकका उद्योग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व्यापार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व्यवसाय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नोकरी लगायतका अन्य गैरकृषि कार्यबाट पनि पारिवारिक आम्दानी प्राप्त गरिरहेको हुन सक्छ 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 प्रश्नमा </a:t>
            </a:r>
            <a:r>
              <a:rPr lang="ne-NP" sz="24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कृषि तथा गैरकृषि कार्यबाट भएको कुल आम्दानीमध्ये कृषि कार्यबाट प्राप्त आम्दानीको हिस्सा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कति प्रतिशत हुन आउँछ सोधी दिइएको कोठामा उल्लेख गर्नुपर्छ ।</a:t>
            </a:r>
            <a:endParaRPr lang="en-US" sz="2400" b="0" strike="noStrike" spc="-1" dirty="0">
              <a:latin typeface="Arial"/>
            </a:endParaRPr>
          </a:p>
        </p:txBody>
      </p:sp>
      <p:pic>
        <p:nvPicPr>
          <p:cNvPr id="321" name="Picture 2"/>
          <p:cNvPicPr/>
          <p:nvPr/>
        </p:nvPicPr>
        <p:blipFill>
          <a:blip r:embed="rId2"/>
          <a:stretch/>
        </p:blipFill>
        <p:spPr>
          <a:xfrm>
            <a:off x="914400" y="914400"/>
            <a:ext cx="8938440" cy="2054880"/>
          </a:xfrm>
          <a:prstGeom prst="rect">
            <a:avLst/>
          </a:prstGeom>
          <a:ln>
            <a:noFill/>
          </a:ln>
        </p:spPr>
      </p:pic>
      <p:sp>
        <p:nvSpPr>
          <p:cNvPr id="4" name="CustomShape 2"/>
          <p:cNvSpPr/>
          <p:nvPr/>
        </p:nvSpPr>
        <p:spPr>
          <a:xfrm>
            <a:off x="9347040" y="6477120"/>
            <a:ext cx="28414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EFC0CBF3-67B1-49C3-BF8E-13C4942DABB7}" type="slidenum">
              <a:rPr lang="en-US" sz="1800" b="0" strike="noStrike" spc="-1">
                <a:solidFill>
                  <a:srgbClr val="8B8B8B"/>
                </a:solidFill>
                <a:latin typeface="Fontasy Himali"/>
                <a:ea typeface="DejaVu Sans"/>
              </a:rPr>
              <a:t>5</a:t>
            </a:fld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ustomShape 1"/>
          <p:cNvSpPr/>
          <p:nvPr/>
        </p:nvSpPr>
        <p:spPr>
          <a:xfrm>
            <a:off x="9224718" y="645120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0997E26-686E-4A8B-9FF8-7CBCB15D9F8A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6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  <p:sp>
        <p:nvSpPr>
          <p:cNvPr id="323" name="CustomShape 2"/>
          <p:cNvSpPr/>
          <p:nvPr/>
        </p:nvSpPr>
        <p:spPr>
          <a:xfrm>
            <a:off x="105918" y="2514600"/>
            <a:ext cx="11961000" cy="3807281"/>
          </a:xfrm>
          <a:prstGeom prst="rect">
            <a:avLst/>
          </a:prstGeom>
          <a:noFill/>
          <a:ln w="57240">
            <a:solidFill>
              <a:srgbClr val="80808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आफ्नै कृषि उत्पादनबाट 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आफ्नो कृषि चलनबाट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भएको आम्दानी भन्नाले खाद्यान्न बाली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तरकारीखेती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फलफूल खेती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पशुपन्छीपालन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माछापालन आदिबाट भएको आम्दानी भन्ने बुझ्नुपर्छ।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परिवारका सदस्यले अन्यत्रबाट कमाइ ल्याएको </a:t>
            </a:r>
            <a:r>
              <a:rPr lang="en-US" sz="23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(</a:t>
            </a:r>
            <a:r>
              <a:rPr lang="ne-NP" sz="23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जस्तै नोकरी</a:t>
            </a:r>
            <a:r>
              <a:rPr lang="en-US" sz="23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, </a:t>
            </a:r>
            <a:r>
              <a:rPr lang="ne-NP" sz="23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पसल आदि</a:t>
            </a:r>
            <a:r>
              <a:rPr lang="en-US" sz="2300" b="1" strike="noStrike" spc="-1" dirty="0">
                <a:solidFill>
                  <a:srgbClr val="002060"/>
                </a:solidFill>
                <a:latin typeface="Kalimati"/>
                <a:ea typeface="DejaVu Sans"/>
              </a:rPr>
              <a:t>) </a:t>
            </a:r>
            <a:r>
              <a:rPr lang="ne-NP" sz="23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आम्दानीलाई कृषि आम्दानीमा समावेश गर्नु हुँदैन। </a:t>
            </a:r>
            <a:endParaRPr lang="en-US" sz="2300" b="1" strike="noStrike" spc="-1" dirty="0">
              <a:solidFill>
                <a:srgbClr val="002060"/>
              </a:solidFill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सन्दर्भ वर्षमा आफ्नै कृषि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-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चलनबाट मात्र भएको आम्दानीले वर्षैभरि परिवारलाई खान पुग्यो–पुगेन सोधी पुगेको भएमा कोड “१” मा गोलोघेरा लगाई प्रश्न १३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६ मा फड्को मार्ने र नपुगेको भएमा “२” मा गोलोघेरा लगाई प्रश्न १३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४ देखि सोध्नुपर्छ।</a:t>
            </a:r>
            <a:endParaRPr lang="en-US" sz="2300" b="0" strike="noStrike" spc="-1" dirty="0">
              <a:latin typeface="Arial"/>
            </a:endParaRPr>
          </a:p>
        </p:txBody>
      </p:sp>
      <p:pic>
        <p:nvPicPr>
          <p:cNvPr id="324" name="Picture 2"/>
          <p:cNvPicPr/>
          <p:nvPr/>
        </p:nvPicPr>
        <p:blipFill>
          <a:blip r:embed="rId2"/>
          <a:stretch/>
        </p:blipFill>
        <p:spPr>
          <a:xfrm>
            <a:off x="533520" y="838080"/>
            <a:ext cx="11046600" cy="1330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CustomShape 1"/>
          <p:cNvSpPr/>
          <p:nvPr/>
        </p:nvSpPr>
        <p:spPr>
          <a:xfrm>
            <a:off x="302400" y="3352680"/>
            <a:ext cx="11351160" cy="228420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प्रश्न १३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३ को कोड २ मा गोलो घेरा लागेको भएमा अर्थात् आफ्नै कृषि चलनबाट मात्र भएको आम्दानीले परिवारलाई  वर्षभरि खान पुगेन भन्नेलाई मात्र यो प्रश्न सोध्नुपर्छ।</a:t>
            </a:r>
            <a:endParaRPr lang="en-US" sz="2400" b="0" strike="noStrike" spc="-1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यसमा परिवारलाई सन्दर्भ वर्षमा कुन</a:t>
            </a:r>
            <a:r>
              <a:rPr lang="en-US" sz="2400" b="0" strike="noStrike" spc="-1">
                <a:solidFill>
                  <a:srgbClr val="000000"/>
                </a:solidFill>
                <a:latin typeface="Kalimati"/>
                <a:ea typeface="DejaVu Sans"/>
              </a:rPr>
              <a:t>-</a:t>
            </a:r>
            <a:r>
              <a:rPr lang="ne-NP" sz="2400" b="0" strike="noStrike" spc="-1">
                <a:solidFill>
                  <a:srgbClr val="000000"/>
                </a:solidFill>
                <a:latin typeface="Kalimati"/>
                <a:cs typeface="Kalimati"/>
              </a:rPr>
              <a:t>कुन महिना खान पुगेन सोधी तत्तत् महिनाको कोडमा गोलो घेरा लगाउनुपर्छ।</a:t>
            </a:r>
            <a:endParaRPr lang="en-US" sz="2400" b="0" strike="noStrike" spc="-1">
              <a:latin typeface="Arial"/>
            </a:endParaRPr>
          </a:p>
        </p:txBody>
      </p:sp>
      <p:pic>
        <p:nvPicPr>
          <p:cNvPr id="326" name="Picture 2"/>
          <p:cNvPicPr/>
          <p:nvPr/>
        </p:nvPicPr>
        <p:blipFill>
          <a:blip r:embed="rId2"/>
          <a:stretch/>
        </p:blipFill>
        <p:spPr>
          <a:xfrm>
            <a:off x="480240" y="914400"/>
            <a:ext cx="11156400" cy="1902600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9224718" y="645120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0997E26-686E-4A8B-9FF8-7CBCB15D9F8A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7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199800" y="3429000"/>
            <a:ext cx="11884680" cy="324108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 प्रश्नमा परिवारले अपुग महिनाको लागि खाद्य पदार्थ कसरी प्राप्त गर्यो खुलाउनुपर्छ।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यसको व्यवस्थापन आफ्नै गैरकृषि व्यवसायबाट भएमा कोड १ मा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देशभित्र काम गरी पाएको तलब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ज्यालाबाट भएमा कोड २ मा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देशबाहिर काम गरी पाएको तलब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ज्याला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/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विप्रेषणबाट भएमा कोड ३ मा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निवृत्तिभरण 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(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पेन्सन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)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उपादानबाट भएमा कोड ४</a:t>
            </a:r>
            <a:r>
              <a:rPr lang="en-US" sz="23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3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ऋण लिएर भएमा कोड ५ मा र यी बाहेक अन्य स्रोतबाट भएमा कोड ६ मा गोलो घेरा लगाई अन्य स्रोत के हो खुलाउनुपर्छ। </a:t>
            </a:r>
            <a:endParaRPr lang="en-US" sz="2300" b="0" strike="noStrike" spc="-1" dirty="0">
              <a:latin typeface="Arial"/>
            </a:endParaRPr>
          </a:p>
          <a:p>
            <a:pPr marL="343080" indent="-34056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300" b="1" strike="noStrike" spc="-1" dirty="0">
                <a:solidFill>
                  <a:srgbClr val="002060"/>
                </a:solidFill>
                <a:latin typeface="Kalimati"/>
                <a:cs typeface="Kalimati"/>
              </a:rPr>
              <a:t>अन्य स्रोत भन्नाले मागजोग गरेर गुजारा चलाएको जस्ता उपाय पर्छन् ।</a:t>
            </a:r>
            <a:endParaRPr lang="en-US" sz="2300" b="1" strike="noStrike" spc="-1" dirty="0">
              <a:solidFill>
                <a:srgbClr val="002060"/>
              </a:solidFill>
              <a:latin typeface="Arial"/>
            </a:endParaRPr>
          </a:p>
        </p:txBody>
      </p:sp>
      <p:pic>
        <p:nvPicPr>
          <p:cNvPr id="328" name="Picture 2"/>
          <p:cNvPicPr/>
          <p:nvPr/>
        </p:nvPicPr>
        <p:blipFill>
          <a:blip r:embed="rId2"/>
          <a:stretch/>
        </p:blipFill>
        <p:spPr>
          <a:xfrm>
            <a:off x="504360" y="622440"/>
            <a:ext cx="11275200" cy="2575440"/>
          </a:xfrm>
          <a:prstGeom prst="rect">
            <a:avLst/>
          </a:prstGeom>
          <a:ln>
            <a:noFill/>
          </a:ln>
        </p:spPr>
      </p:pic>
      <p:sp>
        <p:nvSpPr>
          <p:cNvPr id="4" name="CustomShape 1"/>
          <p:cNvSpPr/>
          <p:nvPr/>
        </p:nvSpPr>
        <p:spPr>
          <a:xfrm>
            <a:off x="9224718" y="645120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0997E26-686E-4A8B-9FF8-7CBCB15D9F8A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8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Picture 2"/>
          <p:cNvPicPr/>
          <p:nvPr/>
        </p:nvPicPr>
        <p:blipFill>
          <a:blip r:embed="rId2"/>
          <a:stretch/>
        </p:blipFill>
        <p:spPr>
          <a:xfrm>
            <a:off x="470880" y="914400"/>
            <a:ext cx="10499400" cy="1521360"/>
          </a:xfrm>
          <a:prstGeom prst="rect">
            <a:avLst/>
          </a:prstGeom>
          <a:ln>
            <a:noFill/>
          </a:ln>
        </p:spPr>
      </p:pic>
      <p:sp>
        <p:nvSpPr>
          <p:cNvPr id="330" name="CustomShape 1"/>
          <p:cNvSpPr/>
          <p:nvPr/>
        </p:nvSpPr>
        <p:spPr>
          <a:xfrm>
            <a:off x="97560" y="2666880"/>
            <a:ext cx="11732400" cy="2306870"/>
          </a:xfrm>
          <a:prstGeom prst="rect">
            <a:avLst/>
          </a:prstGeom>
          <a:noFill/>
          <a:ln w="38160">
            <a:solidFill>
              <a:srgbClr val="80808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कृषक परिवारले कृषि कार्यको अतिरिक्त अन्य आर्थिक क्रियाकलापहरू सञ्चालन गरेको छ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छैन सोधी छ भने कोड १ र छैन भने कोड २ मा गोलो घेरा लगाउनुपर्छ । </a:t>
            </a:r>
            <a:endParaRPr lang="en-US" sz="2400" b="0" strike="noStrike" spc="-1" dirty="0">
              <a:latin typeface="Arial"/>
            </a:endParaRPr>
          </a:p>
          <a:p>
            <a:pPr marL="457200" indent="-454680" algn="just">
              <a:lnSpc>
                <a:spcPct val="15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कोड २ मा गोलो घेरा लगाएको अवस्थामा भने प्रश्न १३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७ नसोधी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,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प्रश्न १३</a:t>
            </a:r>
            <a:r>
              <a:rPr lang="en-US" sz="2400" b="0" strike="noStrike" spc="-1" dirty="0">
                <a:solidFill>
                  <a:srgbClr val="000000"/>
                </a:solidFill>
                <a:latin typeface="Kalimati"/>
                <a:ea typeface="DejaVu Sans"/>
              </a:rPr>
              <a:t>.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८ देखि </a:t>
            </a:r>
            <a:r>
              <a:rPr lang="ne-NP" sz="2400" b="0" strike="noStrike" spc="-1" dirty="0" smtClean="0">
                <a:solidFill>
                  <a:srgbClr val="000000"/>
                </a:solidFill>
                <a:latin typeface="Kalimati"/>
                <a:cs typeface="Kalimati"/>
              </a:rPr>
              <a:t>सोध्नुपर्छ </a:t>
            </a:r>
            <a:r>
              <a:rPr lang="ne-NP" sz="2400" b="0" strike="noStrike" spc="-1" dirty="0">
                <a:solidFill>
                  <a:srgbClr val="000000"/>
                </a:solidFill>
                <a:latin typeface="Kalimati"/>
                <a:cs typeface="Kalimati"/>
              </a:rPr>
              <a:t>। 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" name="CustomShape 1"/>
          <p:cNvSpPr/>
          <p:nvPr/>
        </p:nvSpPr>
        <p:spPr>
          <a:xfrm>
            <a:off x="9224718" y="6451200"/>
            <a:ext cx="2842200" cy="36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fld id="{70997E26-686E-4A8B-9FF8-7CBCB15D9F8A}" type="slidenum">
              <a:rPr lang="en-US" sz="1600" b="0" strike="noStrike" spc="-1">
                <a:solidFill>
                  <a:srgbClr val="8B8B8B"/>
                </a:solidFill>
                <a:latin typeface="Fontasy Himali" pitchFamily="82" charset="0"/>
                <a:ea typeface="DejaVu Sans"/>
              </a:rPr>
              <a:t>9</a:t>
            </a:fld>
            <a:endParaRPr lang="en-US" sz="1600" b="0" strike="noStrike" spc="-1" dirty="0">
              <a:latin typeface="Fontasy Himali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904</Words>
  <Application>Microsoft Office PowerPoint</Application>
  <PresentationFormat>Custom</PresentationFormat>
  <Paragraphs>88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Office Theme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Ganesh Phuyal</dc:creator>
  <cp:lastModifiedBy>DELL</cp:lastModifiedBy>
  <cp:revision>92</cp:revision>
  <dcterms:created xsi:type="dcterms:W3CDTF">2022-03-18T16:46:51Z</dcterms:created>
  <dcterms:modified xsi:type="dcterms:W3CDTF">2022-04-07T08:31:32Z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41</vt:i4>
  </property>
</Properties>
</file>