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631" r:id="rId2"/>
    <p:sldId id="632" r:id="rId3"/>
    <p:sldId id="645" r:id="rId4"/>
    <p:sldId id="646" r:id="rId5"/>
    <p:sldId id="647" r:id="rId6"/>
    <p:sldId id="648" r:id="rId7"/>
    <p:sldId id="649" r:id="rId8"/>
    <p:sldId id="650" r:id="rId9"/>
    <p:sldId id="651" r:id="rId10"/>
    <p:sldId id="652" r:id="rId11"/>
    <p:sldId id="653" r:id="rId12"/>
    <p:sldId id="654" r:id="rId13"/>
    <p:sldId id="655" r:id="rId14"/>
    <p:sldId id="272" r:id="rId15"/>
    <p:sldId id="675" r:id="rId16"/>
    <p:sldId id="54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990000"/>
    <a:srgbClr val="000099"/>
    <a:srgbClr val="66CCFF"/>
    <a:srgbClr val="4708C4"/>
    <a:srgbClr val="FF0000"/>
    <a:srgbClr val="C6466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244" autoAdjust="0"/>
  </p:normalViewPr>
  <p:slideViewPr>
    <p:cSldViewPr>
      <p:cViewPr>
        <p:scale>
          <a:sx n="56" d="100"/>
          <a:sy n="56" d="100"/>
        </p:scale>
        <p:origin x="-1008" y="-2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4/8/2022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4/8/2022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4/8/2022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1"/>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4/8/2022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2"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2" y="2347917"/>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3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4/8/2022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4/8/2022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1"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4/8/2022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4/8/2022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4/8/2022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4/8/2022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4/8/2022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4/8/2022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4/8/2022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 xmlns:a16="http://schemas.microsoft.com/office/drawing/2014/main"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4"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 xmlns:a16="http://schemas.microsoft.com/office/drawing/2014/main" id="{78050077-E24D-4246-BE7C-71E98F9A160F}"/>
              </a:ext>
            </a:extLst>
          </p:cNvPr>
          <p:cNvPicPr>
            <a:picLocks noChangeAspect="1"/>
          </p:cNvPicPr>
          <p:nvPr userDrawn="1"/>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 xmlns:a16="http://schemas.microsoft.com/office/drawing/2014/main" id="{80FFC769-2FF5-4255-956E-2C23E2C5F376}"/>
              </a:ext>
            </a:extLst>
          </p:cNvPr>
          <p:cNvSpPr txBox="1"/>
          <p:nvPr userDrawn="1"/>
        </p:nvSpPr>
        <p:spPr>
          <a:xfrm>
            <a:off x="1143001" y="26721"/>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 xmlns:a16="http://schemas.microsoft.com/office/drawing/2014/main" id="{04C7B003-50A9-471B-8DC3-F129A3E60B43}"/>
              </a:ext>
            </a:extLst>
          </p:cNvPr>
          <p:cNvCxnSpPr/>
          <p:nvPr userDrawn="1"/>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b="0" dirty="0">
                <a:latin typeface="Preeti" pitchFamily="2" charset="0"/>
                <a:cs typeface="Arial" pitchFamily="34" charset="0"/>
              </a:rPr>
              <a:t/>
            </a:r>
            <a:br>
              <a:rPr lang="ne-NP" b="0" dirty="0">
                <a:latin typeface="Preeti" pitchFamily="2" charset="0"/>
                <a:cs typeface="Arial" pitchFamily="34" charset="0"/>
              </a:rPr>
            </a:br>
            <a:r>
              <a:rPr lang="ne-NP" sz="2800" dirty="0" smtClean="0">
                <a:solidFill>
                  <a:srgbClr val="4708C4"/>
                </a:solidFill>
                <a:latin typeface="Preeti"/>
                <a:cs typeface="Kalimati" pitchFamily="2"/>
              </a:rPr>
              <a:t>गणक तथा सुपरिवेक्षक</a:t>
            </a:r>
            <a:r>
              <a:rPr lang="ne-NP" sz="2800" dirty="0" smtClean="0">
                <a:solidFill>
                  <a:srgbClr val="4708C4"/>
                </a:solidFill>
                <a:latin typeface="Preeti"/>
                <a:cs typeface="Kalimati" pitchFamily="2"/>
              </a:rPr>
              <a:t>को </a:t>
            </a:r>
            <a:r>
              <a:rPr lang="ne-NP" sz="2800" dirty="0">
                <a:solidFill>
                  <a:srgbClr val="4708C4"/>
                </a:solidFill>
                <a:latin typeface="Preeti"/>
                <a:cs typeface="Kalimati" pitchFamily="2"/>
              </a:rPr>
              <a:t>तालिम</a:t>
            </a:r>
            <a:r>
              <a:rPr lang="ne-NP" sz="2800" dirty="0">
                <a:solidFill>
                  <a:srgbClr val="000000"/>
                </a:solidFill>
                <a:latin typeface="Preeti"/>
                <a:cs typeface="Kalimati" pitchFamily="2"/>
              </a:rPr>
              <a:t/>
            </a:r>
            <a:br>
              <a:rPr lang="ne-NP" sz="2800" dirty="0">
                <a:solidFill>
                  <a:srgbClr val="000000"/>
                </a:solidFill>
                <a:latin typeface="Preeti"/>
                <a:cs typeface="Kalimati" pitchFamily="2"/>
              </a:rPr>
            </a:br>
            <a:r>
              <a:rPr lang="ne-NP" sz="2800" dirty="0">
                <a:solidFill>
                  <a:srgbClr val="000000"/>
                </a:solidFill>
                <a:latin typeface="Preeti"/>
                <a:cs typeface="Kalimati" pitchFamily="2"/>
              </a:rPr>
              <a:t>मितिः </a:t>
            </a:r>
            <a:r>
              <a:rPr lang="ne-NP" sz="2800" dirty="0" smtClean="0">
                <a:solidFill>
                  <a:srgbClr val="000000"/>
                </a:solidFill>
                <a:latin typeface="Preeti"/>
                <a:cs typeface="Kalimati" pitchFamily="2"/>
              </a:rPr>
              <a:t>बैशाख ३</a:t>
            </a:r>
            <a:r>
              <a:rPr lang="ne-NP" sz="2800" dirty="0" smtClean="0">
                <a:solidFill>
                  <a:srgbClr val="000000"/>
                </a:solidFill>
                <a:latin typeface="Preeti"/>
                <a:cs typeface="Kalimati" pitchFamily="2"/>
              </a:rPr>
              <a:t>,</a:t>
            </a:r>
            <a:r>
              <a:rPr lang="en-US" sz="2800" dirty="0" smtClean="0">
                <a:solidFill>
                  <a:srgbClr val="000000"/>
                </a:solidFill>
                <a:latin typeface="Preeti"/>
                <a:cs typeface="Kalimati" pitchFamily="2"/>
              </a:rPr>
              <a:t> </a:t>
            </a:r>
            <a:r>
              <a:rPr lang="ne-NP" sz="2800" dirty="0" smtClean="0">
                <a:solidFill>
                  <a:srgbClr val="000000"/>
                </a:solidFill>
                <a:latin typeface="Preeti"/>
                <a:cs typeface="Kalimati" pitchFamily="2"/>
              </a:rPr>
              <a:t>२०७९</a:t>
            </a:r>
            <a:r>
              <a:rPr lang="ne-NP" sz="2800" dirty="0">
                <a:solidFill>
                  <a:srgbClr val="000000"/>
                </a:solidFill>
                <a:latin typeface="Preeti"/>
                <a:cs typeface="Kalimati" pitchFamily="2"/>
              </a:rPr>
              <a:t/>
            </a:r>
            <a:br>
              <a:rPr lang="ne-NP" sz="2800" dirty="0">
                <a:solidFill>
                  <a:srgbClr val="000000"/>
                </a:solidFill>
                <a:latin typeface="Preeti"/>
                <a:cs typeface="Kalimati" pitchFamily="2"/>
              </a:rPr>
            </a:br>
            <a:r>
              <a:rPr lang="ne-NP" sz="2000" dirty="0" smtClean="0">
                <a:solidFill>
                  <a:srgbClr val="000000"/>
                </a:solidFill>
                <a:latin typeface="Preeti"/>
                <a:cs typeface="Kalimati" pitchFamily="2"/>
              </a:rPr>
              <a:t>.......जिल्ला</a:t>
            </a:r>
            <a:r>
              <a:rPr lang="en-US" sz="3600" dirty="0">
                <a:solidFill>
                  <a:srgbClr val="000000"/>
                </a:solidFill>
                <a:latin typeface="Preeti"/>
                <a:cs typeface="Kalimati" pitchFamily="2"/>
              </a:rPr>
              <a:t/>
            </a:r>
            <a:br>
              <a:rPr lang="en-US" sz="3600" dirty="0">
                <a:solidFill>
                  <a:srgbClr val="000000"/>
                </a:solidFill>
                <a:latin typeface="Preeti"/>
                <a:cs typeface="Kalimati" pitchFamily="2"/>
              </a:rPr>
            </a:b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 xmlns:a16="http://schemas.microsoft.com/office/drawing/2014/main" id="{B3BA6E71-2ED7-4E78-9BD9-383B3C7F7960}"/>
              </a:ext>
            </a:extLst>
          </p:cNvPr>
          <p:cNvSpPr txBox="1"/>
          <p:nvPr/>
        </p:nvSpPr>
        <p:spPr>
          <a:xfrm>
            <a:off x="63270" y="4800602"/>
            <a:ext cx="9271000" cy="461665"/>
          </a:xfrm>
          <a:prstGeom prst="rect">
            <a:avLst/>
          </a:prstGeom>
          <a:noFill/>
        </p:spPr>
        <p:txBody>
          <a:bodyPr wrap="square">
            <a:spAutoFit/>
          </a:bodyPr>
          <a:lstStyle/>
          <a:p>
            <a:pPr algn="ctr">
              <a:spcBef>
                <a:spcPct val="10000"/>
              </a:spcBef>
              <a:spcAft>
                <a:spcPct val="10000"/>
              </a:spcAft>
            </a:pPr>
            <a:r>
              <a:rPr lang="ne-NP" sz="2400" dirty="0" smtClean="0">
                <a:solidFill>
                  <a:srgbClr val="002060"/>
                </a:solidFill>
                <a:latin typeface="Preeti"/>
                <a:cs typeface="Kalimati" pitchFamily="2"/>
              </a:rPr>
              <a:t>संस्थागत कृषिचलनहरुको तथ्याङ्क सङ्कलन </a:t>
            </a:r>
          </a:p>
        </p:txBody>
      </p:sp>
      <p:sp>
        <p:nvSpPr>
          <p:cNvPr id="4" name="Slide Number Placeholder 3">
            <a:extLst>
              <a:ext uri="{FF2B5EF4-FFF2-40B4-BE49-F238E27FC236}">
                <a16:creationId xmlns="" xmlns:a16="http://schemas.microsoft.com/office/drawing/2014/main"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 xmlns:a16="http://schemas.microsoft.com/office/drawing/2014/main" id="{601A41DD-702D-4F97-A023-C767D3F565F0}"/>
              </a:ext>
            </a:extLst>
          </p:cNvPr>
          <p:cNvSpPr txBox="1"/>
          <p:nvPr/>
        </p:nvSpPr>
        <p:spPr>
          <a:xfrm>
            <a:off x="8915401" y="4126470"/>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नवौं</a:t>
            </a:r>
            <a:r>
              <a:rPr lang="en-US" sz="2400" b="1" dirty="0" smtClean="0">
                <a:solidFill>
                  <a:srgbClr val="0070C0"/>
                </a:solidFill>
                <a:cs typeface="Kalimati" panose="00000400000000000000" pitchFamily="2"/>
              </a:rPr>
              <a:t>  </a:t>
            </a:r>
            <a:r>
              <a:rPr lang="ne-NP" sz="2400" b="1" dirty="0" smtClean="0">
                <a:solidFill>
                  <a:srgbClr val="0070C0"/>
                </a:solidFill>
                <a:cs typeface="Kalimati" panose="00000400000000000000" pitchFamily="2"/>
              </a:rPr>
              <a:t>दिनको </a:t>
            </a:r>
            <a:r>
              <a:rPr lang="ne-NP" sz="2400" b="1" dirty="0" smtClean="0">
                <a:solidFill>
                  <a:srgbClr val="0070C0"/>
                </a:solidFill>
                <a:cs typeface="Kalimati" panose="00000400000000000000" pitchFamily="2"/>
              </a:rPr>
              <a:t>ते</a:t>
            </a:r>
            <a:r>
              <a:rPr lang="ne-NP" sz="2400" b="1" dirty="0" smtClean="0">
                <a:solidFill>
                  <a:srgbClr val="0070C0"/>
                </a:solidFill>
                <a:cs typeface="Kalimati" panose="00000400000000000000" pitchFamily="2"/>
              </a:rPr>
              <a:t>स्रो </a:t>
            </a:r>
            <a:r>
              <a:rPr lang="ne-NP" sz="2400" b="1" dirty="0" smtClean="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15316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685800"/>
            <a:ext cx="9525000" cy="609397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000" b="1" dirty="0" smtClean="0">
                <a:solidFill>
                  <a:srgbClr val="000099"/>
                </a:solidFill>
                <a:cs typeface="Kalimati" pitchFamily="2"/>
              </a:rPr>
              <a:t>निम्न संख्यामा </a:t>
            </a:r>
            <a:r>
              <a:rPr lang="ne-NP" sz="2000" b="1" dirty="0">
                <a:solidFill>
                  <a:srgbClr val="000099"/>
                </a:solidFill>
                <a:cs typeface="Kalimati" pitchFamily="2"/>
              </a:rPr>
              <a:t>सञ्चालित सवै </a:t>
            </a:r>
            <a:r>
              <a:rPr lang="ne-NP" sz="2000" b="1" dirty="0" smtClean="0">
                <a:solidFill>
                  <a:srgbClr val="000099"/>
                </a:solidFill>
                <a:cs typeface="Kalimati" pitchFamily="2"/>
              </a:rPr>
              <a:t>पशुपन्छीपालन कार्यहरु </a:t>
            </a:r>
            <a:endParaRPr lang="ne-NP" sz="2000" b="1" dirty="0">
              <a:solidFill>
                <a:srgbClr val="000099"/>
              </a:solidFill>
              <a:cs typeface="Kalimati" pitchFamily="2"/>
            </a:endParaRPr>
          </a:p>
          <a:p>
            <a:pPr marL="342900" indent="-342900" algn="just">
              <a:lnSpc>
                <a:spcPct val="150000"/>
              </a:lnSpc>
              <a:buFont typeface="Wingdings" pitchFamily="2" charset="2"/>
              <a:buChar char="ü"/>
            </a:pPr>
            <a:r>
              <a:rPr lang="ne-NP" sz="2000" dirty="0">
                <a:cs typeface="Kalimati" pitchFamily="2"/>
              </a:rPr>
              <a:t>गाईपालन (दुधदिने उमेर समुहका कम्तिमा ३५ वटा गाई भएका)  </a:t>
            </a:r>
          </a:p>
          <a:p>
            <a:pPr marL="342900" indent="-342900" algn="just">
              <a:lnSpc>
                <a:spcPct val="150000"/>
              </a:lnSpc>
              <a:buFont typeface="Wingdings" pitchFamily="2" charset="2"/>
              <a:buChar char="ü"/>
            </a:pPr>
            <a:r>
              <a:rPr lang="ne-NP" sz="2000" dirty="0">
                <a:cs typeface="Kalimati" pitchFamily="2"/>
              </a:rPr>
              <a:t>भैसीपालन (दुधदिने उमेर समुहका कम्तिमा २५ वटा भैसी भएका) </a:t>
            </a:r>
          </a:p>
          <a:p>
            <a:pPr marL="342900" indent="-342900" algn="just">
              <a:lnSpc>
                <a:spcPct val="150000"/>
              </a:lnSpc>
              <a:buFont typeface="Wingdings" pitchFamily="2" charset="2"/>
              <a:buChar char="ü"/>
            </a:pPr>
            <a:r>
              <a:rPr lang="ne-NP" sz="2000" dirty="0">
                <a:cs typeface="Kalimati" pitchFamily="2"/>
              </a:rPr>
              <a:t>राँगापालन (मासुका लागि कम्तिमा २५ वटा राँगा भएका) </a:t>
            </a:r>
          </a:p>
          <a:p>
            <a:pPr marL="342900" indent="-342900" algn="just">
              <a:lnSpc>
                <a:spcPct val="150000"/>
              </a:lnSpc>
              <a:buFont typeface="Wingdings" pitchFamily="2" charset="2"/>
              <a:buChar char="ü"/>
            </a:pPr>
            <a:r>
              <a:rPr lang="ne-NP" sz="2000" dirty="0">
                <a:cs typeface="Kalimati" pitchFamily="2"/>
              </a:rPr>
              <a:t>बाख्रापालन (कम्तिमा १५० वटा खसीबाख्रा भएका) </a:t>
            </a:r>
          </a:p>
          <a:p>
            <a:pPr marL="342900" indent="-342900" algn="just">
              <a:lnSpc>
                <a:spcPct val="150000"/>
              </a:lnSpc>
              <a:buFont typeface="Wingdings" pitchFamily="2" charset="2"/>
              <a:buChar char="ü"/>
            </a:pPr>
            <a:r>
              <a:rPr lang="ne-NP" sz="2000" dirty="0">
                <a:cs typeface="Kalimati" pitchFamily="2"/>
              </a:rPr>
              <a:t>च्यांग्रापालन (कम्तिमा १५० वटा च्यांग्रा भएका) </a:t>
            </a:r>
          </a:p>
          <a:p>
            <a:pPr marL="342900" indent="-342900" algn="just">
              <a:lnSpc>
                <a:spcPct val="150000"/>
              </a:lnSpc>
              <a:buFont typeface="Wingdings" pitchFamily="2" charset="2"/>
              <a:buChar char="ü"/>
            </a:pPr>
            <a:r>
              <a:rPr lang="ne-NP" sz="2000" dirty="0">
                <a:cs typeface="Kalimati" pitchFamily="2"/>
              </a:rPr>
              <a:t>भेडापालन (कम्तिमा १५० वटा भेडा भएका)</a:t>
            </a:r>
          </a:p>
          <a:p>
            <a:pPr marL="342900" indent="-342900" algn="just">
              <a:lnSpc>
                <a:spcPct val="150000"/>
              </a:lnSpc>
              <a:buFont typeface="Wingdings" pitchFamily="2" charset="2"/>
              <a:buChar char="ü"/>
            </a:pPr>
            <a:r>
              <a:rPr lang="ne-NP" sz="2000" dirty="0">
                <a:cs typeface="Kalimati" pitchFamily="2"/>
              </a:rPr>
              <a:t>बंगुर÷सुंगुर पालन (पाठापाठी उत्पादनको लागि कम्तिमा ३० वटा माउ भएका)</a:t>
            </a:r>
          </a:p>
          <a:p>
            <a:pPr marL="342900" indent="-342900" algn="just">
              <a:lnSpc>
                <a:spcPct val="150000"/>
              </a:lnSpc>
              <a:buFont typeface="Wingdings" pitchFamily="2" charset="2"/>
              <a:buChar char="ü"/>
            </a:pPr>
            <a:r>
              <a:rPr lang="ne-NP" sz="2000" dirty="0">
                <a:cs typeface="Kalimati" pitchFamily="2"/>
              </a:rPr>
              <a:t>बंगुर÷सुंगुर पालन (मासुको लागि ६ महिना पुरा भएका कम्तिमा ६० वटा भएका)</a:t>
            </a:r>
          </a:p>
          <a:p>
            <a:pPr marL="342900" indent="-342900" algn="just">
              <a:lnSpc>
                <a:spcPct val="150000"/>
              </a:lnSpc>
              <a:buFont typeface="Wingdings" pitchFamily="2" charset="2"/>
              <a:buChar char="ü"/>
            </a:pPr>
            <a:r>
              <a:rPr lang="ne-NP" sz="2000" dirty="0">
                <a:cs typeface="Kalimati" pitchFamily="2"/>
              </a:rPr>
              <a:t>ब्रोइलर कुखुरापालन (कम्तिमा एक लटमा ५००० ब्रोइलर पालेका)</a:t>
            </a:r>
          </a:p>
          <a:p>
            <a:pPr marL="342900" indent="-342900" algn="just">
              <a:lnSpc>
                <a:spcPct val="150000"/>
              </a:lnSpc>
              <a:buFont typeface="Wingdings" pitchFamily="2" charset="2"/>
              <a:buChar char="ü"/>
            </a:pPr>
            <a:r>
              <a:rPr lang="ne-NP" sz="2000" dirty="0">
                <a:cs typeface="Kalimati" pitchFamily="2"/>
              </a:rPr>
              <a:t>लेयर्स कुखुरापालन (कम्तिमा १०००० लेयर्स पालेका)</a:t>
            </a:r>
          </a:p>
          <a:p>
            <a:pPr marL="342900" indent="-342900" algn="just">
              <a:lnSpc>
                <a:spcPct val="150000"/>
              </a:lnSpc>
              <a:buFont typeface="Wingdings" pitchFamily="2" charset="2"/>
              <a:buChar char="ü"/>
            </a:pPr>
            <a:r>
              <a:rPr lang="ne-NP" sz="2000" dirty="0">
                <a:cs typeface="Kalimati" pitchFamily="2"/>
              </a:rPr>
              <a:t>प्यारेण्ट÷ग्राण्डप्यारेण्टपालन (कम्तिमा १०००० प्यारेण्ट÷ग्राण्डप्यारेण्ट पालेका)</a:t>
            </a:r>
          </a:p>
          <a:p>
            <a:pPr marL="342900" indent="-342900" algn="just">
              <a:lnSpc>
                <a:spcPct val="150000"/>
              </a:lnSpc>
              <a:buFont typeface="Wingdings" pitchFamily="2" charset="2"/>
              <a:buChar char="ü"/>
            </a:pPr>
            <a:r>
              <a:rPr lang="ne-NP" sz="2000" dirty="0">
                <a:cs typeface="Kalimati" pitchFamily="2"/>
              </a:rPr>
              <a:t>अन्य (खुलाउने) अष्ट्रिच, ड्रागन फ्रुट......</a:t>
            </a:r>
          </a:p>
        </p:txBody>
      </p:sp>
    </p:spTree>
    <p:extLst>
      <p:ext uri="{BB962C8B-B14F-4D97-AF65-F5344CB8AC3E}">
        <p14:creationId xmlns:p14="http://schemas.microsoft.com/office/powerpoint/2010/main" val="128299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511" y="671691"/>
            <a:ext cx="11963400" cy="4524315"/>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solidFill>
                  <a:srgbClr val="000099"/>
                </a:solidFill>
                <a:cs typeface="Kalimati" pitchFamily="2"/>
              </a:rPr>
              <a:t>संस्थागत कृषिचलनको गणना गर्दा ध्यान दिनुपर्ने </a:t>
            </a:r>
            <a:r>
              <a:rPr lang="ne-NP" sz="2400" b="1" dirty="0" smtClean="0">
                <a:solidFill>
                  <a:srgbClr val="000099"/>
                </a:solidFill>
                <a:cs typeface="Kalimati" pitchFamily="2"/>
              </a:rPr>
              <a:t>विषयहरुः</a:t>
            </a:r>
            <a:endParaRPr lang="ne-NP" sz="2400" b="1" dirty="0">
              <a:solidFill>
                <a:srgbClr val="000099"/>
              </a:solidFill>
              <a:cs typeface="Kalimati" pitchFamily="2"/>
            </a:endParaRPr>
          </a:p>
          <a:p>
            <a:pPr marL="342900" indent="-342900" algn="just">
              <a:lnSpc>
                <a:spcPct val="150000"/>
              </a:lnSpc>
              <a:buFont typeface="Wingdings" pitchFamily="2" charset="2"/>
              <a:buChar char="v"/>
            </a:pPr>
            <a:r>
              <a:rPr lang="ne-NP" sz="2400" dirty="0">
                <a:cs typeface="Kalimati" pitchFamily="2"/>
              </a:rPr>
              <a:t>कृषिगणना कार्यालयले उपलब्ध गराएको संस्थागत कृषिचलनको सूचीमा रहेका कृषिचलनहरुको लगत २ भर्नुपर्दछ । </a:t>
            </a:r>
          </a:p>
          <a:p>
            <a:pPr marL="342900" indent="-342900" algn="just">
              <a:lnSpc>
                <a:spcPct val="150000"/>
              </a:lnSpc>
              <a:buFont typeface="Wingdings" pitchFamily="2" charset="2"/>
              <a:buChar char="v"/>
            </a:pPr>
            <a:r>
              <a:rPr lang="ne-NP" sz="2400" dirty="0">
                <a:cs typeface="Kalimati" pitchFamily="2"/>
              </a:rPr>
              <a:t>संस्थागत कृषिचलनको विवरण भर्दा </a:t>
            </a:r>
            <a:r>
              <a:rPr lang="ne-NP" sz="2400" b="1" dirty="0">
                <a:solidFill>
                  <a:srgbClr val="0070C0"/>
                </a:solidFill>
                <a:cs typeface="Kalimati" pitchFamily="2"/>
              </a:rPr>
              <a:t>अगाडिको कभरपेजमा ठूलो अक्षरले “संस्थागत कृषिचलन” </a:t>
            </a:r>
            <a:r>
              <a:rPr lang="ne-NP" sz="2400" dirty="0">
                <a:cs typeface="Kalimati" pitchFamily="2"/>
              </a:rPr>
              <a:t>भनी लेख्नुपर्दछ ।</a:t>
            </a:r>
          </a:p>
          <a:p>
            <a:pPr marL="342900" indent="-342900" algn="just">
              <a:lnSpc>
                <a:spcPct val="150000"/>
              </a:lnSpc>
              <a:buFont typeface="Wingdings" pitchFamily="2" charset="2"/>
              <a:buChar char="v"/>
            </a:pPr>
            <a:r>
              <a:rPr lang="ne-NP" sz="2400" dirty="0">
                <a:cs typeface="Kalimati" pitchFamily="2"/>
              </a:rPr>
              <a:t>संस्थागत कृषिचलनलाई नै कृषक परिवार वा कृषिचलन मानी विवरण भर्नुपर्दछ </a:t>
            </a:r>
            <a:r>
              <a:rPr lang="ne-NP" sz="2400" dirty="0" smtClean="0">
                <a:cs typeface="Kalimati" pitchFamily="2"/>
              </a:rPr>
              <a:t>।</a:t>
            </a:r>
          </a:p>
          <a:p>
            <a:pPr marL="342900" indent="-342900" algn="just">
              <a:lnSpc>
                <a:spcPct val="150000"/>
              </a:lnSpc>
              <a:buFont typeface="Wingdings" pitchFamily="2" charset="2"/>
              <a:buChar char="v"/>
            </a:pPr>
            <a:r>
              <a:rPr lang="ne-NP" sz="2400" dirty="0">
                <a:cs typeface="Kalimati" pitchFamily="2"/>
              </a:rPr>
              <a:t>कृषिगणना कार्यालयले उपलब्ध गराएको संस्थागत कृषिचलनको सूचीमा रहेका कृषिचलनहरुको लगत २ भर्नुपर्दछ । </a:t>
            </a:r>
          </a:p>
        </p:txBody>
      </p:sp>
    </p:spTree>
    <p:extLst>
      <p:ext uri="{BB962C8B-B14F-4D97-AF65-F5344CB8AC3E}">
        <p14:creationId xmlns:p14="http://schemas.microsoft.com/office/powerpoint/2010/main" val="2932264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11582400" cy="4893647"/>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solidFill>
                  <a:srgbClr val="000099"/>
                </a:solidFill>
                <a:cs typeface="Kalimati" pitchFamily="2"/>
              </a:rPr>
              <a:t>संस्थागत कृषिचलनको गणना गर्दा ध्यान दिनुपर्ने </a:t>
            </a:r>
            <a:r>
              <a:rPr lang="ne-NP" sz="2800" b="1" dirty="0" smtClean="0">
                <a:solidFill>
                  <a:srgbClr val="000099"/>
                </a:solidFill>
                <a:cs typeface="Kalimati" pitchFamily="2"/>
              </a:rPr>
              <a:t>विषयहरुः</a:t>
            </a:r>
            <a:endParaRPr lang="ne-NP" sz="2800" b="1" dirty="0">
              <a:solidFill>
                <a:srgbClr val="000099"/>
              </a:solidFill>
              <a:cs typeface="Kalimati" pitchFamily="2"/>
            </a:endParaRPr>
          </a:p>
          <a:p>
            <a:pPr marL="342900" indent="-342900" algn="just">
              <a:lnSpc>
                <a:spcPct val="150000"/>
              </a:lnSpc>
              <a:buFont typeface="Wingdings" pitchFamily="2" charset="2"/>
              <a:buChar char="ü"/>
            </a:pPr>
            <a:r>
              <a:rPr lang="ne-NP" sz="2400" b="1" dirty="0">
                <a:solidFill>
                  <a:srgbClr val="996600"/>
                </a:solidFill>
                <a:cs typeface="Kalimati" pitchFamily="2"/>
              </a:rPr>
              <a:t>कभरपेजको फारम क्रमसंख्यामा जिल्लाको सवै संस्थागत कृषिचलनहरुको विवरण संकलन भइसकेपछि सवै संस्थागत कृषिचलनहरुलाई सिलसिलेवार नम्बर दिइ एउटै रेकर्ड </a:t>
            </a:r>
            <a:r>
              <a:rPr lang="ne-NP" sz="2400" b="1" dirty="0" smtClean="0">
                <a:solidFill>
                  <a:srgbClr val="996600"/>
                </a:solidFill>
                <a:cs typeface="Kalimati" pitchFamily="2"/>
              </a:rPr>
              <a:t>फायलमा </a:t>
            </a:r>
            <a:r>
              <a:rPr lang="ne-NP" sz="2400" b="1" dirty="0">
                <a:solidFill>
                  <a:srgbClr val="996600"/>
                </a:solidFill>
                <a:cs typeface="Kalimati" pitchFamily="2"/>
              </a:rPr>
              <a:t>राखी विभाग पठाउनुपर्दछ ।</a:t>
            </a:r>
          </a:p>
          <a:p>
            <a:pPr marL="342900" indent="-342900" algn="just">
              <a:lnSpc>
                <a:spcPct val="150000"/>
              </a:lnSpc>
              <a:buFont typeface="Wingdings" pitchFamily="2" charset="2"/>
              <a:buChar char="ü"/>
            </a:pPr>
            <a:r>
              <a:rPr lang="ne-NP" sz="2400" b="1" dirty="0" smtClean="0">
                <a:solidFill>
                  <a:srgbClr val="0070C0"/>
                </a:solidFill>
                <a:cs typeface="Kalimati" pitchFamily="2"/>
              </a:rPr>
              <a:t>कृषक परिवार प्रश्नावलीअन्तर्गत कभरपेजको </a:t>
            </a:r>
            <a:r>
              <a:rPr lang="ne-NP" sz="2400" b="1" dirty="0">
                <a:solidFill>
                  <a:srgbClr val="0070C0"/>
                </a:solidFill>
                <a:cs typeface="Kalimati" pitchFamily="2"/>
              </a:rPr>
              <a:t>प्रश्न नं. ५, ६ र ७ बाहेक सवै भर्नुपर्दछ ।</a:t>
            </a:r>
          </a:p>
          <a:p>
            <a:pPr marL="342900" indent="-342900" algn="just">
              <a:lnSpc>
                <a:spcPct val="150000"/>
              </a:lnSpc>
              <a:buFont typeface="Wingdings" pitchFamily="2" charset="2"/>
              <a:buChar char="ü"/>
            </a:pPr>
            <a:r>
              <a:rPr lang="ne-NP" sz="2400" b="1" dirty="0">
                <a:solidFill>
                  <a:srgbClr val="996600"/>
                </a:solidFill>
                <a:cs typeface="Kalimati" pitchFamily="2"/>
              </a:rPr>
              <a:t>भाग २ को प्रश्न नं.२.१ र </a:t>
            </a:r>
            <a:r>
              <a:rPr lang="ne-NP" sz="2400" b="1" dirty="0" smtClean="0">
                <a:solidFill>
                  <a:srgbClr val="996600"/>
                </a:solidFill>
                <a:cs typeface="Kalimati" pitchFamily="2"/>
              </a:rPr>
              <a:t>२.२</a:t>
            </a:r>
            <a:r>
              <a:rPr lang="ne-NP" sz="2400" b="1" dirty="0">
                <a:solidFill>
                  <a:srgbClr val="996600"/>
                </a:solidFill>
                <a:cs typeface="Kalimati" pitchFamily="2"/>
              </a:rPr>
              <a:t>, भाग ३, ४, ५, ६, ७, ८, ९, १०, ११ को सवै सान्दर्भिक प्रश्नहरु र भाग १३ को प्रश्न नं. १३.९ मात्र सोध्नुपर्दछ ।</a:t>
            </a:r>
          </a:p>
          <a:p>
            <a:pPr marL="342900" indent="-342900" algn="just">
              <a:lnSpc>
                <a:spcPct val="150000"/>
              </a:lnSpc>
              <a:buFont typeface="Wingdings" pitchFamily="2" charset="2"/>
              <a:buChar char="ü"/>
            </a:pPr>
            <a:r>
              <a:rPr lang="ne-NP" sz="2400" b="1" dirty="0">
                <a:solidFill>
                  <a:srgbClr val="002060"/>
                </a:solidFill>
                <a:cs typeface="Kalimati" pitchFamily="2"/>
              </a:rPr>
              <a:t>जुन कृषि कार्यले संस्थागत कृषिचलन भएको हो सोसँग सम्बन्धित विवरण मात्र भर्नुपर्दछ</a:t>
            </a:r>
            <a:r>
              <a:rPr lang="ne-NP" sz="2400" dirty="0">
                <a:cs typeface="Kalimati" pitchFamily="2"/>
              </a:rPr>
              <a:t> ।</a:t>
            </a:r>
          </a:p>
          <a:p>
            <a:endParaRPr lang="ne-NP" dirty="0"/>
          </a:p>
        </p:txBody>
      </p:sp>
    </p:spTree>
    <p:extLst>
      <p:ext uri="{BB962C8B-B14F-4D97-AF65-F5344CB8AC3E}">
        <p14:creationId xmlns:p14="http://schemas.microsoft.com/office/powerpoint/2010/main" val="3438533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089" y="660388"/>
            <a:ext cx="11963400" cy="5678478"/>
          </a:xfrm>
          <a:prstGeom prst="rect">
            <a:avLst/>
          </a:prstGeom>
          <a:ln w="38100">
            <a:solidFill>
              <a:schemeClr val="tx1">
                <a:lumMod val="50000"/>
                <a:lumOff val="50000"/>
              </a:schemeClr>
            </a:solidFill>
          </a:ln>
        </p:spPr>
        <p:txBody>
          <a:bodyPr wrap="square">
            <a:spAutoFit/>
          </a:bodyPr>
          <a:lstStyle/>
          <a:p>
            <a:pPr algn="just">
              <a:lnSpc>
                <a:spcPct val="150000"/>
              </a:lnSpc>
            </a:pPr>
            <a:r>
              <a:rPr lang="ne-NP" sz="2200" b="1" dirty="0">
                <a:solidFill>
                  <a:srgbClr val="990000"/>
                </a:solidFill>
                <a:cs typeface="Kalimati" pitchFamily="2"/>
              </a:rPr>
              <a:t>संस्थागत कृषिचलनको गणना गर्दा ध्यान दिनुपर्ने </a:t>
            </a:r>
            <a:r>
              <a:rPr lang="ne-NP" sz="2200" b="1" dirty="0" smtClean="0">
                <a:solidFill>
                  <a:srgbClr val="990000"/>
                </a:solidFill>
                <a:cs typeface="Kalimati" pitchFamily="2"/>
              </a:rPr>
              <a:t>विषयहरुः</a:t>
            </a:r>
            <a:endParaRPr lang="ne-NP" sz="2200" b="1" dirty="0">
              <a:solidFill>
                <a:srgbClr val="990000"/>
              </a:solidFill>
              <a:cs typeface="Kalimati" pitchFamily="2"/>
            </a:endParaRPr>
          </a:p>
          <a:p>
            <a:pPr marL="342900" indent="-342900" algn="just">
              <a:lnSpc>
                <a:spcPct val="150000"/>
              </a:lnSpc>
              <a:buFont typeface="Wingdings" pitchFamily="2" charset="2"/>
              <a:buChar char="ü"/>
            </a:pPr>
            <a:r>
              <a:rPr lang="ne-NP" sz="2200" b="1" dirty="0">
                <a:solidFill>
                  <a:srgbClr val="002060"/>
                </a:solidFill>
                <a:cs typeface="Kalimati" pitchFamily="2"/>
              </a:rPr>
              <a:t>कुनै संस्थागत कृषिचलनले संस्थागत कृषि कार्य बाहेक अन्य कृषि कार्य पनि गरेको रहेछ भने संस्थागत कृषि कार्यसंग सम्बन्धित बाहेक अन्य कृषिकार्यहरु गणकले लगत १ सूचीकरण कार्य गर्दा समेट्नुप</a:t>
            </a:r>
            <a:r>
              <a:rPr lang="ne-NP" sz="2200" dirty="0">
                <a:cs typeface="Kalimati" pitchFamily="2"/>
              </a:rPr>
              <a:t>र्दछ । </a:t>
            </a:r>
            <a:endParaRPr lang="ne-NP" sz="2200" dirty="0" smtClean="0">
              <a:cs typeface="Kalimati" pitchFamily="2"/>
            </a:endParaRPr>
          </a:p>
          <a:p>
            <a:pPr marL="342900" indent="-342900" algn="just">
              <a:lnSpc>
                <a:spcPct val="150000"/>
              </a:lnSpc>
              <a:buFont typeface="Wingdings" pitchFamily="2" charset="2"/>
              <a:buChar char="ü"/>
            </a:pPr>
            <a:r>
              <a:rPr lang="ne-NP" sz="2200" b="1" dirty="0" smtClean="0">
                <a:solidFill>
                  <a:srgbClr val="0070C0"/>
                </a:solidFill>
                <a:cs typeface="Kalimati" pitchFamily="2"/>
              </a:rPr>
              <a:t>जस्तै </a:t>
            </a:r>
            <a:r>
              <a:rPr lang="ne-NP" sz="2200" b="1" dirty="0">
                <a:solidFill>
                  <a:srgbClr val="0070C0"/>
                </a:solidFill>
                <a:cs typeface="Kalimati" pitchFamily="2"/>
              </a:rPr>
              <a:t>कुनै परिवारले ३५ वटा दुधदिने उमेर समुहका गाईपालेको छ र अन्य खद्यान्नबाली वा तरकारी बाली वा फलफुलखेती पनि गरेकोछ भने गाईपालनसंग सम्बन्धित विवरण जस्तै गाईगोठले ओगटेको क्षेत्रफल, गाईकोलागि डालेघास वा भुइघासले ओगटेको क्षेत्रफल आदि सुपरिवेक्षकले संस्थागत विवरणमा लिनुपर्दछ भने बाकी बालीहरु र त्यो संग सम्बन्धित विवरण गणकले अरु कृषिचलन वा सोसरह मानी सूचीकरणमा लिनुपर्दछ </a:t>
            </a:r>
            <a:r>
              <a:rPr lang="ne-NP" sz="2200" b="1" dirty="0" smtClean="0">
                <a:solidFill>
                  <a:srgbClr val="0070C0"/>
                </a:solidFill>
                <a:cs typeface="Kalimati" pitchFamily="2"/>
              </a:rPr>
              <a:t>।</a:t>
            </a:r>
            <a:endParaRPr lang="ne-NP" sz="2200" b="1" dirty="0">
              <a:solidFill>
                <a:srgbClr val="0070C0"/>
              </a:solidFill>
              <a:cs typeface="Kalimati" pitchFamily="2"/>
            </a:endParaRPr>
          </a:p>
          <a:p>
            <a:pPr marL="342900" indent="-342900" algn="just">
              <a:lnSpc>
                <a:spcPct val="150000"/>
              </a:lnSpc>
              <a:buFont typeface="Wingdings" pitchFamily="2" charset="2"/>
              <a:buChar char="ü"/>
            </a:pPr>
            <a:r>
              <a:rPr lang="ne-NP" sz="2200" dirty="0">
                <a:cs typeface="Kalimati" pitchFamily="2"/>
              </a:rPr>
              <a:t>सुपरिवेक्षकले आफुमातहत रहेका गणकलाई स्थलगत कार्य शुरुहुन भन्दा पहिले </a:t>
            </a:r>
            <a:r>
              <a:rPr lang="ne-NP" sz="2200" dirty="0" smtClean="0">
                <a:cs typeface="Kalimati" pitchFamily="2"/>
              </a:rPr>
              <a:t>कुन-कुन </a:t>
            </a:r>
            <a:r>
              <a:rPr lang="ne-NP" sz="2200" dirty="0">
                <a:cs typeface="Kalimati" pitchFamily="2"/>
              </a:rPr>
              <a:t>गणकको कार्यक्षेत्रमा संस्थागत कृषिचलन पनि छ सोको जानकारी गराउनुपर्दछ जस्ले गर्दा दोहोरिने वा छुट्ने संभावना हुदैन । </a:t>
            </a:r>
            <a:endParaRPr lang="en-US" sz="2200" dirty="0">
              <a:cs typeface="Kalimati" pitchFamily="2"/>
            </a:endParaRPr>
          </a:p>
        </p:txBody>
      </p:sp>
    </p:spTree>
    <p:extLst>
      <p:ext uri="{BB962C8B-B14F-4D97-AF65-F5344CB8AC3E}">
        <p14:creationId xmlns:p14="http://schemas.microsoft.com/office/powerpoint/2010/main" val="3508716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4"/>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5"/>
            <a:ext cx="616274" cy="405579"/>
          </a:xfrm>
        </p:spPr>
        <p:txBody>
          <a:bodyPr/>
          <a:lstStyle/>
          <a:p>
            <a:pPr algn="ctr"/>
            <a:fld id="{26402401-4522-4C0F-A737-197EB07E49FF}" type="slidenum">
              <a:rPr lang="en-US" sz="1800">
                <a:latin typeface="Fontasy Himali" panose="04020500000000000000" pitchFamily="82" charset="0"/>
                <a:cs typeface="+mn-cs"/>
              </a:rPr>
              <a:pPr algn="ctr"/>
              <a:t>14</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 xmlns:a16="http://schemas.microsoft.com/office/drawing/2014/main"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5"/>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 xmlns:a16="http://schemas.microsoft.com/office/drawing/2014/main"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4"/>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 xmlns:a16="http://schemas.microsoft.com/office/drawing/2014/main" id="{BCDB3D78-BB87-40A8-B040-338296628C75}"/>
              </a:ext>
            </a:extLst>
          </p:cNvPr>
          <p:cNvSpPr/>
          <p:nvPr/>
        </p:nvSpPr>
        <p:spPr>
          <a:xfrm>
            <a:off x="7247272" y="846631"/>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1"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15</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2"/>
            <a:ext cx="12192000" cy="879023"/>
          </a:xfrm>
          <a:prstGeom prst="rect">
            <a:avLst/>
          </a:prstGeom>
        </p:spPr>
        <p:txBody>
          <a:bodyPr>
            <a:normAutofit/>
          </a:bodyPr>
          <a:lstStyle/>
          <a:p>
            <a:pPr marL="0" indent="0" algn="ctr">
              <a:lnSpc>
                <a:spcPct val="150000"/>
              </a:lnSpc>
              <a:buNone/>
            </a:pPr>
            <a:r>
              <a:rPr lang="ne-NP" b="1" dirty="0">
                <a:solidFill>
                  <a:srgbClr val="002060"/>
                </a:solidFill>
                <a:cs typeface="Kalimati" pitchFamily="2"/>
              </a:rPr>
              <a:t>पुनरावलोकनका लागि प्रश्न</a:t>
            </a:r>
            <a:endParaRPr lang="hi-IN" b="1" dirty="0">
              <a:solidFill>
                <a:srgbClr val="002060"/>
              </a:solidFill>
              <a:cs typeface="Kalimati" pitchFamily="2"/>
            </a:endParaRPr>
          </a:p>
          <a:p>
            <a:pPr marL="0" indent="0" algn="ctr">
              <a:lnSpc>
                <a:spcPct val="150000"/>
              </a:lnSpc>
              <a:buNone/>
            </a:pPr>
            <a:endParaRPr lang="ne-NP" b="1" dirty="0">
              <a:solidFill>
                <a:srgbClr val="002060"/>
              </a:solidFill>
              <a:latin typeface="Ganesh" pitchFamily="2" charset="0"/>
              <a:cs typeface="Kalimati" panose="00000400000000000000" pitchFamily="2"/>
            </a:endParaRPr>
          </a:p>
        </p:txBody>
      </p:sp>
      <p:sp>
        <p:nvSpPr>
          <p:cNvPr id="14" name="TextBox 13"/>
          <p:cNvSpPr txBox="1"/>
          <p:nvPr/>
        </p:nvSpPr>
        <p:spPr>
          <a:xfrm>
            <a:off x="711200" y="1685359"/>
            <a:ext cx="11480800" cy="3724096"/>
          </a:xfrm>
          <a:prstGeom prst="rect">
            <a:avLst/>
          </a:prstGeom>
          <a:noFill/>
        </p:spPr>
        <p:txBody>
          <a:bodyPr wrap="square" rtlCol="0">
            <a:spAutoFit/>
          </a:bodyPr>
          <a:lstStyle/>
          <a:p>
            <a:pPr>
              <a:lnSpc>
                <a:spcPct val="150000"/>
              </a:lnSpc>
              <a:spcAft>
                <a:spcPts val="600"/>
              </a:spcAft>
            </a:pPr>
            <a:r>
              <a:rPr lang="ne-NP" sz="2400" dirty="0">
                <a:latin typeface="Preeti" pitchFamily="2" charset="0"/>
                <a:cs typeface="Kalimati" panose="00000400000000000000" pitchFamily="2"/>
              </a:rPr>
              <a:t>प्रश्न १ संस्थागत कृषिचलन भन्नाले के बुझिन्छ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a:lnSpc>
                <a:spcPct val="150000"/>
              </a:lnSpc>
              <a:spcAft>
                <a:spcPts val="600"/>
              </a:spcAft>
            </a:pPr>
            <a:r>
              <a:rPr lang="ne-NP" sz="2400" dirty="0" smtClean="0">
                <a:solidFill>
                  <a:prstClr val="black"/>
                </a:solidFill>
                <a:latin typeface="Preeti" pitchFamily="2" charset="0"/>
                <a:cs typeface="Kalimati" pitchFamily="2"/>
              </a:rPr>
              <a:t>प्रश्न </a:t>
            </a:r>
            <a:r>
              <a:rPr lang="ne-NP" sz="2400" dirty="0">
                <a:solidFill>
                  <a:prstClr val="black"/>
                </a:solidFill>
                <a:latin typeface="Preeti" pitchFamily="2" charset="0"/>
                <a:cs typeface="Kalimati" pitchFamily="2"/>
              </a:rPr>
              <a:t>२ </a:t>
            </a:r>
            <a:r>
              <a:rPr lang="ne-NP" sz="2400" dirty="0">
                <a:latin typeface="Preeti" pitchFamily="2" charset="0"/>
                <a:cs typeface="Kalimati" panose="00000400000000000000" pitchFamily="2"/>
              </a:rPr>
              <a:t>संस्थागत कृषिचलनको विवरण भर्ने जिमेवारी कस्को हो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lvl="0">
              <a:lnSpc>
                <a:spcPct val="150000"/>
              </a:lnSpc>
              <a:spcAft>
                <a:spcPts val="600"/>
              </a:spcAft>
            </a:pPr>
            <a:r>
              <a:rPr lang="ne-NP" sz="2400" dirty="0" smtClean="0">
                <a:solidFill>
                  <a:prstClr val="black"/>
                </a:solidFill>
                <a:latin typeface="Preeti" pitchFamily="2" charset="0"/>
                <a:cs typeface="Kalimati" pitchFamily="2"/>
              </a:rPr>
              <a:t>प्रश्न ३</a:t>
            </a:r>
            <a:r>
              <a:rPr lang="en-US" sz="2400" dirty="0" smtClean="0">
                <a:solidFill>
                  <a:prstClr val="black"/>
                </a:solidFill>
                <a:latin typeface="Preeti" pitchFamily="2" charset="0"/>
                <a:cs typeface="Kalimati" pitchFamily="2"/>
              </a:rPr>
              <a:t> </a:t>
            </a:r>
            <a:r>
              <a:rPr lang="ne-NP" sz="2400" dirty="0" smtClean="0">
                <a:latin typeface="Preeti" pitchFamily="2" charset="0"/>
                <a:cs typeface="Kalimati" panose="00000400000000000000" pitchFamily="2"/>
              </a:rPr>
              <a:t>संस्थागत </a:t>
            </a:r>
            <a:r>
              <a:rPr lang="ne-NP" sz="2400" dirty="0">
                <a:latin typeface="Preeti" pitchFamily="2" charset="0"/>
                <a:cs typeface="Kalimati" panose="00000400000000000000" pitchFamily="2"/>
              </a:rPr>
              <a:t>कृषिचलन र घरपरिवारबाट सञ्चालित कृषिकार्य वीच कसरी फरक छुट्याउने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lvl="0">
              <a:lnSpc>
                <a:spcPct val="150000"/>
              </a:lnSpc>
              <a:spcAft>
                <a:spcPts val="600"/>
              </a:spcAft>
            </a:pPr>
            <a:r>
              <a:rPr lang="ne-NP" sz="2400" dirty="0">
                <a:solidFill>
                  <a:prstClr val="black"/>
                </a:solidFill>
                <a:latin typeface="Preeti" pitchFamily="2" charset="0"/>
                <a:cs typeface="Kalimati" pitchFamily="2"/>
              </a:rPr>
              <a:t>प्रश्न ४</a:t>
            </a:r>
            <a:r>
              <a:rPr lang="en-US" sz="2400" dirty="0">
                <a:solidFill>
                  <a:prstClr val="black"/>
                </a:solidFill>
                <a:latin typeface="Preeti" pitchFamily="2" charset="0"/>
                <a:cs typeface="Kalimati" pitchFamily="2"/>
              </a:rPr>
              <a:t> </a:t>
            </a:r>
            <a:r>
              <a:rPr lang="ne-NP" sz="2400" dirty="0" smtClean="0">
                <a:latin typeface="Preeti" pitchFamily="2" charset="0"/>
                <a:cs typeface="Kalimati" panose="00000400000000000000" pitchFamily="2"/>
              </a:rPr>
              <a:t>गणकले </a:t>
            </a:r>
            <a:r>
              <a:rPr lang="ne-NP" sz="2400" dirty="0">
                <a:latin typeface="Preeti" pitchFamily="2" charset="0"/>
                <a:cs typeface="Kalimati" panose="00000400000000000000" pitchFamily="2"/>
              </a:rPr>
              <a:t>संस्थागत कृषिचलनको बारेमा जानकारी कसरी लिने </a:t>
            </a:r>
            <a:r>
              <a:rPr lang="en-GB" sz="2400" dirty="0">
                <a:latin typeface="Preeti" pitchFamily="2" charset="0"/>
                <a:cs typeface="Kalimati" panose="00000400000000000000" pitchFamily="2"/>
                <a:sym typeface="Symbol"/>
              </a:rPr>
              <a:t></a:t>
            </a:r>
            <a:endParaRPr lang="en-US" sz="2400" dirty="0">
              <a:latin typeface="Preeti" pitchFamily="2" charset="0"/>
              <a:cs typeface="Kalimati" panose="00000400000000000000" pitchFamily="2"/>
            </a:endParaRPr>
          </a:p>
          <a:p>
            <a:pPr>
              <a:lnSpc>
                <a:spcPct val="150000"/>
              </a:lnSpc>
              <a:spcAft>
                <a:spcPts val="600"/>
              </a:spcAft>
            </a:pPr>
            <a:r>
              <a:rPr lang="ne-NP" sz="2400" dirty="0">
                <a:solidFill>
                  <a:prstClr val="black"/>
                </a:solidFill>
                <a:latin typeface="Preeti" pitchFamily="2" charset="0"/>
                <a:cs typeface="Kalimati" pitchFamily="2"/>
              </a:rPr>
              <a:t>प्रश्न ५ </a:t>
            </a:r>
            <a:r>
              <a:rPr lang="ne-NP" sz="2400" dirty="0" smtClean="0">
                <a:latin typeface="Preeti" pitchFamily="2" charset="0"/>
                <a:cs typeface="Kalimati" panose="00000400000000000000" pitchFamily="2"/>
              </a:rPr>
              <a:t>कुखुरापालनबाट </a:t>
            </a:r>
            <a:r>
              <a:rPr lang="ne-NP" sz="2400" dirty="0">
                <a:latin typeface="Preeti" pitchFamily="2" charset="0"/>
                <a:cs typeface="Kalimati" panose="00000400000000000000" pitchFamily="2"/>
              </a:rPr>
              <a:t>संस्थागत कृषिचलनमा परेको कृषकले फलफुलखेती </a:t>
            </a:r>
            <a:r>
              <a:rPr lang="en-GB" sz="2400" dirty="0">
                <a:latin typeface="Preeti" pitchFamily="2" charset="0"/>
                <a:cs typeface="Kalimati" panose="00000400000000000000" pitchFamily="2"/>
              </a:rPr>
              <a:t>, </a:t>
            </a:r>
            <a:r>
              <a:rPr lang="ne-NP" sz="2400" dirty="0">
                <a:latin typeface="Preeti" pitchFamily="2" charset="0"/>
                <a:cs typeface="Kalimati" panose="00000400000000000000" pitchFamily="2"/>
              </a:rPr>
              <a:t>तरकारीबाली पनि लगाएको रहेछ भने सुपरिवेक्षकले र गणकले कसरी विवरण </a:t>
            </a:r>
            <a:r>
              <a:rPr lang="ne-NP" sz="2400" dirty="0" smtClean="0">
                <a:latin typeface="Preeti" pitchFamily="2" charset="0"/>
                <a:cs typeface="Kalimati" panose="00000400000000000000" pitchFamily="2"/>
              </a:rPr>
              <a:t>भर्ने</a:t>
            </a:r>
            <a:r>
              <a:rPr lang="en-GB" sz="2400" dirty="0" smtClean="0">
                <a:latin typeface="Preeti" pitchFamily="2" charset="0"/>
                <a:cs typeface="Kalimati" panose="00000400000000000000" pitchFamily="2"/>
                <a:sym typeface="Symbol"/>
              </a:rPr>
              <a:t></a:t>
            </a:r>
            <a:endParaRPr lang="ne-NP" sz="2400" dirty="0">
              <a:cs typeface="Kalimati" pitchFamily="2"/>
            </a:endParaRPr>
          </a:p>
        </p:txBody>
      </p:sp>
    </p:spTree>
    <p:extLst>
      <p:ext uri="{BB962C8B-B14F-4D97-AF65-F5344CB8AC3E}">
        <p14:creationId xmlns:p14="http://schemas.microsoft.com/office/powerpoint/2010/main" val="3675528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11430001" cy="3276600"/>
          </a:xfrm>
          <a:noFill/>
          <a:ln>
            <a:noFill/>
          </a:ln>
          <a:effectLst/>
        </p:spPr>
        <p:txBody>
          <a:bodyPr>
            <a:noAutofit/>
          </a:bodyPr>
          <a:lstStyle/>
          <a:p>
            <a:pPr marL="0" indent="0" algn="ctr">
              <a:lnSpc>
                <a:spcPct val="150000"/>
              </a:lnSpc>
              <a:buNone/>
            </a:pPr>
            <a:endParaRPr lang="ne-NP" sz="4800" dirty="0" smtClean="0">
              <a:solidFill>
                <a:srgbClr val="000099"/>
              </a:solidFill>
              <a:cs typeface="Kalimati" pitchFamily="2"/>
            </a:endParaRPr>
          </a:p>
          <a:p>
            <a:pPr marL="0" indent="0" algn="ctr">
              <a:lnSpc>
                <a:spcPct val="150000"/>
              </a:lnSpc>
              <a:buNone/>
            </a:pPr>
            <a:r>
              <a:rPr lang="ne-NP" sz="4800" dirty="0" smtClean="0">
                <a:solidFill>
                  <a:srgbClr val="000099"/>
                </a:solidFill>
                <a:cs typeface="Kalimati" pitchFamily="2"/>
              </a:rPr>
              <a:t>धन्यवाद !</a:t>
            </a:r>
            <a:endParaRPr lang="ne-NP" sz="16600" dirty="0">
              <a:solidFill>
                <a:srgbClr val="002060"/>
              </a:solidFill>
              <a:latin typeface="Preeti"/>
              <a:cs typeface="Kalimati" pitchFamily="2"/>
            </a:endParaRPr>
          </a:p>
          <a:p>
            <a:pPr marL="0" indent="0" algn="ctr">
              <a:lnSpc>
                <a:spcPct val="150000"/>
              </a:lnSpc>
              <a:buNone/>
            </a:pPr>
            <a:endParaRPr lang="en-US" sz="16600" dirty="0"/>
          </a:p>
          <a:p>
            <a:pPr marL="0" indent="0" algn="ctr">
              <a:buNone/>
            </a:pPr>
            <a:endParaRPr lang="en-US" sz="16600" dirty="0"/>
          </a:p>
        </p:txBody>
      </p:sp>
      <p:sp>
        <p:nvSpPr>
          <p:cNvPr id="5" name="Slide Number Placeholder 19">
            <a:extLst>
              <a:ext uri="{FF2B5EF4-FFF2-40B4-BE49-F238E27FC236}">
                <a16:creationId xmlns="" xmlns:a16="http://schemas.microsoft.com/office/drawing/2014/main"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16</a:t>
            </a:fld>
            <a:endParaRPr lang="en-US" dirty="0">
              <a:latin typeface="Fontasy Himali" panose="04020500000000000000" pitchFamily="82" charset="0"/>
            </a:endParaRPr>
          </a:p>
        </p:txBody>
      </p:sp>
      <p:sp>
        <p:nvSpPr>
          <p:cNvPr id="4" name="Text Placeholder 1">
            <a:extLst>
              <a:ext uri="{FF2B5EF4-FFF2-40B4-BE49-F238E27FC236}">
                <a16:creationId xmlns="" xmlns:a16="http://schemas.microsoft.com/office/drawing/2014/main" id="{9ADCC6DE-9B41-49CF-910E-1D1E23867D31}"/>
              </a:ext>
            </a:extLst>
          </p:cNvPr>
          <p:cNvSpPr txBox="1">
            <a:spLocks/>
          </p:cNvSpPr>
          <p:nvPr/>
        </p:nvSpPr>
        <p:spPr>
          <a:xfrm>
            <a:off x="152400" y="813116"/>
            <a:ext cx="118872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a:t>
            </a:r>
            <a:r>
              <a:rPr lang="ne-NP" sz="2400" b="1" dirty="0" smtClean="0">
                <a:solidFill>
                  <a:srgbClr val="0070C0"/>
                </a:solidFill>
                <a:cs typeface="Kalimati" pitchFamily="2"/>
              </a:rPr>
              <a:t>पुस्तिका तथा </a:t>
            </a:r>
            <a:r>
              <a:rPr lang="ne-NP" sz="2400" b="1" dirty="0" smtClean="0">
                <a:solidFill>
                  <a:srgbClr val="0070C0"/>
                </a:solidFill>
                <a:cs typeface="Kalimati" pitchFamily="2"/>
              </a:rPr>
              <a:t>सुपरिवेक्षक </a:t>
            </a:r>
            <a:r>
              <a:rPr lang="ne-NP" sz="2400" b="1" dirty="0" smtClean="0">
                <a:solidFill>
                  <a:srgbClr val="0070C0"/>
                </a:solidFill>
                <a:cs typeface="Kalimati" pitchFamily="2"/>
              </a:rPr>
              <a:t>पुस्तिका अध्ययन </a:t>
            </a:r>
            <a:r>
              <a:rPr lang="ne-NP" sz="2400" b="1" dirty="0" smtClean="0">
                <a:solidFill>
                  <a:srgbClr val="0070C0"/>
                </a:solidFill>
                <a:cs typeface="Kalimati" pitchFamily="2"/>
              </a:rPr>
              <a:t>गर्नुहोस् </a:t>
            </a:r>
            <a:endParaRPr lang="ne-NP" sz="2400" b="1" dirty="0">
              <a:solidFill>
                <a:srgbClr val="0070C0"/>
              </a:solidFill>
              <a:cs typeface="Kalimati" pitchFamily="2"/>
            </a:endParaRP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2"/>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127000" y="3657602"/>
            <a:ext cx="7772401" cy="1040285"/>
          </a:xfrm>
          <a:prstGeom prst="rect">
            <a:avLst/>
          </a:prstGeom>
          <a:noFill/>
        </p:spPr>
        <p:txBody>
          <a:bodyPr wrap="square" rtlCol="0">
            <a:spAutoFit/>
          </a:bodyPr>
          <a:lstStyle/>
          <a:p>
            <a:pPr algn="ctr">
              <a:spcBef>
                <a:spcPct val="10000"/>
              </a:spcBef>
              <a:spcAft>
                <a:spcPct val="10000"/>
              </a:spcAft>
            </a:pPr>
            <a:r>
              <a:rPr lang="ne-NP" sz="2800" dirty="0">
                <a:solidFill>
                  <a:srgbClr val="002060"/>
                </a:solidFill>
                <a:latin typeface="Preeti"/>
                <a:cs typeface="Kalimati" pitchFamily="2"/>
              </a:rPr>
              <a:t>संस्थागत कृषिचलनहरुको तथ्याङ्क सङ्कलन </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153400" y="3429002"/>
            <a:ext cx="3733800" cy="2400657"/>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पुस्तिका</a:t>
            </a:r>
            <a:r>
              <a:rPr lang="ne-NP" sz="2400" dirty="0" smtClean="0">
                <a:cs typeface="Kalimati" pitchFamily="2"/>
              </a:rPr>
              <a:t>,</a:t>
            </a:r>
          </a:p>
          <a:p>
            <a:pPr marL="457200" indent="-457200" algn="ctr">
              <a:lnSpc>
                <a:spcPct val="150000"/>
              </a:lnSpc>
              <a:buFont typeface="Wingdings" panose="05000000000000000000" pitchFamily="2" charset="2"/>
              <a:buChar char="ü"/>
            </a:pPr>
            <a:r>
              <a:rPr lang="ne-NP" sz="2400" dirty="0" smtClean="0">
                <a:cs typeface="Kalimati" pitchFamily="2"/>
              </a:rPr>
              <a:t>सुपरिवेक्षक पुस्तिका</a:t>
            </a:r>
            <a:endParaRPr lang="ne-NP" sz="2400" dirty="0">
              <a:cs typeface="Kalimati" pitchFamily="2"/>
            </a:endParaRPr>
          </a:p>
          <a:p>
            <a:pPr>
              <a:lnSpc>
                <a:spcPct val="150000"/>
              </a:lnSpc>
            </a:pPr>
            <a:endParaRPr lang="ne-NP" sz="2400" dirty="0">
              <a:cs typeface="Kalimati" pitchFamily="2"/>
            </a:endParaRPr>
          </a:p>
        </p:txBody>
      </p:sp>
    </p:spTree>
    <p:extLst>
      <p:ext uri="{BB962C8B-B14F-4D97-AF65-F5344CB8AC3E}">
        <p14:creationId xmlns:p14="http://schemas.microsoft.com/office/powerpoint/2010/main" val="1538360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895600" y="1524000"/>
            <a:ext cx="5147733" cy="1219200"/>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1" i="0" u="none" strike="noStrike" kern="0" cap="none" spc="0" normalizeH="0" baseline="0" noProof="0" dirty="0" smtClean="0">
                <a:ln>
                  <a:noFill/>
                </a:ln>
                <a:solidFill>
                  <a:prstClr val="white"/>
                </a:solidFill>
                <a:effectLst/>
                <a:uLnTx/>
                <a:uFillTx/>
                <a:latin typeface="Preeti" pitchFamily="2" charset="0"/>
                <a:ea typeface="+mn-ea"/>
                <a:cs typeface="Kalimati" pitchFamily="2"/>
              </a:rPr>
              <a:t>कृषि कार्य</a:t>
            </a:r>
            <a:endPar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Kalimati" pitchFamily="2"/>
            </a:endParaRPr>
          </a:p>
        </p:txBody>
      </p:sp>
      <p:sp>
        <p:nvSpPr>
          <p:cNvPr id="6" name="Rounded Rectangle 5"/>
          <p:cNvSpPr/>
          <p:nvPr/>
        </p:nvSpPr>
        <p:spPr>
          <a:xfrm>
            <a:off x="304800" y="3272481"/>
            <a:ext cx="4651022" cy="18288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Preeti" pitchFamily="2" charset="0"/>
                <a:ea typeface="+mn-ea"/>
                <a:cs typeface="Kalimati" pitchFamily="2"/>
              </a:rPr>
              <a:t>घरपरिवारबाट सञ्चालित</a:t>
            </a:r>
            <a:endParaRPr kumimoji="0" lang="en-US" sz="2400" b="0" i="0" u="none" strike="noStrike" kern="0" cap="none" spc="0" normalizeH="0" baseline="0" noProof="0" dirty="0" smtClean="0">
              <a:ln>
                <a:noFill/>
              </a:ln>
              <a:solidFill>
                <a:prstClr val="white"/>
              </a:solidFill>
              <a:effectLst/>
              <a:uLnTx/>
              <a:uFillTx/>
              <a:latin typeface="Preeti" pitchFamily="2" charset="0"/>
              <a:ea typeface="+mn-ea"/>
              <a:cs typeface="Kalimati" pitchFamily="2"/>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HH</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 operated</a:t>
            </a:r>
          </a:p>
        </p:txBody>
      </p:sp>
      <p:sp>
        <p:nvSpPr>
          <p:cNvPr id="8" name="Rounded Rectangle 7"/>
          <p:cNvSpPr/>
          <p:nvPr/>
        </p:nvSpPr>
        <p:spPr>
          <a:xfrm>
            <a:off x="6101645" y="3603978"/>
            <a:ext cx="5870222" cy="12954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rPr>
              <a:t>गैर घरपरिवारबाट सञ्चालित</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Non-</a:t>
            </a: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HH</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 operated</a:t>
            </a:r>
          </a:p>
        </p:txBody>
      </p:sp>
      <p:sp>
        <p:nvSpPr>
          <p:cNvPr id="10" name="Rounded Rectangle 9"/>
          <p:cNvSpPr/>
          <p:nvPr/>
        </p:nvSpPr>
        <p:spPr>
          <a:xfrm>
            <a:off x="6101645" y="5486400"/>
            <a:ext cx="5870222" cy="12954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rPr>
              <a:t>संस्थागत कृषि कार्य</a:t>
            </a:r>
            <a:endParaRPr kumimoji="0" lang="en-US"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Institutional </a:t>
            </a: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Agri</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-activity</a:t>
            </a:r>
          </a:p>
        </p:txBody>
      </p:sp>
      <p:sp>
        <p:nvSpPr>
          <p:cNvPr id="12" name="Down Arrow 11"/>
          <p:cNvSpPr/>
          <p:nvPr/>
        </p:nvSpPr>
        <p:spPr>
          <a:xfrm rot="2298298">
            <a:off x="2902534" y="2313543"/>
            <a:ext cx="451556" cy="1044285"/>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Down Arrow 13"/>
          <p:cNvSpPr/>
          <p:nvPr/>
        </p:nvSpPr>
        <p:spPr>
          <a:xfrm rot="19620956">
            <a:off x="7061029" y="2483178"/>
            <a:ext cx="451556" cy="1209009"/>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Equal 14"/>
          <p:cNvSpPr/>
          <p:nvPr/>
        </p:nvSpPr>
        <p:spPr>
          <a:xfrm>
            <a:off x="8418687" y="4931948"/>
            <a:ext cx="903111" cy="457200"/>
          </a:xfrm>
          <a:prstGeom prst="mathEqual">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7" name="Content Placeholder 1"/>
          <p:cNvSpPr>
            <a:spLocks noGrp="1"/>
          </p:cNvSpPr>
          <p:nvPr>
            <p:ph idx="1"/>
          </p:nvPr>
        </p:nvSpPr>
        <p:spPr>
          <a:xfrm>
            <a:off x="1752600" y="736602"/>
            <a:ext cx="8037684" cy="78739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p>
            <a:pPr marL="0" indent="0" algn="ctr">
              <a:buNone/>
            </a:pPr>
            <a:r>
              <a:rPr lang="ne-NP" sz="2800" b="1" dirty="0">
                <a:latin typeface="Preeti" pitchFamily="2" charset="0"/>
                <a:cs typeface="Kalimati" pitchFamily="2"/>
              </a:rPr>
              <a:t>संस्थागत कृषिचलनको गणना कार्य </a:t>
            </a:r>
            <a:endParaRPr lang="en-US" sz="2800" b="1" dirty="0">
              <a:latin typeface="Preeti" pitchFamily="2" charset="0"/>
              <a:cs typeface="Kalimati" pitchFamily="2"/>
            </a:endParaRPr>
          </a:p>
        </p:txBody>
      </p:sp>
    </p:spTree>
    <p:extLst>
      <p:ext uri="{BB962C8B-B14F-4D97-AF65-F5344CB8AC3E}">
        <p14:creationId xmlns:p14="http://schemas.microsoft.com/office/powerpoint/2010/main" val="703890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1828800" y="762000"/>
            <a:ext cx="8037684" cy="78739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ne-NP" sz="2800" b="1" dirty="0" smtClean="0">
                <a:latin typeface="Preeti" pitchFamily="2" charset="0"/>
                <a:cs typeface="Kalimati" pitchFamily="2"/>
              </a:rPr>
              <a:t>संस्थागत कृषिचलनको गणना कार्य </a:t>
            </a:r>
            <a:endParaRPr lang="en-US" sz="2800" b="1" dirty="0">
              <a:latin typeface="Preeti" pitchFamily="2" charset="0"/>
              <a:cs typeface="Kalimati" pitchFamily="2"/>
            </a:endParaRPr>
          </a:p>
        </p:txBody>
      </p:sp>
      <p:sp>
        <p:nvSpPr>
          <p:cNvPr id="7" name="Content Placeholder 1"/>
          <p:cNvSpPr txBox="1">
            <a:spLocks/>
          </p:cNvSpPr>
          <p:nvPr/>
        </p:nvSpPr>
        <p:spPr bwMode="auto">
          <a:xfrm>
            <a:off x="228600" y="1426632"/>
            <a:ext cx="11734800" cy="497416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Tx/>
              <a:buFont typeface="Arial" pitchFamily="34" charset="0"/>
              <a:buChar char="•"/>
              <a:defRPr sz="3200" kern="1200">
                <a:solidFill>
                  <a:schemeClr val="tx2">
                    <a:lumMod val="75000"/>
                  </a:schemeClr>
                </a:solidFill>
                <a:latin typeface="Cambria" pitchFamily="18" charset="0"/>
                <a:ea typeface="+mn-ea"/>
                <a:cs typeface="+mn-cs"/>
              </a:defRPr>
            </a:lvl1pPr>
            <a:lvl2pPr marL="742950" indent="-285750" algn="l" rtl="0" eaLnBrk="0" fontAlgn="base" hangingPunct="0">
              <a:spcBef>
                <a:spcPct val="20000"/>
              </a:spcBef>
              <a:spcAft>
                <a:spcPct val="0"/>
              </a:spcAft>
              <a:buClrTx/>
              <a:buFont typeface="Arial" pitchFamily="34" charset="0"/>
              <a:buChar char="•"/>
              <a:defRPr sz="2800" kern="1200">
                <a:solidFill>
                  <a:schemeClr val="tx2">
                    <a:lumMod val="75000"/>
                  </a:schemeClr>
                </a:solidFill>
                <a:latin typeface="Cambria" pitchFamily="18" charset="0"/>
                <a:ea typeface="+mn-ea"/>
                <a:cs typeface="+mn-cs"/>
              </a:defRPr>
            </a:lvl2pPr>
            <a:lvl3pPr marL="1143000" indent="-228600" algn="l" rtl="0" eaLnBrk="0" fontAlgn="base" hangingPunct="0">
              <a:spcBef>
                <a:spcPct val="20000"/>
              </a:spcBef>
              <a:spcAft>
                <a:spcPct val="0"/>
              </a:spcAft>
              <a:buClrTx/>
              <a:buFont typeface="Arial" pitchFamily="34" charset="0"/>
              <a:buChar char="•"/>
              <a:defRPr sz="2400" kern="1200">
                <a:solidFill>
                  <a:schemeClr val="tx2">
                    <a:lumMod val="75000"/>
                  </a:schemeClr>
                </a:solidFill>
                <a:latin typeface="Cambria" pitchFamily="18" charset="0"/>
                <a:ea typeface="+mn-ea"/>
                <a:cs typeface="+mn-cs"/>
              </a:defRPr>
            </a:lvl3pPr>
            <a:lvl4pPr marL="16002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4pPr>
            <a:lvl5pPr marL="20574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r>
              <a:rPr lang="ne-NP" sz="2400" dirty="0" smtClean="0">
                <a:latin typeface="Preeti" pitchFamily="2" charset="0"/>
                <a:cs typeface="Kalimati" pitchFamily="2"/>
              </a:rPr>
              <a:t>परिचय </a:t>
            </a:r>
          </a:p>
          <a:p>
            <a:pPr algn="just">
              <a:lnSpc>
                <a:spcPct val="150000"/>
              </a:lnSpc>
              <a:buFont typeface="Wingdings" pitchFamily="2" charset="2"/>
              <a:buChar char="v"/>
            </a:pPr>
            <a:r>
              <a:rPr lang="ne-NP" sz="2400" dirty="0" smtClean="0">
                <a:latin typeface="Preeti" pitchFamily="2" charset="0"/>
                <a:cs typeface="Kalimati" pitchFamily="2"/>
              </a:rPr>
              <a:t>नेपालमा </a:t>
            </a:r>
            <a:r>
              <a:rPr lang="ne-NP" sz="2400" dirty="0">
                <a:latin typeface="Preeti" pitchFamily="2" charset="0"/>
                <a:cs typeface="Kalimati" pitchFamily="2"/>
              </a:rPr>
              <a:t>पहिलो कृषिगणना २०१८ सालमा सम्पन्न भै प्रत्येक दश÷दश वर्षमा हुदैआएको राष्ट्रिय कृषिगणनाको सातौं श्रृंखला केन्द्रीय तथ्याङ्क विभागले सञ्चालन गरिरहेको छ । </a:t>
            </a:r>
          </a:p>
          <a:p>
            <a:pPr algn="just">
              <a:lnSpc>
                <a:spcPct val="150000"/>
              </a:lnSpc>
              <a:buFont typeface="Wingdings" pitchFamily="2" charset="2"/>
              <a:buChar char="v"/>
            </a:pPr>
            <a:r>
              <a:rPr lang="ne-NP" sz="2400" b="1" dirty="0">
                <a:solidFill>
                  <a:srgbClr val="0070C0"/>
                </a:solidFill>
                <a:latin typeface="Preeti" pitchFamily="2" charset="0"/>
                <a:cs typeface="Kalimati" pitchFamily="2"/>
              </a:rPr>
              <a:t>विगतका कृषिगणनाहरुमा गैर घरपरिवारले संस्थागत रुपमा संचालन गरेका कृषि क्रियाकलापसम्बन्धी बिवरणहरु संकलन नगरी घरपरिवारले सञ्चालन गरेका कृषि क्रियाकलापसम्वन्धी विवरणहरु मात्र संकलन गर्ने </a:t>
            </a:r>
            <a:r>
              <a:rPr lang="ne-NP" sz="2400" b="1" dirty="0" smtClean="0">
                <a:solidFill>
                  <a:srgbClr val="0070C0"/>
                </a:solidFill>
                <a:latin typeface="Preeti" pitchFamily="2" charset="0"/>
                <a:cs typeface="Kalimati" pitchFamily="2"/>
              </a:rPr>
              <a:t>गरिएको थियो </a:t>
            </a:r>
            <a:r>
              <a:rPr lang="ne-NP" sz="2400" b="1" dirty="0">
                <a:solidFill>
                  <a:srgbClr val="0070C0"/>
                </a:solidFill>
                <a:latin typeface="Preeti" pitchFamily="2" charset="0"/>
                <a:cs typeface="Kalimati" pitchFamily="2"/>
              </a:rPr>
              <a:t>।</a:t>
            </a:r>
          </a:p>
          <a:p>
            <a:pPr algn="just">
              <a:lnSpc>
                <a:spcPct val="150000"/>
              </a:lnSpc>
              <a:buFont typeface="Wingdings" pitchFamily="2" charset="2"/>
              <a:buChar char="v"/>
            </a:pPr>
            <a:r>
              <a:rPr lang="ne-NP" sz="2400" b="1" dirty="0">
                <a:solidFill>
                  <a:srgbClr val="000099"/>
                </a:solidFill>
                <a:latin typeface="Preeti" pitchFamily="2" charset="0"/>
                <a:cs typeface="Kalimati" pitchFamily="2"/>
              </a:rPr>
              <a:t>यस कृषिगणनामा यी दुवै क्षेत्रबाट गरिने कृषि क्रियाकलापसम्वन्धी विवरणहरु संकलन गर्न लागिएको छ ।  </a:t>
            </a:r>
          </a:p>
          <a:p>
            <a:pPr algn="just">
              <a:buFont typeface="Wingdings" pitchFamily="2" charset="2"/>
              <a:buChar char="v"/>
            </a:pPr>
            <a:endParaRPr lang="ne-NP" sz="2400" dirty="0">
              <a:latin typeface="Preeti" pitchFamily="2" charset="0"/>
              <a:cs typeface="Kalimati" pitchFamily="2"/>
            </a:endParaRPr>
          </a:p>
          <a:p>
            <a:pPr>
              <a:buFont typeface="Wingdings" pitchFamily="2" charset="2"/>
              <a:buChar char="v"/>
            </a:pPr>
            <a:endParaRPr lang="en-US" b="1" dirty="0">
              <a:latin typeface="Preeti"/>
            </a:endParaRPr>
          </a:p>
        </p:txBody>
      </p:sp>
    </p:spTree>
    <p:extLst>
      <p:ext uri="{BB962C8B-B14F-4D97-AF65-F5344CB8AC3E}">
        <p14:creationId xmlns:p14="http://schemas.microsoft.com/office/powerpoint/2010/main" val="3219972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828800" y="685800"/>
            <a:ext cx="8037684" cy="609600"/>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ne-NP" sz="2800" b="1" dirty="0" smtClean="0">
                <a:latin typeface="Preeti" pitchFamily="2" charset="0"/>
                <a:cs typeface="Kalimati" pitchFamily="2"/>
              </a:rPr>
              <a:t>संस्थागत कृषिचलनको गणना कार्य </a:t>
            </a:r>
          </a:p>
          <a:p>
            <a:pPr marL="0" indent="0" algn="ctr">
              <a:buFont typeface="Arial" pitchFamily="34" charset="0"/>
              <a:buNone/>
            </a:pPr>
            <a:endParaRPr lang="en-US" sz="2800" b="1" dirty="0">
              <a:latin typeface="Preeti" pitchFamily="2" charset="0"/>
            </a:endParaRPr>
          </a:p>
        </p:txBody>
      </p:sp>
      <p:sp>
        <p:nvSpPr>
          <p:cNvPr id="5" name="Content Placeholder 1"/>
          <p:cNvSpPr txBox="1">
            <a:spLocks/>
          </p:cNvSpPr>
          <p:nvPr/>
        </p:nvSpPr>
        <p:spPr bwMode="auto">
          <a:xfrm>
            <a:off x="474133" y="1219200"/>
            <a:ext cx="11108267" cy="5410200"/>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Tx/>
              <a:buFont typeface="Arial" pitchFamily="34" charset="0"/>
              <a:buChar char="•"/>
              <a:defRPr sz="3200" kern="1200">
                <a:solidFill>
                  <a:schemeClr val="tx2">
                    <a:lumMod val="75000"/>
                  </a:schemeClr>
                </a:solidFill>
                <a:latin typeface="Cambria" pitchFamily="18" charset="0"/>
                <a:ea typeface="+mn-ea"/>
                <a:cs typeface="+mn-cs"/>
              </a:defRPr>
            </a:lvl1pPr>
            <a:lvl2pPr marL="742950" indent="-285750" algn="l" rtl="0" eaLnBrk="0" fontAlgn="base" hangingPunct="0">
              <a:spcBef>
                <a:spcPct val="20000"/>
              </a:spcBef>
              <a:spcAft>
                <a:spcPct val="0"/>
              </a:spcAft>
              <a:buClrTx/>
              <a:buFont typeface="Arial" pitchFamily="34" charset="0"/>
              <a:buChar char="•"/>
              <a:defRPr sz="2800" kern="1200">
                <a:solidFill>
                  <a:schemeClr val="tx2">
                    <a:lumMod val="75000"/>
                  </a:schemeClr>
                </a:solidFill>
                <a:latin typeface="Cambria" pitchFamily="18" charset="0"/>
                <a:ea typeface="+mn-ea"/>
                <a:cs typeface="+mn-cs"/>
              </a:defRPr>
            </a:lvl2pPr>
            <a:lvl3pPr marL="1143000" indent="-228600" algn="l" rtl="0" eaLnBrk="0" fontAlgn="base" hangingPunct="0">
              <a:spcBef>
                <a:spcPct val="20000"/>
              </a:spcBef>
              <a:spcAft>
                <a:spcPct val="0"/>
              </a:spcAft>
              <a:buClrTx/>
              <a:buFont typeface="Arial" pitchFamily="34" charset="0"/>
              <a:buChar char="•"/>
              <a:defRPr sz="2400" kern="1200">
                <a:solidFill>
                  <a:schemeClr val="tx2">
                    <a:lumMod val="75000"/>
                  </a:schemeClr>
                </a:solidFill>
                <a:latin typeface="Cambria" pitchFamily="18" charset="0"/>
                <a:ea typeface="+mn-ea"/>
                <a:cs typeface="+mn-cs"/>
              </a:defRPr>
            </a:lvl3pPr>
            <a:lvl4pPr marL="16002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4pPr>
            <a:lvl5pPr marL="20574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ne-NP" sz="2400" b="1" dirty="0">
                <a:solidFill>
                  <a:srgbClr val="990000"/>
                </a:solidFill>
                <a:latin typeface="Preeti" pitchFamily="2" charset="0"/>
                <a:cs typeface="Kalimati" pitchFamily="2"/>
              </a:rPr>
              <a:t>संस्थागत कृषिचलन गणनाको उद्देश्य</a:t>
            </a:r>
          </a:p>
          <a:p>
            <a:pPr algn="just">
              <a:buFont typeface="Wingdings" pitchFamily="2" charset="2"/>
              <a:buChar char="v"/>
            </a:pPr>
            <a:r>
              <a:rPr lang="ne-NP" sz="2400" b="1" dirty="0">
                <a:solidFill>
                  <a:srgbClr val="000099"/>
                </a:solidFill>
                <a:latin typeface="Preeti" pitchFamily="2" charset="0"/>
                <a:cs typeface="Kalimati" pitchFamily="2"/>
              </a:rPr>
              <a:t>राष्ट्रिय कृषिगणना २०७८ को पुरक अंगको रुपमा रहेको घर परिवारबाहेकका संस्थागत क्षेत्रहरुले गरेका कृषि क्रियाकलापसम्बन्धी बिस्तृत बिवरणहरु संकलन गर्नु मुख्य उद्देश्य हो ।</a:t>
            </a:r>
          </a:p>
          <a:p>
            <a:pPr marL="0" indent="0" algn="just">
              <a:buNone/>
            </a:pPr>
            <a:r>
              <a:rPr lang="ne-NP" sz="2400" b="1" dirty="0" smtClean="0">
                <a:latin typeface="Preeti" pitchFamily="2" charset="0"/>
                <a:cs typeface="Kalimati" pitchFamily="2"/>
              </a:rPr>
              <a:t>उत्तरदाता</a:t>
            </a:r>
            <a:r>
              <a:rPr lang="ne-NP" sz="2400" b="1" dirty="0">
                <a:latin typeface="Preeti" pitchFamily="2" charset="0"/>
                <a:cs typeface="Kalimati" pitchFamily="2"/>
              </a:rPr>
              <a:t>ः</a:t>
            </a:r>
            <a:r>
              <a:rPr lang="ne-NP" sz="2400" b="1" dirty="0" smtClean="0">
                <a:latin typeface="Preeti" pitchFamily="2" charset="0"/>
                <a:cs typeface="Kalimati" pitchFamily="2"/>
              </a:rPr>
              <a:t> </a:t>
            </a:r>
            <a:endParaRPr lang="en-US" sz="2400" b="1" dirty="0" smtClean="0">
              <a:latin typeface="Preeti" pitchFamily="2" charset="0"/>
              <a:cs typeface="Kalimati" pitchFamily="2"/>
            </a:endParaRPr>
          </a:p>
          <a:p>
            <a:pPr algn="just">
              <a:buFont typeface="Wingdings" pitchFamily="2" charset="2"/>
              <a:buChar char="v"/>
            </a:pPr>
            <a:r>
              <a:rPr lang="ne-NP" sz="2400" dirty="0" smtClean="0">
                <a:latin typeface="Preeti" pitchFamily="2" charset="0"/>
                <a:cs typeface="Kalimati" pitchFamily="2"/>
              </a:rPr>
              <a:t>सम्बन्धित </a:t>
            </a:r>
            <a:r>
              <a:rPr lang="ne-NP" sz="2400" dirty="0">
                <a:latin typeface="Preeti" pitchFamily="2" charset="0"/>
                <a:cs typeface="Kalimati" pitchFamily="2"/>
              </a:rPr>
              <a:t>संस्थागत कृषिचलनको प्रमुख वा गैरघरपरिवारको मुख्य कृषक</a:t>
            </a:r>
          </a:p>
          <a:p>
            <a:pPr marL="0" indent="0" algn="just">
              <a:buNone/>
            </a:pPr>
            <a:r>
              <a:rPr lang="ne-NP" sz="2400" b="1" dirty="0" smtClean="0">
                <a:latin typeface="Preeti" pitchFamily="2" charset="0"/>
                <a:cs typeface="Kalimati" pitchFamily="2"/>
              </a:rPr>
              <a:t>प्रश्नकर्ता </a:t>
            </a:r>
            <a:r>
              <a:rPr lang="ne-NP" sz="2400" b="1" dirty="0">
                <a:latin typeface="Preeti" pitchFamily="2" charset="0"/>
                <a:cs typeface="Kalimati" pitchFamily="2"/>
              </a:rPr>
              <a:t>र कार्यक्षेत्रः </a:t>
            </a:r>
            <a:endParaRPr lang="en-US" sz="2400" b="1" dirty="0" smtClean="0">
              <a:solidFill>
                <a:srgbClr val="000099"/>
              </a:solidFill>
              <a:latin typeface="Preeti" pitchFamily="2" charset="0"/>
              <a:cs typeface="Kalimati" pitchFamily="2"/>
            </a:endParaRPr>
          </a:p>
          <a:p>
            <a:pPr algn="just">
              <a:buFont typeface="Wingdings" pitchFamily="2" charset="2"/>
              <a:buChar char="v"/>
            </a:pPr>
            <a:r>
              <a:rPr lang="ne-NP" sz="2400" b="1" dirty="0" smtClean="0">
                <a:solidFill>
                  <a:srgbClr val="000099"/>
                </a:solidFill>
                <a:latin typeface="Preeti" pitchFamily="2" charset="0"/>
                <a:cs typeface="Kalimati" pitchFamily="2"/>
              </a:rPr>
              <a:t>यो </a:t>
            </a:r>
            <a:r>
              <a:rPr lang="ne-NP" sz="2400" b="1" dirty="0">
                <a:solidFill>
                  <a:srgbClr val="000099"/>
                </a:solidFill>
                <a:latin typeface="Preeti" pitchFamily="2" charset="0"/>
                <a:cs typeface="Kalimati" pitchFamily="2"/>
              </a:rPr>
              <a:t>सुपरिवेक्षकले भर्नुपर्दछ ।</a:t>
            </a:r>
          </a:p>
          <a:p>
            <a:pPr algn="just">
              <a:buFont typeface="Wingdings" pitchFamily="2" charset="2"/>
              <a:buChar char="v"/>
            </a:pPr>
            <a:r>
              <a:rPr lang="ne-NP" sz="2400" dirty="0">
                <a:latin typeface="Preeti" pitchFamily="2" charset="0"/>
                <a:cs typeface="Kalimati" pitchFamily="2"/>
              </a:rPr>
              <a:t>सुपरिवेक्षकले आफ्नो कार्य क्षेत्र भित्रका गणना क्षेत्र रहेका वडाहरुको सम्पूर्ण संस्थागत कृषिचलनको लगत २ भर्नुपर्दछ । </a:t>
            </a:r>
          </a:p>
          <a:p>
            <a:pPr algn="just">
              <a:buFont typeface="Wingdings" pitchFamily="2" charset="2"/>
              <a:buChar char="v"/>
            </a:pPr>
            <a:r>
              <a:rPr lang="ne-NP" sz="2400" dirty="0">
                <a:latin typeface="Preeti" pitchFamily="2" charset="0"/>
                <a:cs typeface="Kalimati" pitchFamily="2"/>
              </a:rPr>
              <a:t>गणना क्षेत्र नरहेको वडामा रहेका संस्थागत कृषिचलनको गणना भने प्रदेश÷जिल्ला कृषिगणना अधिकृतले कार्यबोझको आधारमा कुनै सुपरिवेक्षकलाई तोकी गणना गराउनुपर्दछ ।</a:t>
            </a:r>
          </a:p>
          <a:p>
            <a:pPr>
              <a:buFont typeface="Wingdings" pitchFamily="2" charset="2"/>
              <a:buChar char="v"/>
            </a:pPr>
            <a:endParaRPr lang="ne-NP" sz="2800" b="1" dirty="0">
              <a:latin typeface="Preeti" pitchFamily="2" charset="0"/>
            </a:endParaRPr>
          </a:p>
        </p:txBody>
      </p:sp>
    </p:spTree>
    <p:extLst>
      <p:ext uri="{BB962C8B-B14F-4D97-AF65-F5344CB8AC3E}">
        <p14:creationId xmlns:p14="http://schemas.microsoft.com/office/powerpoint/2010/main" val="349649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02735"/>
            <a:ext cx="11201400" cy="5909310"/>
          </a:xfrm>
          <a:prstGeom prst="rect">
            <a:avLst/>
          </a:prstGeom>
          <a:ln w="38100">
            <a:solidFill>
              <a:schemeClr val="tx1">
                <a:lumMod val="50000"/>
                <a:lumOff val="50000"/>
              </a:schemeClr>
            </a:solidFill>
          </a:ln>
        </p:spPr>
        <p:txBody>
          <a:bodyPr wrap="square">
            <a:spAutoFit/>
          </a:bodyPr>
          <a:lstStyle/>
          <a:p>
            <a:pPr>
              <a:lnSpc>
                <a:spcPct val="150000"/>
              </a:lnSpc>
            </a:pPr>
            <a:r>
              <a:rPr lang="ne-NP" sz="2400" b="1" dirty="0">
                <a:solidFill>
                  <a:srgbClr val="0070C0"/>
                </a:solidFill>
                <a:cs typeface="Kalimati" pitchFamily="2"/>
              </a:rPr>
              <a:t>संस्थागत कृषि कार्य </a:t>
            </a:r>
            <a:r>
              <a:rPr lang="ne-NP" sz="2400" b="1" dirty="0" smtClean="0">
                <a:solidFill>
                  <a:srgbClr val="0070C0"/>
                </a:solidFill>
                <a:cs typeface="Kalimati" pitchFamily="2"/>
              </a:rPr>
              <a:t>भन्नाले संस्थागत </a:t>
            </a:r>
            <a:r>
              <a:rPr lang="ne-NP" sz="2400" b="1" dirty="0">
                <a:solidFill>
                  <a:srgbClr val="0070C0"/>
                </a:solidFill>
                <a:cs typeface="Kalimati" pitchFamily="2"/>
              </a:rPr>
              <a:t>वा व्यावसायीक समूहद्धारा सञ्चालित निम्न सवै कार्यहरु</a:t>
            </a:r>
          </a:p>
          <a:p>
            <a:pPr marL="342900" indent="-342900">
              <a:lnSpc>
                <a:spcPct val="150000"/>
              </a:lnSpc>
              <a:buFont typeface="Wingdings" pitchFamily="2" charset="2"/>
              <a:buChar char="ü"/>
            </a:pPr>
            <a:r>
              <a:rPr lang="ne-NP" sz="2400" dirty="0">
                <a:cs typeface="Kalimati" pitchFamily="2"/>
              </a:rPr>
              <a:t>खाद्यान्नबाली</a:t>
            </a:r>
          </a:p>
          <a:p>
            <a:pPr marL="342900" indent="-342900">
              <a:lnSpc>
                <a:spcPct val="150000"/>
              </a:lnSpc>
              <a:buFont typeface="Wingdings" pitchFamily="2" charset="2"/>
              <a:buChar char="ü"/>
            </a:pPr>
            <a:r>
              <a:rPr lang="ne-NP" sz="2400" dirty="0">
                <a:cs typeface="Kalimati" pitchFamily="2"/>
              </a:rPr>
              <a:t>तरकारीवाली</a:t>
            </a:r>
          </a:p>
          <a:p>
            <a:pPr marL="342900" indent="-342900">
              <a:lnSpc>
                <a:spcPct val="150000"/>
              </a:lnSpc>
              <a:buFont typeface="Wingdings" pitchFamily="2" charset="2"/>
              <a:buChar char="ü"/>
            </a:pPr>
            <a:r>
              <a:rPr lang="ne-NP" sz="2400" dirty="0">
                <a:cs typeface="Kalimati" pitchFamily="2"/>
              </a:rPr>
              <a:t>तेलबाली</a:t>
            </a:r>
          </a:p>
          <a:p>
            <a:pPr marL="342900" indent="-342900">
              <a:lnSpc>
                <a:spcPct val="150000"/>
              </a:lnSpc>
              <a:buFont typeface="Wingdings" pitchFamily="2" charset="2"/>
              <a:buChar char="ü"/>
            </a:pPr>
            <a:r>
              <a:rPr lang="ne-NP" sz="2400" dirty="0">
                <a:cs typeface="Kalimati" pitchFamily="2"/>
              </a:rPr>
              <a:t>मसलाबाली</a:t>
            </a:r>
          </a:p>
          <a:p>
            <a:pPr marL="342900" indent="-342900">
              <a:lnSpc>
                <a:spcPct val="150000"/>
              </a:lnSpc>
              <a:buFont typeface="Wingdings" pitchFamily="2" charset="2"/>
              <a:buChar char="ü"/>
            </a:pPr>
            <a:r>
              <a:rPr lang="ne-NP" sz="2400" dirty="0">
                <a:cs typeface="Kalimati" pitchFamily="2"/>
              </a:rPr>
              <a:t>फलफूलबाली</a:t>
            </a:r>
          </a:p>
          <a:p>
            <a:pPr marL="342900" indent="-342900">
              <a:lnSpc>
                <a:spcPct val="150000"/>
              </a:lnSpc>
              <a:buFont typeface="Wingdings" pitchFamily="2" charset="2"/>
              <a:buChar char="ü"/>
            </a:pPr>
            <a:r>
              <a:rPr lang="ne-NP" sz="2400" dirty="0">
                <a:cs typeface="Kalimati" pitchFamily="2"/>
              </a:rPr>
              <a:t>नगदेबाली (चिया÷कफी÷अलैची÷उखु÷सनपाट÷सुर्ती</a:t>
            </a:r>
            <a:r>
              <a:rPr lang="ne-NP" sz="2400" dirty="0" smtClean="0">
                <a:cs typeface="Kalimati" pitchFamily="2"/>
              </a:rPr>
              <a:t>)</a:t>
            </a:r>
          </a:p>
          <a:p>
            <a:pPr marL="342900" indent="-342900">
              <a:lnSpc>
                <a:spcPct val="150000"/>
              </a:lnSpc>
              <a:buFont typeface="Wingdings" pitchFamily="2" charset="2"/>
              <a:buChar char="ü"/>
            </a:pPr>
            <a:r>
              <a:rPr lang="ne-NP" sz="2400" dirty="0">
                <a:cs typeface="Kalimati" pitchFamily="2"/>
              </a:rPr>
              <a:t>माछापालन</a:t>
            </a:r>
          </a:p>
          <a:p>
            <a:pPr marL="342900" indent="-342900">
              <a:lnSpc>
                <a:spcPct val="150000"/>
              </a:lnSpc>
              <a:buFont typeface="Wingdings" pitchFamily="2" charset="2"/>
              <a:buChar char="ü"/>
            </a:pPr>
            <a:r>
              <a:rPr lang="ne-NP" sz="2400" dirty="0">
                <a:cs typeface="Kalimati" pitchFamily="2"/>
              </a:rPr>
              <a:t>मौरीपालन</a:t>
            </a:r>
          </a:p>
          <a:p>
            <a:pPr marL="342900" indent="-342900">
              <a:lnSpc>
                <a:spcPct val="150000"/>
              </a:lnSpc>
              <a:buFont typeface="Wingdings" pitchFamily="2" charset="2"/>
              <a:buChar char="ü"/>
            </a:pPr>
            <a:r>
              <a:rPr lang="ne-NP" sz="2400" dirty="0" smtClean="0">
                <a:cs typeface="Kalimati" pitchFamily="2"/>
              </a:rPr>
              <a:t>च्याउखेती</a:t>
            </a:r>
          </a:p>
          <a:p>
            <a:endParaRPr lang="ne-NP" dirty="0" smtClean="0"/>
          </a:p>
        </p:txBody>
      </p:sp>
    </p:spTree>
    <p:extLst>
      <p:ext uri="{BB962C8B-B14F-4D97-AF65-F5344CB8AC3E}">
        <p14:creationId xmlns:p14="http://schemas.microsoft.com/office/powerpoint/2010/main" val="4049910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371600"/>
            <a:ext cx="6096000" cy="5078313"/>
          </a:xfrm>
          <a:prstGeom prst="rect">
            <a:avLst/>
          </a:prstGeom>
          <a:ln w="38100">
            <a:solidFill>
              <a:schemeClr val="tx1">
                <a:lumMod val="50000"/>
                <a:lumOff val="50000"/>
              </a:schemeClr>
            </a:solidFill>
          </a:ln>
        </p:spPr>
        <p:txBody>
          <a:bodyPr>
            <a:spAutoFit/>
          </a:bodyPr>
          <a:lstStyle/>
          <a:p>
            <a:pPr marL="342900" lvl="0" indent="-342900">
              <a:lnSpc>
                <a:spcPct val="150000"/>
              </a:lnSpc>
              <a:buFont typeface="Wingdings" pitchFamily="2" charset="2"/>
              <a:buChar char="ü"/>
            </a:pPr>
            <a:r>
              <a:rPr lang="ne-NP" sz="2400" dirty="0" smtClean="0">
                <a:solidFill>
                  <a:prstClr val="black"/>
                </a:solidFill>
                <a:cs typeface="Kalimati" pitchFamily="2"/>
              </a:rPr>
              <a:t>पुष्पखेती</a:t>
            </a:r>
            <a:endParaRPr lang="ne-NP" sz="2400" dirty="0">
              <a:solidFill>
                <a:prstClr val="black"/>
              </a:solidFill>
              <a:cs typeface="Kalimati" pitchFamily="2"/>
            </a:endParaRPr>
          </a:p>
          <a:p>
            <a:pPr marL="342900" lvl="0" indent="-342900">
              <a:lnSpc>
                <a:spcPct val="150000"/>
              </a:lnSpc>
              <a:buFont typeface="Wingdings" pitchFamily="2" charset="2"/>
              <a:buChar char="ü"/>
            </a:pPr>
            <a:r>
              <a:rPr lang="ne-NP" sz="2400" dirty="0">
                <a:solidFill>
                  <a:prstClr val="black"/>
                </a:solidFill>
                <a:cs typeface="Kalimati" pitchFamily="2"/>
              </a:rPr>
              <a:t>रेशमखेती</a:t>
            </a:r>
          </a:p>
          <a:p>
            <a:pPr marL="342900" lvl="0" indent="-342900">
              <a:lnSpc>
                <a:spcPct val="150000"/>
              </a:lnSpc>
              <a:buFont typeface="Wingdings" pitchFamily="2" charset="2"/>
              <a:buChar char="ü"/>
            </a:pPr>
            <a:r>
              <a:rPr lang="ne-NP" sz="2400" dirty="0">
                <a:solidFill>
                  <a:prstClr val="black"/>
                </a:solidFill>
                <a:cs typeface="Kalimati" pitchFamily="2"/>
              </a:rPr>
              <a:t>गाईपालन</a:t>
            </a:r>
          </a:p>
          <a:p>
            <a:pPr marL="342900" lvl="0" indent="-342900">
              <a:lnSpc>
                <a:spcPct val="150000"/>
              </a:lnSpc>
              <a:buFont typeface="Wingdings" pitchFamily="2" charset="2"/>
              <a:buChar char="ü"/>
            </a:pPr>
            <a:r>
              <a:rPr lang="ne-NP" sz="2400" dirty="0" smtClean="0">
                <a:solidFill>
                  <a:prstClr val="black"/>
                </a:solidFill>
                <a:cs typeface="Kalimati" pitchFamily="2"/>
              </a:rPr>
              <a:t>भैसीपालन</a:t>
            </a:r>
          </a:p>
          <a:p>
            <a:pPr marL="342900" lvl="0" indent="-342900">
              <a:lnSpc>
                <a:spcPct val="150000"/>
              </a:lnSpc>
              <a:buFont typeface="Wingdings" pitchFamily="2" charset="2"/>
              <a:buChar char="ü"/>
            </a:pPr>
            <a:r>
              <a:rPr lang="ne-NP" sz="2400" dirty="0" smtClean="0">
                <a:solidFill>
                  <a:prstClr val="black"/>
                </a:solidFill>
                <a:cs typeface="Kalimati" pitchFamily="2"/>
              </a:rPr>
              <a:t>राँगापालन</a:t>
            </a:r>
            <a:endParaRPr lang="ne-NP" sz="2400" dirty="0">
              <a:solidFill>
                <a:prstClr val="black"/>
              </a:solidFill>
              <a:cs typeface="Kalimati" pitchFamily="2"/>
            </a:endParaRPr>
          </a:p>
          <a:p>
            <a:pPr marL="342900" lvl="0" indent="-342900">
              <a:lnSpc>
                <a:spcPct val="150000"/>
              </a:lnSpc>
              <a:buFont typeface="Wingdings" pitchFamily="2" charset="2"/>
              <a:buChar char="ü"/>
            </a:pPr>
            <a:r>
              <a:rPr lang="ne-NP" sz="2400" dirty="0">
                <a:solidFill>
                  <a:prstClr val="black"/>
                </a:solidFill>
                <a:cs typeface="Kalimati" pitchFamily="2"/>
              </a:rPr>
              <a:t>बाख्रापालन</a:t>
            </a:r>
          </a:p>
          <a:p>
            <a:pPr marL="342900" lvl="0" indent="-342900">
              <a:lnSpc>
                <a:spcPct val="150000"/>
              </a:lnSpc>
              <a:buFont typeface="Wingdings" pitchFamily="2" charset="2"/>
              <a:buChar char="ü"/>
            </a:pPr>
            <a:r>
              <a:rPr lang="ne-NP" sz="2400" dirty="0">
                <a:solidFill>
                  <a:prstClr val="black"/>
                </a:solidFill>
                <a:cs typeface="Kalimati" pitchFamily="2"/>
              </a:rPr>
              <a:t>च्यांग्रापालन</a:t>
            </a:r>
          </a:p>
          <a:p>
            <a:pPr marL="342900" lvl="0" indent="-342900">
              <a:lnSpc>
                <a:spcPct val="150000"/>
              </a:lnSpc>
              <a:buFont typeface="Wingdings" pitchFamily="2" charset="2"/>
              <a:buChar char="ü"/>
            </a:pPr>
            <a:r>
              <a:rPr lang="ne-NP" sz="2400" dirty="0">
                <a:solidFill>
                  <a:prstClr val="black"/>
                </a:solidFill>
                <a:cs typeface="Kalimati" pitchFamily="2"/>
              </a:rPr>
              <a:t>भेडापालन</a:t>
            </a:r>
          </a:p>
          <a:p>
            <a:pPr lvl="0">
              <a:lnSpc>
                <a:spcPct val="150000"/>
              </a:lnSpc>
            </a:pPr>
            <a:endParaRPr lang="ne-NP" sz="2400" dirty="0">
              <a:solidFill>
                <a:prstClr val="black"/>
              </a:solidFill>
              <a:cs typeface="Kalimati" pitchFamily="2"/>
            </a:endParaRPr>
          </a:p>
        </p:txBody>
      </p:sp>
      <p:sp>
        <p:nvSpPr>
          <p:cNvPr id="7" name="Rectangle 6"/>
          <p:cNvSpPr/>
          <p:nvPr/>
        </p:nvSpPr>
        <p:spPr>
          <a:xfrm>
            <a:off x="300257" y="725269"/>
            <a:ext cx="4012637" cy="600164"/>
          </a:xfrm>
          <a:prstGeom prst="rect">
            <a:avLst/>
          </a:prstGeom>
        </p:spPr>
        <p:txBody>
          <a:bodyPr wrap="none">
            <a:spAutoFit/>
          </a:bodyPr>
          <a:lstStyle/>
          <a:p>
            <a:pPr lvl="0">
              <a:lnSpc>
                <a:spcPct val="150000"/>
              </a:lnSpc>
            </a:pPr>
            <a:r>
              <a:rPr lang="ne-NP" sz="2400" b="1" dirty="0">
                <a:solidFill>
                  <a:srgbClr val="0070C0"/>
                </a:solidFill>
                <a:cs typeface="Kalimati" pitchFamily="2"/>
              </a:rPr>
              <a:t>संस्थागत कृषि कार्य </a:t>
            </a:r>
            <a:r>
              <a:rPr lang="ne-NP" sz="2400" b="1" dirty="0" smtClean="0">
                <a:solidFill>
                  <a:srgbClr val="0070C0"/>
                </a:solidFill>
                <a:cs typeface="Kalimati" pitchFamily="2"/>
              </a:rPr>
              <a:t>भन्नाले.......</a:t>
            </a:r>
            <a:endParaRPr lang="ne-NP" sz="2400" b="1" dirty="0">
              <a:solidFill>
                <a:srgbClr val="0070C0"/>
              </a:solidFill>
              <a:cs typeface="Kalimati" pitchFamily="2"/>
            </a:endParaRPr>
          </a:p>
        </p:txBody>
      </p:sp>
    </p:spTree>
    <p:extLst>
      <p:ext uri="{BB962C8B-B14F-4D97-AF65-F5344CB8AC3E}">
        <p14:creationId xmlns:p14="http://schemas.microsoft.com/office/powerpoint/2010/main" val="419039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685800"/>
            <a:ext cx="9296400" cy="3970318"/>
          </a:xfrm>
          <a:prstGeom prst="rect">
            <a:avLst/>
          </a:prstGeom>
          <a:ln w="38100">
            <a:solidFill>
              <a:schemeClr val="tx1">
                <a:lumMod val="50000"/>
                <a:lumOff val="50000"/>
              </a:schemeClr>
            </a:solidFill>
          </a:ln>
        </p:spPr>
        <p:txBody>
          <a:bodyPr wrap="square">
            <a:spAutoFit/>
          </a:bodyPr>
          <a:lstStyle/>
          <a:p>
            <a:pPr>
              <a:lnSpc>
                <a:spcPct val="150000"/>
              </a:lnSpc>
            </a:pPr>
            <a:r>
              <a:rPr lang="ne-NP" sz="2400" b="1" dirty="0">
                <a:solidFill>
                  <a:srgbClr val="0070C0"/>
                </a:solidFill>
                <a:cs typeface="Kalimati" pitchFamily="2"/>
              </a:rPr>
              <a:t>संस्थागत कृषि कार्य भन्नाले (क्रमश</a:t>
            </a:r>
            <a:r>
              <a:rPr lang="ne-NP" sz="2400" b="1" dirty="0" smtClean="0">
                <a:solidFill>
                  <a:srgbClr val="0070C0"/>
                </a:solidFill>
                <a:cs typeface="Kalimati" pitchFamily="2"/>
              </a:rPr>
              <a:t>)......</a:t>
            </a:r>
            <a:endParaRPr lang="ne-NP" sz="2400" b="1" dirty="0">
              <a:solidFill>
                <a:srgbClr val="0070C0"/>
              </a:solidFill>
              <a:cs typeface="Kalimati" pitchFamily="2"/>
            </a:endParaRPr>
          </a:p>
          <a:p>
            <a:pPr marL="342900" indent="-342900">
              <a:lnSpc>
                <a:spcPct val="150000"/>
              </a:lnSpc>
              <a:buFont typeface="Wingdings" pitchFamily="2" charset="2"/>
              <a:buChar char="ü"/>
            </a:pPr>
            <a:r>
              <a:rPr lang="ne-NP" sz="2400" dirty="0" smtClean="0">
                <a:cs typeface="Kalimati" pitchFamily="2"/>
              </a:rPr>
              <a:t>बंगुर÷सुंगुर पालन (पाठापाठी उत्पादनको लागि)</a:t>
            </a:r>
          </a:p>
          <a:p>
            <a:pPr marL="342900" indent="-342900">
              <a:lnSpc>
                <a:spcPct val="150000"/>
              </a:lnSpc>
              <a:buFont typeface="Wingdings" pitchFamily="2" charset="2"/>
              <a:buChar char="ü"/>
            </a:pPr>
            <a:r>
              <a:rPr lang="ne-NP" sz="2400" dirty="0" smtClean="0">
                <a:cs typeface="Kalimati" pitchFamily="2"/>
              </a:rPr>
              <a:t>बंगुर÷सुंगुर पालन (मासुको लागि)</a:t>
            </a:r>
          </a:p>
          <a:p>
            <a:pPr marL="342900" indent="-342900">
              <a:lnSpc>
                <a:spcPct val="150000"/>
              </a:lnSpc>
              <a:buFont typeface="Wingdings" pitchFamily="2" charset="2"/>
              <a:buChar char="ü"/>
            </a:pPr>
            <a:r>
              <a:rPr lang="ne-NP" sz="2400" dirty="0" smtClean="0">
                <a:cs typeface="Kalimati" pitchFamily="2"/>
              </a:rPr>
              <a:t>ब्रोइलर कुखुरापालन</a:t>
            </a:r>
          </a:p>
          <a:p>
            <a:pPr marL="342900" indent="-342900">
              <a:lnSpc>
                <a:spcPct val="150000"/>
              </a:lnSpc>
              <a:buFont typeface="Wingdings" pitchFamily="2" charset="2"/>
              <a:buChar char="ü"/>
            </a:pPr>
            <a:r>
              <a:rPr lang="ne-NP" sz="2400" dirty="0" smtClean="0">
                <a:cs typeface="Kalimati" pitchFamily="2"/>
              </a:rPr>
              <a:t>लेयर्स कुखुरापालन</a:t>
            </a:r>
          </a:p>
          <a:p>
            <a:pPr marL="342900" indent="-342900">
              <a:lnSpc>
                <a:spcPct val="150000"/>
              </a:lnSpc>
              <a:buFont typeface="Wingdings" pitchFamily="2" charset="2"/>
              <a:buChar char="ü"/>
            </a:pPr>
            <a:r>
              <a:rPr lang="ne-NP" sz="2400" dirty="0" smtClean="0">
                <a:cs typeface="Kalimati" pitchFamily="2"/>
              </a:rPr>
              <a:t>प्यारेण्ट÷ग्राण्डप्यारेण्ट पालन</a:t>
            </a:r>
          </a:p>
          <a:p>
            <a:endParaRPr lang="ne-NP" dirty="0"/>
          </a:p>
          <a:p>
            <a:endParaRPr lang="ne-NP" dirty="0"/>
          </a:p>
        </p:txBody>
      </p:sp>
    </p:spTree>
    <p:extLst>
      <p:ext uri="{BB962C8B-B14F-4D97-AF65-F5344CB8AC3E}">
        <p14:creationId xmlns:p14="http://schemas.microsoft.com/office/powerpoint/2010/main" val="936858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133599" y="691443"/>
            <a:ext cx="7405511" cy="715431"/>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lgn="ctr">
              <a:defRPr/>
            </a:pPr>
            <a:r>
              <a:rPr lang="ne-NP" sz="2000" kern="0" dirty="0">
                <a:solidFill>
                  <a:prstClr val="white"/>
                </a:solidFill>
                <a:latin typeface="Preeti" pitchFamily="2" charset="0"/>
                <a:cs typeface="Kalimati" pitchFamily="2"/>
              </a:rPr>
              <a:t>गैर घरपरिवारबाट सञ्चालित कृषि कार्य</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prstClr val="white"/>
                </a:solidFill>
                <a:effectLst/>
                <a:uLnTx/>
                <a:uFillTx/>
                <a:latin typeface="Arial" pitchFamily="34" charset="0"/>
                <a:cs typeface="Kalimati" pitchFamily="2"/>
              </a:rPr>
              <a:t>Agri</a:t>
            </a:r>
            <a:r>
              <a:rPr kumimoji="0" lang="en-US" sz="2000" b="0" i="0" u="none" strike="noStrike" kern="0" cap="none" spc="0" normalizeH="0" baseline="0" noProof="0" dirty="0" smtClean="0">
                <a:ln>
                  <a:noFill/>
                </a:ln>
                <a:solidFill>
                  <a:prstClr val="white"/>
                </a:solidFill>
                <a:effectLst/>
                <a:uLnTx/>
                <a:uFillTx/>
                <a:latin typeface="Arial" pitchFamily="34" charset="0"/>
                <a:cs typeface="Kalimati" pitchFamily="2"/>
              </a:rPr>
              <a:t>-activity operated by Non-HH</a:t>
            </a:r>
          </a:p>
        </p:txBody>
      </p:sp>
      <p:sp>
        <p:nvSpPr>
          <p:cNvPr id="14" name="Rounded Rectangle 13"/>
          <p:cNvSpPr/>
          <p:nvPr/>
        </p:nvSpPr>
        <p:spPr>
          <a:xfrm>
            <a:off x="3238607" y="2743200"/>
            <a:ext cx="7766754"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endParaRPr lang="en-US" sz="2000" b="1" kern="0" dirty="0" smtClean="0">
              <a:solidFill>
                <a:prstClr val="white"/>
              </a:solidFill>
              <a:latin typeface="Preeti" pitchFamily="2" charset="0"/>
              <a:cs typeface="Kalimati" pitchFamily="2"/>
            </a:endParaRPr>
          </a:p>
          <a:p>
            <a:pPr lvl="0">
              <a:defRPr/>
            </a:pPr>
            <a:r>
              <a:rPr lang="ne-NP" sz="2000" b="1" kern="0" dirty="0" smtClean="0">
                <a:solidFill>
                  <a:prstClr val="white"/>
                </a:solidFill>
                <a:latin typeface="Preeti" pitchFamily="2" charset="0"/>
                <a:cs typeface="Kalimati" pitchFamily="2"/>
              </a:rPr>
              <a:t>सरकारी </a:t>
            </a:r>
            <a:r>
              <a:rPr lang="ne-NP" sz="2000" b="1" kern="0" dirty="0">
                <a:solidFill>
                  <a:prstClr val="white"/>
                </a:solidFill>
                <a:latin typeface="Preeti" pitchFamily="2" charset="0"/>
                <a:cs typeface="Kalimati" pitchFamily="2"/>
              </a:rPr>
              <a:t>निकायद्धारा सञ्चालित कृषि कार्र्र्य</a:t>
            </a:r>
          </a:p>
          <a:p>
            <a:pPr lvl="0">
              <a:defRPr/>
            </a:pPr>
            <a:endParaRPr lang="ne-NP" sz="2000" b="1" kern="0" dirty="0">
              <a:solidFill>
                <a:prstClr val="white"/>
              </a:solidFill>
              <a:latin typeface="Preeti" pitchFamily="2" charset="0"/>
              <a:cs typeface="Kalimati" pitchFamily="2"/>
            </a:endParaRPr>
          </a:p>
        </p:txBody>
      </p:sp>
      <p:sp>
        <p:nvSpPr>
          <p:cNvPr id="15" name="Rounded Rectangle 14"/>
          <p:cNvSpPr/>
          <p:nvPr/>
        </p:nvSpPr>
        <p:spPr>
          <a:xfrm>
            <a:off x="3201327" y="3276600"/>
            <a:ext cx="7735252"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smtClean="0">
                <a:solidFill>
                  <a:prstClr val="white"/>
                </a:solidFill>
                <a:latin typeface="Preeti" pitchFamily="2" charset="0"/>
                <a:cs typeface="Kalimati" pitchFamily="2"/>
              </a:rPr>
              <a:t>अर्धसरकारी </a:t>
            </a:r>
            <a:r>
              <a:rPr lang="ne-NP" sz="2000" b="1" kern="0" dirty="0">
                <a:solidFill>
                  <a:prstClr val="white"/>
                </a:solidFill>
                <a:latin typeface="Preeti" pitchFamily="2" charset="0"/>
                <a:cs typeface="Kalimati" pitchFamily="2"/>
              </a:rPr>
              <a:t>निकायद्धारा सञ्चालित कृषि </a:t>
            </a:r>
            <a:r>
              <a:rPr lang="ne-NP" sz="2000" b="1" kern="0" dirty="0" smtClean="0">
                <a:solidFill>
                  <a:prstClr val="white"/>
                </a:solidFill>
                <a:latin typeface="Preeti" pitchFamily="2" charset="0"/>
                <a:cs typeface="Kalimati" pitchFamily="2"/>
              </a:rPr>
              <a:t>कार्य</a:t>
            </a:r>
            <a:endParaRPr kumimoji="0" lang="en-US" sz="2000" b="0" i="0" u="none" strike="noStrike" kern="0" cap="none" spc="0" normalizeH="0" baseline="0" noProof="0" dirty="0" smtClean="0">
              <a:ln>
                <a:noFill/>
              </a:ln>
              <a:solidFill>
                <a:prstClr val="white"/>
              </a:solidFill>
              <a:effectLst/>
              <a:uLnTx/>
              <a:uFillTx/>
              <a:latin typeface="Preeti" pitchFamily="2" charset="0"/>
              <a:cs typeface="Kalimati" pitchFamily="2"/>
            </a:endParaRPr>
          </a:p>
        </p:txBody>
      </p:sp>
      <p:sp>
        <p:nvSpPr>
          <p:cNvPr id="18" name="Rounded Rectangle 17"/>
          <p:cNvSpPr/>
          <p:nvPr/>
        </p:nvSpPr>
        <p:spPr>
          <a:xfrm>
            <a:off x="3186626" y="3914422"/>
            <a:ext cx="7735253" cy="381000"/>
          </a:xfrm>
          <a:prstGeom prst="roundRect">
            <a:avLst>
              <a:gd name="adj" fmla="val 10741"/>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prstClr val="white"/>
                </a:solidFill>
                <a:latin typeface="Preeti" pitchFamily="2" charset="0"/>
                <a:cs typeface="Kalimati" pitchFamily="2"/>
              </a:rPr>
              <a:t>कोअपरेटिभद्धारा सञ्चालित कृषि </a:t>
            </a:r>
            <a:r>
              <a:rPr lang="ne-NP" sz="2000" b="1" kern="0" dirty="0" smtClean="0">
                <a:solidFill>
                  <a:prstClr val="white"/>
                </a:solidFill>
                <a:latin typeface="Preeti" pitchFamily="2" charset="0"/>
                <a:cs typeface="Kalimati" pitchFamily="2"/>
              </a:rPr>
              <a:t>कार्य</a:t>
            </a:r>
            <a:endParaRPr lang="ne-NP" sz="2000" b="1" kern="0" dirty="0">
              <a:solidFill>
                <a:prstClr val="white"/>
              </a:solidFill>
              <a:latin typeface="Preeti" pitchFamily="2" charset="0"/>
              <a:cs typeface="Kalimati" pitchFamily="2"/>
            </a:endParaRPr>
          </a:p>
        </p:txBody>
      </p:sp>
      <p:sp>
        <p:nvSpPr>
          <p:cNvPr id="19" name="Rounded Rectangle 18"/>
          <p:cNvSpPr/>
          <p:nvPr/>
        </p:nvSpPr>
        <p:spPr>
          <a:xfrm>
            <a:off x="3186626" y="4322233"/>
            <a:ext cx="7764655"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sysClr val="window" lastClr="FFFFFF"/>
                </a:solidFill>
                <a:latin typeface="Preeti" pitchFamily="2" charset="0"/>
                <a:cs typeface="Kalimati" pitchFamily="2"/>
              </a:rPr>
              <a:t>पब्लिक लिमिटेड</a:t>
            </a:r>
            <a:endParaRPr kumimoji="0" lang="en-US" sz="2000" b="0" i="0" u="none" strike="noStrike" kern="0" cap="none" spc="0" normalizeH="0" baseline="0" noProof="0" dirty="0">
              <a:ln>
                <a:noFill/>
              </a:ln>
              <a:solidFill>
                <a:sysClr val="window" lastClr="FFFFFF"/>
              </a:solidFill>
              <a:effectLst/>
              <a:uLnTx/>
              <a:uFillTx/>
              <a:latin typeface="Preeti" pitchFamily="2" charset="0"/>
              <a:cs typeface="Kalimati" pitchFamily="2"/>
            </a:endParaRPr>
          </a:p>
        </p:txBody>
      </p:sp>
      <p:sp>
        <p:nvSpPr>
          <p:cNvPr id="21" name="Rounded Rectangle 20"/>
          <p:cNvSpPr/>
          <p:nvPr/>
        </p:nvSpPr>
        <p:spPr>
          <a:xfrm>
            <a:off x="3171924" y="4844344"/>
            <a:ext cx="7764655"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sysClr val="window" lastClr="FFFFFF"/>
                </a:solidFill>
                <a:latin typeface="Preeti" pitchFamily="2" charset="0"/>
                <a:cs typeface="Kalimati" pitchFamily="2"/>
              </a:rPr>
              <a:t>धार्मिक तथा सांस्कृतिक प्रतिष्ठानद्धारा सञ्चालित कृषि </a:t>
            </a:r>
            <a:r>
              <a:rPr lang="ne-NP" sz="2000" b="1" kern="0" dirty="0" smtClean="0">
                <a:solidFill>
                  <a:sysClr val="window" lastClr="FFFFFF"/>
                </a:solidFill>
                <a:latin typeface="Preeti" pitchFamily="2" charset="0"/>
                <a:cs typeface="Kalimati" pitchFamily="2"/>
              </a:rPr>
              <a:t>कार्य</a:t>
            </a:r>
            <a:endParaRPr lang="ne-NP" sz="2000" b="1" kern="0" dirty="0">
              <a:solidFill>
                <a:sysClr val="window" lastClr="FFFFFF"/>
              </a:solidFill>
              <a:latin typeface="Preeti" pitchFamily="2" charset="0"/>
              <a:cs typeface="Kalimati" pitchFamily="2"/>
            </a:endParaRPr>
          </a:p>
        </p:txBody>
      </p:sp>
      <p:sp>
        <p:nvSpPr>
          <p:cNvPr id="22" name="Rounded Rectangle 21"/>
          <p:cNvSpPr/>
          <p:nvPr/>
        </p:nvSpPr>
        <p:spPr>
          <a:xfrm>
            <a:off x="3155123" y="5391854"/>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smtClean="0">
                <a:solidFill>
                  <a:sysClr val="window" lastClr="FFFFFF"/>
                </a:solidFill>
                <a:latin typeface="Preeti" pitchFamily="2" charset="0"/>
                <a:cs typeface="Kalimati" pitchFamily="2"/>
              </a:rPr>
              <a:t>स्कुल </a:t>
            </a:r>
            <a:r>
              <a:rPr lang="ne-NP" sz="2000" b="1" kern="0" dirty="0">
                <a:solidFill>
                  <a:sysClr val="window" lastClr="FFFFFF"/>
                </a:solidFill>
                <a:latin typeface="Preeti" pitchFamily="2" charset="0"/>
                <a:cs typeface="Kalimati" pitchFamily="2"/>
              </a:rPr>
              <a:t>कलेजद्धारा सञ्चालित कृषि कार्र्य</a:t>
            </a:r>
            <a:endParaRPr kumimoji="0" lang="en-US" sz="2000" b="0" i="0" u="none" strike="noStrike" kern="0" cap="none" spc="0" normalizeH="0" baseline="0" noProof="0" dirty="0">
              <a:ln>
                <a:noFill/>
              </a:ln>
              <a:solidFill>
                <a:sysClr val="window" lastClr="FFFFFF"/>
              </a:solidFill>
              <a:effectLst/>
              <a:uLnTx/>
              <a:uFillTx/>
              <a:latin typeface="Preeti" pitchFamily="2" charset="0"/>
              <a:cs typeface="Kalimati" pitchFamily="2"/>
            </a:endParaRPr>
          </a:p>
        </p:txBody>
      </p:sp>
      <p:sp>
        <p:nvSpPr>
          <p:cNvPr id="23" name="Rounded Rectangle 22"/>
          <p:cNvSpPr/>
          <p:nvPr/>
        </p:nvSpPr>
        <p:spPr>
          <a:xfrm>
            <a:off x="3155122" y="5912556"/>
            <a:ext cx="8274877"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100" b="1" kern="0" dirty="0">
                <a:solidFill>
                  <a:sysClr val="window" lastClr="FFFFFF"/>
                </a:solidFill>
                <a:latin typeface="Preeti" pitchFamily="2" charset="0"/>
                <a:cs typeface="Kalimati" pitchFamily="2"/>
              </a:rPr>
              <a:t>व्यापारिक समूह </a:t>
            </a:r>
            <a:r>
              <a:rPr lang="ne-NP" sz="2100" b="1" kern="0" dirty="0" smtClean="0">
                <a:solidFill>
                  <a:sysClr val="window" lastClr="FFFFFF"/>
                </a:solidFill>
                <a:latin typeface="Preeti" pitchFamily="2" charset="0"/>
                <a:cs typeface="Kalimati" pitchFamily="2"/>
              </a:rPr>
              <a:t>घराना </a:t>
            </a:r>
            <a:r>
              <a:rPr kumimoji="0" lang="en-US" sz="2100" b="1" i="0" u="none" strike="noStrike" kern="0" cap="none" spc="0" normalizeH="0" baseline="0" noProof="0" dirty="0" smtClean="0">
                <a:ln>
                  <a:noFill/>
                </a:ln>
                <a:solidFill>
                  <a:sysClr val="window" lastClr="FFFFFF"/>
                </a:solidFill>
                <a:effectLst/>
                <a:uLnTx/>
                <a:uFillTx/>
                <a:latin typeface="Arial" pitchFamily="34" charset="0"/>
                <a:ea typeface="+mn-ea"/>
                <a:cs typeface="Arial" pitchFamily="34" charset="0"/>
              </a:rPr>
              <a:t>(Business Group</a:t>
            </a:r>
            <a:r>
              <a:rPr kumimoji="0" lang="en-US" sz="2100" b="1" i="0" u="none" strike="noStrike" kern="0" cap="none" spc="0" normalizeH="0" baseline="0" noProof="0" dirty="0" smtClean="0">
                <a:ln>
                  <a:noFill/>
                </a:ln>
                <a:solidFill>
                  <a:sysClr val="window" lastClr="FFFFFF"/>
                </a:solidFill>
                <a:effectLst/>
                <a:uLnTx/>
                <a:uFillTx/>
                <a:latin typeface="Arial" pitchFamily="34" charset="0"/>
                <a:cs typeface="Kalimati" pitchFamily="2"/>
              </a:rPr>
              <a:t>) </a:t>
            </a:r>
            <a:r>
              <a:rPr lang="ne-NP" sz="2100" b="1" kern="0" dirty="0">
                <a:solidFill>
                  <a:sysClr val="window" lastClr="FFFFFF"/>
                </a:solidFill>
                <a:latin typeface="Preeti"/>
                <a:cs typeface="Kalimati" pitchFamily="2"/>
              </a:rPr>
              <a:t>द्धारा सञ्चालित कृषि कार्य</a:t>
            </a:r>
            <a:endParaRPr kumimoji="0" lang="en-US" sz="2100" b="0" i="0" u="none" strike="noStrike" kern="0" cap="none" spc="0" normalizeH="0" baseline="0" noProof="0" dirty="0">
              <a:ln>
                <a:noFill/>
              </a:ln>
              <a:solidFill>
                <a:sysClr val="window" lastClr="FFFFFF"/>
              </a:solidFill>
              <a:effectLst/>
              <a:uLnTx/>
              <a:uFillTx/>
              <a:latin typeface="Preeti" pitchFamily="2" charset="0"/>
              <a:cs typeface="Kalimati" pitchFamily="2"/>
            </a:endParaRPr>
          </a:p>
        </p:txBody>
      </p:sp>
      <p:sp>
        <p:nvSpPr>
          <p:cNvPr id="24" name="Rounded Rectangle 23"/>
          <p:cNvSpPr/>
          <p:nvPr/>
        </p:nvSpPr>
        <p:spPr>
          <a:xfrm>
            <a:off x="3296355" y="6397256"/>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defRPr/>
            </a:pPr>
            <a:r>
              <a:rPr lang="ne-NP" sz="2000" b="1" kern="0" dirty="0">
                <a:solidFill>
                  <a:prstClr val="white"/>
                </a:solidFill>
                <a:latin typeface="Preeti" pitchFamily="2" charset="0"/>
                <a:cs typeface="Kalimati" pitchFamily="2"/>
              </a:rPr>
              <a:t>तोकिएको मापदण्ड पुरा भै सञ्चालित कृषि </a:t>
            </a:r>
            <a:r>
              <a:rPr lang="ne-NP" sz="2000" b="1" kern="0" dirty="0" smtClean="0">
                <a:solidFill>
                  <a:prstClr val="white"/>
                </a:solidFill>
                <a:latin typeface="Preeti" pitchFamily="2" charset="0"/>
                <a:cs typeface="Kalimati" pitchFamily="2"/>
              </a:rPr>
              <a:t>कार्य</a:t>
            </a:r>
            <a:endParaRPr kumimoji="0" lang="en-US" sz="2000" b="0" i="0" u="none" strike="noStrike" kern="0" cap="none" spc="0" normalizeH="0" baseline="0" noProof="0" dirty="0" smtClean="0">
              <a:ln>
                <a:noFill/>
              </a:ln>
              <a:solidFill>
                <a:prstClr val="white"/>
              </a:solidFill>
              <a:effectLst/>
              <a:uLnTx/>
              <a:uFillTx/>
              <a:latin typeface="Preeti" pitchFamily="2" charset="0"/>
              <a:cs typeface="Kalimati" pitchFamily="2"/>
            </a:endParaRPr>
          </a:p>
        </p:txBody>
      </p:sp>
      <p:sp>
        <p:nvSpPr>
          <p:cNvPr id="25" name="Bent-Up Arrow 24"/>
          <p:cNvSpPr/>
          <p:nvPr/>
        </p:nvSpPr>
        <p:spPr>
          <a:xfrm rot="5400000">
            <a:off x="787060" y="4292260"/>
            <a:ext cx="4367390" cy="611689"/>
          </a:xfrm>
          <a:prstGeom prst="bent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6" name="Right Arrow 25"/>
          <p:cNvSpPr/>
          <p:nvPr/>
        </p:nvSpPr>
        <p:spPr>
          <a:xfrm>
            <a:off x="2819400" y="2895600"/>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7" name="Right Arrow 26"/>
          <p:cNvSpPr/>
          <p:nvPr/>
        </p:nvSpPr>
        <p:spPr>
          <a:xfrm>
            <a:off x="2766697" y="3392311"/>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8" name="Right Arrow 27"/>
          <p:cNvSpPr/>
          <p:nvPr/>
        </p:nvSpPr>
        <p:spPr>
          <a:xfrm>
            <a:off x="2778520" y="3962400"/>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9" name="Right Arrow 28"/>
          <p:cNvSpPr/>
          <p:nvPr/>
        </p:nvSpPr>
        <p:spPr>
          <a:xfrm>
            <a:off x="2773268" y="4436533"/>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0" name="Right Arrow 29"/>
          <p:cNvSpPr/>
          <p:nvPr/>
        </p:nvSpPr>
        <p:spPr>
          <a:xfrm>
            <a:off x="2743200" y="4958644"/>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1" name="Right Arrow 30"/>
          <p:cNvSpPr/>
          <p:nvPr/>
        </p:nvSpPr>
        <p:spPr>
          <a:xfrm>
            <a:off x="2773268" y="5506154"/>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2" name="Right Arrow 31"/>
          <p:cNvSpPr/>
          <p:nvPr/>
        </p:nvSpPr>
        <p:spPr>
          <a:xfrm>
            <a:off x="2694117" y="6103056"/>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3" name="Equal 32"/>
          <p:cNvSpPr/>
          <p:nvPr/>
        </p:nvSpPr>
        <p:spPr>
          <a:xfrm>
            <a:off x="5384796" y="1406875"/>
            <a:ext cx="903111" cy="457200"/>
          </a:xfrm>
          <a:prstGeom prst="mathEqual">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2" name="Rounded Rectangle 11"/>
          <p:cNvSpPr/>
          <p:nvPr/>
        </p:nvSpPr>
        <p:spPr>
          <a:xfrm>
            <a:off x="2667000" y="1864075"/>
            <a:ext cx="6172200" cy="726725"/>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lvl="0" algn="ctr">
              <a:defRPr/>
            </a:pPr>
            <a:r>
              <a:rPr lang="ne-NP" sz="2000" kern="0" dirty="0" smtClean="0">
                <a:solidFill>
                  <a:prstClr val="white"/>
                </a:solidFill>
                <a:latin typeface="Preeti" pitchFamily="2" charset="0"/>
                <a:cs typeface="Kalimati" pitchFamily="2"/>
              </a:rPr>
              <a:t>संस्थागत कृषि कार्य</a:t>
            </a:r>
            <a:endParaRPr lang="en-US" sz="2000" kern="0" dirty="0" smtClean="0">
              <a:solidFill>
                <a:prstClr val="white"/>
              </a:solidFill>
              <a:latin typeface="Preeti" pitchFamily="2" charset="0"/>
              <a:cs typeface="Kalimati" pitchFamily="2"/>
            </a:endParaRPr>
          </a:p>
          <a:p>
            <a:pPr lvl="0" algn="ctr">
              <a:defRPr/>
            </a:pPr>
            <a:r>
              <a:rPr kumimoji="0" lang="en-US" sz="2000" b="0" i="0" u="none" strike="noStrike" kern="0" cap="none" spc="0" normalizeH="0" baseline="0" noProof="0" dirty="0" smtClean="0">
                <a:ln>
                  <a:noFill/>
                </a:ln>
                <a:solidFill>
                  <a:prstClr val="white"/>
                </a:solidFill>
                <a:effectLst/>
                <a:uLnTx/>
                <a:uFillTx/>
                <a:latin typeface="Arial" pitchFamily="34" charset="0"/>
                <a:cs typeface="Kalimati" pitchFamily="2"/>
              </a:rPr>
              <a:t>Institutional </a:t>
            </a:r>
            <a:r>
              <a:rPr kumimoji="0" lang="en-US" sz="2000" b="0" i="0" u="none" strike="noStrike" kern="0" cap="none" spc="0" normalizeH="0" baseline="0" noProof="0" dirty="0" err="1" smtClean="0">
                <a:ln>
                  <a:noFill/>
                </a:ln>
                <a:solidFill>
                  <a:prstClr val="white"/>
                </a:solidFill>
                <a:effectLst/>
                <a:uLnTx/>
                <a:uFillTx/>
                <a:latin typeface="Arial" pitchFamily="34" charset="0"/>
                <a:cs typeface="Kalimati" pitchFamily="2"/>
              </a:rPr>
              <a:t>Agri</a:t>
            </a:r>
            <a:r>
              <a:rPr kumimoji="0" lang="en-US" sz="2000" b="0" i="0" u="none" strike="noStrike" kern="0" cap="none" spc="0" normalizeH="0" baseline="0" noProof="0" dirty="0" smtClean="0">
                <a:ln>
                  <a:noFill/>
                </a:ln>
                <a:solidFill>
                  <a:prstClr val="white"/>
                </a:solidFill>
                <a:effectLst/>
                <a:uLnTx/>
                <a:uFillTx/>
                <a:latin typeface="Arial" pitchFamily="34" charset="0"/>
                <a:cs typeface="Kalimati" pitchFamily="2"/>
              </a:rPr>
              <a:t>-activity</a:t>
            </a:r>
          </a:p>
        </p:txBody>
      </p:sp>
    </p:spTree>
    <p:extLst>
      <p:ext uri="{BB962C8B-B14F-4D97-AF65-F5344CB8AC3E}">
        <p14:creationId xmlns:p14="http://schemas.microsoft.com/office/powerpoint/2010/main" val="165005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4850</TotalTime>
  <Words>806</Words>
  <Application>Microsoft Office PowerPoint</Application>
  <PresentationFormat>Custom</PresentationFormat>
  <Paragraphs>111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राष्ट्रिय कृषिगणना २०७८ गणक तथा सुपरिवेक्षकको तालिम मितिः बैशाख ३, २०७९ .......जिल्ला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646</cp:revision>
  <dcterms:created xsi:type="dcterms:W3CDTF">2006-08-16T00:00:00Z</dcterms:created>
  <dcterms:modified xsi:type="dcterms:W3CDTF">2022-04-08T08:52:35Z</dcterms:modified>
</cp:coreProperties>
</file>