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588" r:id="rId2"/>
    <p:sldId id="543" r:id="rId3"/>
    <p:sldId id="544" r:id="rId4"/>
    <p:sldId id="575" r:id="rId5"/>
    <p:sldId id="581" r:id="rId6"/>
    <p:sldId id="582" r:id="rId7"/>
    <p:sldId id="584" r:id="rId8"/>
    <p:sldId id="585" r:id="rId9"/>
    <p:sldId id="586" r:id="rId10"/>
    <p:sldId id="58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66CCFF"/>
    <a:srgbClr val="4708C4"/>
    <a:srgbClr val="FF0000"/>
    <a:srgbClr val="C6466B"/>
    <a:srgbClr val="FF9900"/>
    <a:srgbClr val="9966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29" autoAdjust="0"/>
    <p:restoredTop sz="95630" autoAdjust="0"/>
  </p:normalViewPr>
  <p:slideViewPr>
    <p:cSldViewPr>
      <p:cViewPr>
        <p:scale>
          <a:sx n="73" d="100"/>
          <a:sy n="73" d="100"/>
        </p:scale>
        <p:origin x="-348" y="-1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664" y="-6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1B9EE-D541-46EB-AF9F-DD9ACAB7AFE7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02A28-D55D-4DEE-A5AD-28137AD9A4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12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F48539E1-2BAF-4A87-8C12-5B3F4886C70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6F7D5-D43C-494F-8742-43B3AF33B8D7}" type="datetime1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C767-D6E3-45C3-88CB-9C343E1E0D02}" type="datetime1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A9E74-4895-4749-B79C-F5735D045D0E}" type="datetime1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4973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B67E-DC26-4C1A-826B-AAB65733631C}" type="datetime1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B9C5-DAE9-4864-AC5A-394237965B41}" type="datetime1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E197B-5B9D-452C-BCBA-A295B6D7DE61}" type="datetime1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EB2E-F045-4CD4-BBB9-6D53F50ED05B}" type="datetime1">
              <a:rPr lang="en-US" smtClean="0"/>
              <a:t>4/6/2022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3482D-2D81-4F15-8CAE-146A72B71DBF}" type="datetime1">
              <a:rPr lang="en-US" smtClean="0"/>
              <a:t>4/6/2022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1269-9003-408F-83A3-5BB5DC530D50}" type="datetime1">
              <a:rPr lang="en-US" smtClean="0"/>
              <a:t>4/6/2022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2035-A608-4B5F-A170-1AB44C18E7EB}" type="datetime1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46F9F-3A4C-490E-94CD-A9C92308FAE6}" type="datetime1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61A1A-C69D-423B-9765-4DC62BA7D855}" type="datetime1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Image result for logo of nepal government">
            <a:extLst>
              <a:ext uri="{FF2B5EF4-FFF2-40B4-BE49-F238E27FC236}">
                <a16:creationId xmlns:a16="http://schemas.microsoft.com/office/drawing/2014/main" xmlns="" id="{AECE32EE-7286-4044-BC1A-53241950AB2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3" y="-32425"/>
            <a:ext cx="792347" cy="584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78050077-E24D-4246-BE7C-71E98F9A160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1506199" y="27166"/>
            <a:ext cx="639948" cy="63983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0FFC769-2FF5-4255-956E-2C23E2C5F376}"/>
              </a:ext>
            </a:extLst>
          </p:cNvPr>
          <p:cNvSpPr txBox="1"/>
          <p:nvPr userDrawn="1"/>
        </p:nvSpPr>
        <p:spPr>
          <a:xfrm>
            <a:off x="1097179" y="27166"/>
            <a:ext cx="101500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e-NP" sz="1400" b="0" dirty="0">
                <a:solidFill>
                  <a:srgbClr val="FF0000"/>
                </a:solidFill>
                <a:cs typeface="Kalimati" panose="00000400000000000000" pitchFamily="2"/>
              </a:rPr>
              <a:t>केन्द्रीय तथ्याङ्क विभाग</a:t>
            </a:r>
            <a:endParaRPr lang="en-US" sz="1400" b="0" dirty="0">
              <a:solidFill>
                <a:srgbClr val="FF0000"/>
              </a:solidFill>
              <a:cs typeface="Kalimati" panose="00000400000000000000" pitchFamily="2"/>
            </a:endParaRPr>
          </a:p>
          <a:p>
            <a:pPr algn="ctr"/>
            <a:r>
              <a:rPr lang="ne-NP" sz="1800" b="0" dirty="0">
                <a:solidFill>
                  <a:srgbClr val="FF0000"/>
                </a:solidFill>
                <a:cs typeface="Kalimati" panose="00000400000000000000" pitchFamily="2"/>
              </a:rPr>
              <a:t>राष्ट्रिय कृषिगणना २०७८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04C7B003-50A9-471B-8DC3-F129A3E60B43}"/>
              </a:ext>
            </a:extLst>
          </p:cNvPr>
          <p:cNvCxnSpPr/>
          <p:nvPr userDrawn="1"/>
        </p:nvCxnSpPr>
        <p:spPr>
          <a:xfrm>
            <a:off x="0" y="686661"/>
            <a:ext cx="12192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1295400"/>
            <a:ext cx="12192000" cy="2819400"/>
          </a:xfrm>
          <a:noFill/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ne-NP" sz="2800" dirty="0">
                <a:solidFill>
                  <a:srgbClr val="4708C4"/>
                </a:solidFill>
                <a:latin typeface="Preeti"/>
                <a:cs typeface="Kalimati" pitchFamily="2"/>
              </a:rPr>
              <a:t>राष्ट्रिय कृषिगणना २०७८</a:t>
            </a:r>
            <a:r>
              <a:rPr lang="ne-NP" b="0" dirty="0">
                <a:latin typeface="Preeti" pitchFamily="2" charset="0"/>
                <a:cs typeface="Kalimati" panose="00000400000000000000" pitchFamily="2"/>
              </a:rPr>
              <a:t/>
            </a:r>
            <a:br>
              <a:rPr lang="ne-NP" b="0" dirty="0">
                <a:latin typeface="Preeti" pitchFamily="2" charset="0"/>
                <a:cs typeface="Kalimati" panose="00000400000000000000" pitchFamily="2"/>
              </a:rPr>
            </a:br>
            <a:r>
              <a:rPr lang="ne-NP" sz="3000" dirty="0">
                <a:solidFill>
                  <a:srgbClr val="4708C4"/>
                </a:solidFill>
                <a:latin typeface="Preeti"/>
                <a:cs typeface="Kalimati" panose="00000400000000000000" pitchFamily="2"/>
              </a:rPr>
              <a:t>गणक तथा सुपरिवेक्षक तालिम</a:t>
            </a:r>
            <a:r>
              <a:rPr lang="ne-NP" sz="2800" dirty="0">
                <a:solidFill>
                  <a:srgbClr val="4708C4"/>
                </a:solidFill>
                <a:latin typeface="Preeti"/>
                <a:cs typeface="Kalimati" panose="00000400000000000000" pitchFamily="2"/>
              </a:rPr>
              <a:t/>
            </a:r>
            <a:br>
              <a:rPr lang="ne-NP" sz="2800" dirty="0">
                <a:solidFill>
                  <a:srgbClr val="4708C4"/>
                </a:solidFill>
                <a:latin typeface="Preeti"/>
                <a:cs typeface="Kalimati" panose="00000400000000000000" pitchFamily="2"/>
              </a:rPr>
            </a:br>
            <a:r>
              <a:rPr lang="ne-NP" sz="2800" dirty="0">
                <a:solidFill>
                  <a:schemeClr val="tx2"/>
                </a:solidFill>
                <a:latin typeface="Preeti"/>
                <a:cs typeface="Kalimati" pitchFamily="2"/>
              </a:rPr>
              <a:t>मितिः चैत्र २९,</a:t>
            </a:r>
            <a:r>
              <a:rPr lang="en-US" sz="2800" dirty="0">
                <a:solidFill>
                  <a:schemeClr val="tx2"/>
                </a:solidFill>
                <a:latin typeface="Preeti"/>
                <a:cs typeface="Kalimati" pitchFamily="2"/>
              </a:rPr>
              <a:t> </a:t>
            </a:r>
            <a:r>
              <a:rPr lang="ne-NP" sz="2800" dirty="0">
                <a:solidFill>
                  <a:schemeClr val="tx2"/>
                </a:solidFill>
                <a:latin typeface="Preeti"/>
                <a:cs typeface="Kalimati" pitchFamily="2"/>
              </a:rPr>
              <a:t>२०७८</a:t>
            </a:r>
            <a:r>
              <a:rPr lang="ne-NP" sz="2000" dirty="0">
                <a:solidFill>
                  <a:schemeClr val="tx2"/>
                </a:solidFill>
                <a:latin typeface="Preeti"/>
                <a:cs typeface="Kalimati" pitchFamily="2"/>
              </a:rPr>
              <a:t/>
            </a:r>
            <a:br>
              <a:rPr lang="ne-NP" sz="2000" dirty="0">
                <a:solidFill>
                  <a:schemeClr val="tx2"/>
                </a:solidFill>
                <a:latin typeface="Preeti"/>
                <a:cs typeface="Kalimati" pitchFamily="2"/>
              </a:rPr>
            </a:br>
            <a:r>
              <a:rPr lang="ne-NP" sz="2000" dirty="0">
                <a:solidFill>
                  <a:schemeClr val="tx2"/>
                </a:solidFill>
                <a:latin typeface="Preeti"/>
                <a:cs typeface="Kalimati" pitchFamily="2"/>
              </a:rPr>
              <a:t>..................., </a:t>
            </a:r>
            <a:r>
              <a:rPr lang="ne-NP" sz="2000" dirty="0">
                <a:solidFill>
                  <a:schemeClr val="tx2"/>
                </a:solidFill>
                <a:latin typeface="Kalimati" panose="00000400000000000000"/>
                <a:cs typeface="Kalimati" pitchFamily="2"/>
              </a:rPr>
              <a:t>जिल्ला</a:t>
            </a:r>
            <a:endParaRPr lang="en-US" sz="2800" dirty="0">
              <a:solidFill>
                <a:srgbClr val="4708C4"/>
              </a:solidFill>
              <a:latin typeface="Preeti"/>
              <a:cs typeface="Kalimati" panose="00000400000000000000" pitchFamily="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3BA6E71-2ED7-4E78-9BD9-383B3C7F7960}"/>
              </a:ext>
            </a:extLst>
          </p:cNvPr>
          <p:cNvSpPr txBox="1"/>
          <p:nvPr/>
        </p:nvSpPr>
        <p:spPr>
          <a:xfrm>
            <a:off x="1282700" y="4989393"/>
            <a:ext cx="92710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>
                <a:solidFill>
                  <a:srgbClr val="002060"/>
                </a:solidFill>
                <a:latin typeface="Preeti"/>
                <a:cs typeface="Kalimati" pitchFamily="2"/>
              </a:rPr>
              <a:t> </a:t>
            </a:r>
            <a:r>
              <a:rPr lang="ne-NP" sz="2800" dirty="0">
                <a:solidFill>
                  <a:srgbClr val="002060"/>
                </a:solidFill>
                <a:latin typeface="Preeti"/>
                <a:cs typeface="Kalimati" pitchFamily="2"/>
              </a:rPr>
              <a:t>अघिल्लो दिनको समिक्षा र मोक </a:t>
            </a:r>
            <a:r>
              <a:rPr lang="ne-NP" sz="2800" dirty="0" smtClean="0">
                <a:solidFill>
                  <a:srgbClr val="002060"/>
                </a:solidFill>
                <a:latin typeface="Preeti"/>
                <a:cs typeface="Kalimati" pitchFamily="2"/>
              </a:rPr>
              <a:t>अन्तर्वार्ता तथा </a:t>
            </a:r>
            <a:r>
              <a:rPr lang="ne-NP" sz="2800" dirty="0">
                <a:solidFill>
                  <a:srgbClr val="002060"/>
                </a:solidFill>
                <a:latin typeface="Preeti"/>
                <a:cs typeface="Kalimati" pitchFamily="2"/>
              </a:rPr>
              <a:t>अभ्यास सम्बन्धी प्रस्तुती तथा छलफल</a:t>
            </a:r>
            <a:endParaRPr lang="en-US" sz="2800" dirty="0">
              <a:solidFill>
                <a:srgbClr val="002060"/>
              </a:solidFill>
              <a:latin typeface="Preeti"/>
              <a:cs typeface="Kalimati" pitchFamily="2"/>
            </a:endParaRPr>
          </a:p>
          <a:p>
            <a:pPr algn="ctr">
              <a:lnSpc>
                <a:spcPct val="150000"/>
              </a:lnSpc>
            </a:pPr>
            <a:r>
              <a:rPr lang="ne-NP" sz="2800" dirty="0">
                <a:solidFill>
                  <a:srgbClr val="002060"/>
                </a:solidFill>
                <a:latin typeface="Preeti"/>
                <a:cs typeface="Kalimati" pitchFamily="2"/>
              </a:rPr>
              <a:t>(भाग ५ सम्म)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E1F62E6-14E3-49F6-AA95-4AFBC6868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7200" y="6400801"/>
            <a:ext cx="2844800" cy="457200"/>
          </a:xfrm>
        </p:spPr>
        <p:txBody>
          <a:bodyPr/>
          <a:lstStyle/>
          <a:p>
            <a:fld id="{B6F15528-21DE-4FAA-801E-634DDDAF4B2B}" type="slidenum">
              <a:rPr lang="en-US" sz="1800" smtClean="0">
                <a:latin typeface="Fontasy Himali" panose="04020500000000000000" pitchFamily="82" charset="0"/>
              </a:rPr>
              <a:pPr/>
              <a:t>1</a:t>
            </a:fld>
            <a:endParaRPr lang="en-US" sz="1800" dirty="0">
              <a:latin typeface="Fontasy Himali" panose="04020500000000000000" pitchFamily="8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01A41DD-702D-4F97-A023-C767D3F565F0}"/>
              </a:ext>
            </a:extLst>
          </p:cNvPr>
          <p:cNvSpPr txBox="1"/>
          <p:nvPr/>
        </p:nvSpPr>
        <p:spPr>
          <a:xfrm>
            <a:off x="8915400" y="41148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e-NP" sz="2400" b="1" dirty="0">
                <a:solidFill>
                  <a:srgbClr val="0070C0"/>
                </a:solidFill>
                <a:latin typeface="Juice ITC" panose="04040403040A02020202" pitchFamily="82" charset="0"/>
                <a:cs typeface="Kalimati" panose="00000400000000000000" pitchFamily="2"/>
              </a:rPr>
              <a:t>पाँचौ दिनको पहिलो सत्र</a:t>
            </a:r>
            <a:endParaRPr lang="en-US" sz="2400" b="1" dirty="0">
              <a:solidFill>
                <a:srgbClr val="0070C0"/>
              </a:solidFill>
              <a:latin typeface="Juice ITC" panose="04040403040A02020202" pitchFamily="82" charset="0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516041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10816" y="2170129"/>
            <a:ext cx="11370365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थप अभ्यासका लागि आफ्नै कृषक परिवारको कुनै सदस्य वा अन्य कोही कृषक साथीसँग  अन्तर्वार्ता सञ्चालन गर्नुहोस् ।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9A2483F-E841-4CE4-ABB2-01471AEC478E}"/>
              </a:ext>
            </a:extLst>
          </p:cNvPr>
          <p:cNvSpPr txBox="1"/>
          <p:nvPr/>
        </p:nvSpPr>
        <p:spPr>
          <a:xfrm>
            <a:off x="2488095" y="3940074"/>
            <a:ext cx="721580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ne-NP" sz="36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धन्यवाद </a:t>
            </a:r>
            <a:r>
              <a:rPr lang="en-US" sz="36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!</a:t>
            </a:r>
            <a:endParaRPr lang="ne-NP" sz="3600" b="1" dirty="0">
              <a:solidFill>
                <a:srgbClr val="0070C0"/>
              </a:solidFill>
              <a:latin typeface="खआ॥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562065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"/>
          <p:cNvSpPr txBox="1">
            <a:spLocks/>
          </p:cNvSpPr>
          <p:nvPr/>
        </p:nvSpPr>
        <p:spPr>
          <a:xfrm>
            <a:off x="2947916" y="1252935"/>
            <a:ext cx="6919415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ne-NP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 तथा अभ्यास के हो?</a:t>
            </a:r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442811" y="2219962"/>
            <a:ext cx="6490252" cy="455675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Juice ITC" panose="04040403040A02020202" pitchFamily="82" charset="0"/>
                <a:cs typeface="Kalimati" panose="00000400000000000000" pitchFamily="2"/>
              </a:rPr>
              <a:t>मोक अन्तर्वार्ता तथा काल्पनिक </a:t>
            </a:r>
            <a:r>
              <a:rPr lang="ne-NP" sz="2400" dirty="0">
                <a:cs typeface="Kalimati" pitchFamily="2"/>
              </a:rPr>
              <a:t>कृषक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Juice ITC" panose="04040403040A02020202" pitchFamily="82" charset="0"/>
                <a:cs typeface="Kalimati" panose="00000400000000000000" pitchFamily="2"/>
              </a:rPr>
              <a:t>तालिमको एउटा अभ्यास हो जसबाट राष्ट्रिय कृषिगणनामा स्थलगत तथ्याङ्क सङ्कलन कार्यमा खटिने गणक तथा सुपरिवेक्षकहरुलाई वास्तविक गणनामा कृषकसँग अन्तर्वार्ता लिन तथा प्रश्नहरु बुझ्न सहज बनाउँदछ,</a:t>
            </a:r>
          </a:p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Juice ITC" panose="04040403040A02020202" pitchFamily="82" charset="0"/>
                <a:cs typeface="Kalimati" panose="00000400000000000000" pitchFamily="2"/>
              </a:rPr>
              <a:t>मोक अन्तर्वार्ता तथा अभ्यास गणना कार्यको पूर्व अभ्यास हो ।</a:t>
            </a:r>
          </a:p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Juice ITC" panose="04040403040A02020202" pitchFamily="82" charset="0"/>
                <a:cs typeface="Kalimati" panose="00000400000000000000" pitchFamily="2"/>
              </a:rPr>
              <a:t>मोक अन्तर्वार्तामा सहभागीहरुबीच एक जना प्रश्नकर्ता र अर्को व्यक्ति उत्तरदाता बनेर कक्षामै अन्तर्वार्ताको अभ्यास गरिन्छ भने अभ्यास काल्पनिक कथा पढेर प्रश्नावली भर्ने प्रक्रिया हो  ।</a:t>
            </a:r>
          </a:p>
          <a:p>
            <a:pPr algn="just">
              <a:lnSpc>
                <a:spcPct val="150000"/>
              </a:lnSpc>
            </a:pPr>
            <a:endParaRPr lang="ne-NP" sz="2400" dirty="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  <a:p>
            <a:pPr algn="just">
              <a:lnSpc>
                <a:spcPct val="150000"/>
              </a:lnSpc>
            </a:pPr>
            <a:endParaRPr lang="ne-NP" sz="2400" dirty="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</p:txBody>
      </p:sp>
      <p:pic>
        <p:nvPicPr>
          <p:cNvPr id="9" name="Picture 2" descr="One Single Line Drawing Of Young Interviewee Being Interviewed By Some  Company Managers For Job Vacancy. Job Interview Process Stock Vector -  Illustration of communication, hand: 180230054">
            <a:extLst>
              <a:ext uri="{FF2B5EF4-FFF2-40B4-BE49-F238E27FC236}">
                <a16:creationId xmlns:a16="http://schemas.microsoft.com/office/drawing/2014/main" xmlns="" id="{FC73BB1F-6E3E-4A82-B3F5-7B71317086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001285"/>
            <a:ext cx="4064668" cy="285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5201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84783" y="1351952"/>
            <a:ext cx="54537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</a:t>
            </a: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 तथा अभ्यास</a:t>
            </a:r>
            <a:r>
              <a:rPr lang="hi-IN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 अन्तर्वार्ताको उद्देश्य</a:t>
            </a:r>
            <a:endParaRPr lang="en-US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6344" y="2526185"/>
            <a:ext cx="119204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सहभागीहरुलाई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कृषक परिवार प्रश्नावली तथा कृषक परिवार लगतमा</a:t>
            </a: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 भएका प्रश्नहरु सही तरिकाले सोधेर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बोझेर </a:t>
            </a: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उत्तरदाता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बा</a:t>
            </a: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ट प्राप्त विवरण सही तरिकाले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भर्न</a:t>
            </a: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 सक्षम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ब</a:t>
            </a: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नाउने ।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i-IN" sz="2400" dirty="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अन्तर्वार्ता सञ्चालन गर्दा आउन सक्ने व्यवहारिक तथा सैद्धान्तिक समस्याहरुको पहिचान गर्ने ।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487282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2"/>
          <p:cNvSpPr txBox="1">
            <a:spLocks/>
          </p:cNvSpPr>
          <p:nvPr/>
        </p:nvSpPr>
        <p:spPr>
          <a:xfrm>
            <a:off x="1855992" y="838200"/>
            <a:ext cx="7488832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 तथा अभ्यासका फाईदाहरु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7736" y="1649848"/>
            <a:ext cx="11487064" cy="5236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200" dirty="0">
                <a:latin typeface="Preeti"/>
                <a:ea typeface="Calibri"/>
                <a:cs typeface="Kalimati" panose="00000400000000000000" pitchFamily="2"/>
              </a:rPr>
              <a:t>अन्तर्वार्ताकर्तालाई अन्तर्वार्ता लिने तरिकाको ज्ञान प्रदान गर्दछ ।</a:t>
            </a:r>
            <a:endParaRPr lang="en-US" sz="2200" dirty="0">
              <a:latin typeface="Preeti"/>
              <a:ea typeface="Calibri"/>
              <a:cs typeface="Kalimati" panose="00000400000000000000" pitchFamily="2"/>
            </a:endParaRPr>
          </a:p>
          <a:p>
            <a:pPr marL="34290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200" dirty="0">
                <a:latin typeface="Preeti"/>
                <a:ea typeface="Calibri"/>
                <a:cs typeface="Kalimati" panose="00000400000000000000" pitchFamily="2"/>
              </a:rPr>
              <a:t>अन्तर्वार्ताकर्तालाई राष्ट्रिय कृषिगणनाको स्थलगत तथ्याङ्क सङ्कलनका क्रममा वास्तविक कृषकसँग अन्तर्वार्तामा प्रश्न गर्न सहज बनाउँछ ।</a:t>
            </a:r>
            <a:endParaRPr lang="en-US" sz="2200" dirty="0">
              <a:latin typeface="Preeti"/>
              <a:ea typeface="Calibri"/>
              <a:cs typeface="Kalimati" panose="00000400000000000000" pitchFamily="2"/>
            </a:endParaRPr>
          </a:p>
          <a:p>
            <a:pPr marL="342900" marR="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200" dirty="0">
                <a:latin typeface="Preeti"/>
                <a:ea typeface="Calibri"/>
                <a:cs typeface="Kalimati" panose="00000400000000000000" pitchFamily="2"/>
              </a:rPr>
              <a:t>अन्तर्वार्ताकर्तालाई अन्तर्वार्ता लिन अभ्यस्त बनाउँछ ।</a:t>
            </a:r>
            <a:endParaRPr lang="en-US" sz="2200" dirty="0">
              <a:latin typeface="Preeti"/>
              <a:ea typeface="Calibri"/>
              <a:cs typeface="Kalimati" panose="00000400000000000000" pitchFamily="2"/>
            </a:endParaRPr>
          </a:p>
          <a:p>
            <a:pPr marL="342900" marR="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200" dirty="0">
                <a:latin typeface="Preeti"/>
                <a:ea typeface="Calibri"/>
                <a:cs typeface="Kalimati" panose="00000400000000000000" pitchFamily="2"/>
              </a:rPr>
              <a:t>अन्तर्वार्ताकर्तामा आत्मविश्वासको स्तर बढाँउछ ।</a:t>
            </a:r>
          </a:p>
          <a:p>
            <a:pPr marL="342900" marR="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200" dirty="0">
                <a:latin typeface="Preeti"/>
                <a:ea typeface="Calibri"/>
                <a:cs typeface="Kalimati" panose="00000400000000000000" pitchFamily="2"/>
              </a:rPr>
              <a:t>उत्तरदाता कृषकबाट प्राप्त विवरणहरू सही तरिकाले प्रश्नावलीमा भर्न सक्षम बनाउँछ ।</a:t>
            </a:r>
          </a:p>
          <a:p>
            <a:pPr marL="342900" marR="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200" dirty="0">
                <a:latin typeface="Preeti"/>
                <a:ea typeface="Calibri"/>
                <a:cs typeface="Kalimati" panose="00000400000000000000" pitchFamily="2"/>
              </a:rPr>
              <a:t>अन्तर्वार्तामा प्रयोग गरेको प्रक्रियाको परीक्षण हुन्छ ।</a:t>
            </a:r>
          </a:p>
          <a:p>
            <a:pPr marL="342900" marR="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200" dirty="0">
                <a:latin typeface="Preeti"/>
                <a:ea typeface="Calibri"/>
                <a:cs typeface="Kalimati" panose="00000400000000000000" pitchFamily="2"/>
              </a:rPr>
              <a:t>अन्तवार्ताकर्ताले अन्तर्वार्ता गर्दा अपनाएका विविध पक्षहरुको सबल पक्ष र दुर्बल पक्षको जानकारी भई महत्वपूर्ण पृष्ठपोषण प्राप्त हुन्छ ।</a:t>
            </a:r>
          </a:p>
        </p:txBody>
      </p:sp>
    </p:spTree>
    <p:extLst>
      <p:ext uri="{BB962C8B-B14F-4D97-AF65-F5344CB8AC3E}">
        <p14:creationId xmlns:p14="http://schemas.microsoft.com/office/powerpoint/2010/main" val="3944339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57C1D31-D7B8-4E4C-B66A-DC0DE1F33787}"/>
              </a:ext>
            </a:extLst>
          </p:cNvPr>
          <p:cNvSpPr txBox="1"/>
          <p:nvPr/>
        </p:nvSpPr>
        <p:spPr>
          <a:xfrm>
            <a:off x="2395330" y="988154"/>
            <a:ext cx="72158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ne-NP" sz="28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प्रस्तुति गर्दा ध्यान दिनुपर्ने कुराहरू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1138" y="2402072"/>
            <a:ext cx="11464621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आफू भन्दा पूर्व वक्ताले राखेका कुराहरू नदोहोर्याउने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समस्या र समाधानका उपायहरू पनि समावेश गर्ने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आफ्नो जोडिको सबल पक्ष र सुधार गर्नुपर्ने पक्षका बारेमा प्रस्तुति गर्दा रचनात्मक हुने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सरल भाषाको प्रयोग गर्ने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समयको पूर्ण पालना गर्ने ।</a:t>
            </a:r>
          </a:p>
        </p:txBody>
      </p:sp>
      <p:pic>
        <p:nvPicPr>
          <p:cNvPr id="5" name="Picture 2" descr="charmiBlog@SJSU">
            <a:extLst>
              <a:ext uri="{FF2B5EF4-FFF2-40B4-BE49-F238E27FC236}">
                <a16:creationId xmlns:a16="http://schemas.microsoft.com/office/drawing/2014/main" xmlns="" id="{07A398EF-0569-4D2B-939E-3DC9CA96B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670" y="988154"/>
            <a:ext cx="2615027" cy="2276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9846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57C1D31-D7B8-4E4C-B66A-DC0DE1F33787}"/>
              </a:ext>
            </a:extLst>
          </p:cNvPr>
          <p:cNvSpPr txBox="1"/>
          <p:nvPr/>
        </p:nvSpPr>
        <p:spPr>
          <a:xfrm>
            <a:off x="1839166" y="3427388"/>
            <a:ext cx="721580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hi-IN" sz="36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</a:t>
            </a:r>
            <a:r>
              <a:rPr lang="ne-NP" sz="36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 तथा अभ्यासको प्रस्तुती तथा छलफल </a:t>
            </a:r>
            <a:endParaRPr lang="ne-NP" sz="3600" b="1" dirty="0">
              <a:solidFill>
                <a:srgbClr val="0070C0"/>
              </a:solidFill>
              <a:latin typeface="खआ॥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767746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501867" y="720105"/>
            <a:ext cx="71000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rgbClr val="142DAC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ne-NP" sz="4400" b="1" dirty="0">
                <a:solidFill>
                  <a:srgbClr val="142DAC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मोक अन्तर्वार्ता  तथा अभ्यासको प्रस्तुती  ।</a:t>
            </a:r>
            <a:endParaRPr lang="en-US" sz="4400" b="1" dirty="0">
              <a:solidFill>
                <a:srgbClr val="142DAC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1710812"/>
            <a:ext cx="6136616" cy="461665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ne-NP" sz="2400" dirty="0">
                <a:latin typeface="Preeti"/>
                <a:cs typeface="Kalimati" panose="00000400000000000000" pitchFamily="2"/>
              </a:rPr>
              <a:t>मोक तथा अभ्यास प्रस्तुती सञ्चालन समय तालिका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30277" y="2446002"/>
            <a:ext cx="7270723" cy="28161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cs typeface="Kalimati" panose="00000400000000000000" pitchFamily="2"/>
              </a:rPr>
              <a:t>अघिल्लो दिनको समिक्षा प्रत्येक २ सत्रको १ जना १० मिनेट</a:t>
            </a:r>
            <a:endParaRPr lang="en-US" sz="2400" dirty="0"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प्रस्तुति</a:t>
            </a:r>
            <a:r>
              <a:rPr lang="ne-NP" sz="2400" dirty="0">
                <a:latin typeface="Arial" panose="020B0604020202020204" pitchFamily="34" charset="0"/>
                <a:cs typeface="Kalimati" panose="00000400000000000000" pitchFamily="2"/>
              </a:rPr>
              <a:t>(@५ मिनेट प्रति समुह) ६०मिनेट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Arial" panose="020B0604020202020204" pitchFamily="34" charset="0"/>
                <a:cs typeface="Kalimati" panose="00000400000000000000" pitchFamily="2"/>
              </a:rPr>
              <a:t> </a:t>
            </a:r>
            <a:r>
              <a:rPr lang="ne-NP" sz="2400" dirty="0">
                <a:latin typeface="Preeti"/>
                <a:cs typeface="Kalimati" panose="00000400000000000000" pitchFamily="2"/>
              </a:rPr>
              <a:t>समग्र टिप्पणी गर्ने (एकजना): २ मिनेट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सहजकर्ताको टिप्पणीः ३ मिनेट</a:t>
            </a:r>
          </a:p>
        </p:txBody>
      </p:sp>
    </p:spTree>
    <p:extLst>
      <p:ext uri="{BB962C8B-B14F-4D97-AF65-F5344CB8AC3E}">
        <p14:creationId xmlns:p14="http://schemas.microsoft.com/office/powerpoint/2010/main" val="4218658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9A2483F-E841-4CE4-ABB2-01471AEC478E}"/>
              </a:ext>
            </a:extLst>
          </p:cNvPr>
          <p:cNvSpPr txBox="1"/>
          <p:nvPr/>
        </p:nvSpPr>
        <p:spPr>
          <a:xfrm>
            <a:off x="900752" y="988154"/>
            <a:ext cx="1030406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ne-NP" sz="28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सहभागीहरुको प्रस्तुति पछिको छलफल</a:t>
            </a:r>
            <a:r>
              <a:rPr lang="en-US" sz="28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 </a:t>
            </a:r>
            <a:endParaRPr lang="ne-NP" sz="2800" b="1" dirty="0">
              <a:solidFill>
                <a:srgbClr val="0070C0"/>
              </a:solidFill>
              <a:latin typeface="खआ॥"/>
              <a:cs typeface="Kalimati" panose="00000400000000000000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7835" y="2240869"/>
            <a:ext cx="8512935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 तथा अभ्यासका क्रममा भोगिएका सिकाइका राम्रा विषयहरू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सम्भावित समस्याको पहिचान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समस्या समाधानका उपायहरू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सहभागीहरुका लागि महत्वपूर्ण सुझावहरु</a:t>
            </a:r>
          </a:p>
        </p:txBody>
      </p:sp>
      <p:pic>
        <p:nvPicPr>
          <p:cNvPr id="5" name="Picture 2" descr="These mistakes can ruin your chances at group discussions | TJinsite">
            <a:extLst>
              <a:ext uri="{FF2B5EF4-FFF2-40B4-BE49-F238E27FC236}">
                <a16:creationId xmlns:a16="http://schemas.microsoft.com/office/drawing/2014/main" xmlns="" id="{6AB0B100-D5CD-4D4D-92CE-398096B54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0913" y="2855152"/>
            <a:ext cx="3955774" cy="3955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8863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9A2483F-E841-4CE4-ABB2-01471AEC478E}"/>
              </a:ext>
            </a:extLst>
          </p:cNvPr>
          <p:cNvSpPr txBox="1"/>
          <p:nvPr/>
        </p:nvSpPr>
        <p:spPr>
          <a:xfrm>
            <a:off x="2395330" y="988154"/>
            <a:ext cx="72158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ne-NP" sz="28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सारांश तथा निष्कर्ष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4275" y="1762430"/>
            <a:ext cx="1125791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 तथा अभ्यासको उपलब्धी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पहिचान भएका समस्याहरूको उचित समाधान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प्राप्त सुझावहरूको कार्यान्यवन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कृषक परिवार प्रश्नावलीमा भएका विषयवस्तुहरूको पुनरावलोकन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 तथा अभ्यासले आत्मविश्वास बृद्धि भएको छ ।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अन्तर्वार्ताका क्रममा अनुभव गरिएका सिकार्इका राम्रा विषयहरू पालना गरिनेछन् ।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सम्भावित समस्याहरूको पहिचान भर्इ समाधानका उपायहरूको जानकारी भएको छ ।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प्राप्त सुझावहरूबाट थप उर्जा मिलेको छ।</a:t>
            </a:r>
          </a:p>
        </p:txBody>
      </p:sp>
    </p:spTree>
    <p:extLst>
      <p:ext uri="{BB962C8B-B14F-4D97-AF65-F5344CB8AC3E}">
        <p14:creationId xmlns:p14="http://schemas.microsoft.com/office/powerpoint/2010/main" val="627549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4061</TotalTime>
  <Words>422</Words>
  <Application>Microsoft Office PowerPoint</Application>
  <PresentationFormat>Custom</PresentationFormat>
  <Paragraphs>57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राष्ट्रिय कृषिगणना २०७८ गणक तथा सुपरिवेक्षक तालिम मितिः चैत्र २९, २०७८ ..................., जिल्ला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tsbastola</dc:creator>
  <cp:lastModifiedBy>DELL</cp:lastModifiedBy>
  <cp:revision>479</cp:revision>
  <dcterms:created xsi:type="dcterms:W3CDTF">2006-08-16T00:00:00Z</dcterms:created>
  <dcterms:modified xsi:type="dcterms:W3CDTF">2022-04-06T12:19:21Z</dcterms:modified>
</cp:coreProperties>
</file>