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611" r:id="rId2"/>
    <p:sldId id="612" r:id="rId3"/>
    <p:sldId id="590" r:id="rId4"/>
    <p:sldId id="591" r:id="rId5"/>
    <p:sldId id="633" r:id="rId6"/>
    <p:sldId id="593" r:id="rId7"/>
    <p:sldId id="594" r:id="rId8"/>
    <p:sldId id="595" r:id="rId9"/>
    <p:sldId id="596" r:id="rId10"/>
    <p:sldId id="597" r:id="rId11"/>
    <p:sldId id="598" r:id="rId12"/>
    <p:sldId id="599" r:id="rId13"/>
    <p:sldId id="600" r:id="rId14"/>
    <p:sldId id="601" r:id="rId15"/>
    <p:sldId id="602" r:id="rId16"/>
    <p:sldId id="603" r:id="rId17"/>
    <p:sldId id="604" r:id="rId18"/>
    <p:sldId id="605" r:id="rId19"/>
    <p:sldId id="606" r:id="rId20"/>
    <p:sldId id="607" r:id="rId21"/>
    <p:sldId id="608" r:id="rId22"/>
    <p:sldId id="609" r:id="rId23"/>
    <p:sldId id="632" r:id="rId24"/>
    <p:sldId id="631" r:id="rId25"/>
    <p:sldId id="54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4708C4"/>
    <a:srgbClr val="66CCFF"/>
    <a:srgbClr val="FF0000"/>
    <a:srgbClr val="C6466B"/>
    <a:srgbClr val="FF9900"/>
    <a:srgbClr val="9966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29" autoAdjust="0"/>
    <p:restoredTop sz="95630" autoAdjust="0"/>
  </p:normalViewPr>
  <p:slideViewPr>
    <p:cSldViewPr>
      <p:cViewPr>
        <p:scale>
          <a:sx n="71" d="100"/>
          <a:sy n="71" d="100"/>
        </p:scale>
        <p:origin x="-428" y="132"/>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2664" y="-6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91B9EE-D541-46EB-AF9F-DD9ACAB7AFE7}" type="datetimeFigureOut">
              <a:rPr lang="en-US" smtClean="0"/>
              <a:pPr/>
              <a:t>4/7/2022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802A28-D55D-4DEE-A5AD-28137AD9A422}" type="slidenum">
              <a:rPr lang="en-US" smtClean="0"/>
              <a:pPr/>
              <a:t>‹#›</a:t>
            </a:fld>
            <a:endParaRPr lang="en-US"/>
          </a:p>
        </p:txBody>
      </p:sp>
    </p:spTree>
    <p:extLst>
      <p:ext uri="{BB962C8B-B14F-4D97-AF65-F5344CB8AC3E}">
        <p14:creationId xmlns:p14="http://schemas.microsoft.com/office/powerpoint/2010/main" val="278012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44036" name="Slide Number Placeholder 3"/>
          <p:cNvSpPr>
            <a:spLocks noGrp="1"/>
          </p:cNvSpPr>
          <p:nvPr>
            <p:ph type="sldNum" sz="quarter" idx="5"/>
          </p:nvPr>
        </p:nvSpPr>
        <p:spPr bwMode="auto">
          <a:ln>
            <a:miter lim="800000"/>
            <a:headEnd/>
            <a:tailEnd/>
          </a:ln>
        </p:spPr>
        <p:txBody>
          <a:bodyPr/>
          <a:lstStyle/>
          <a:p>
            <a:pPr>
              <a:defRPr/>
            </a:pPr>
            <a:fld id="{F48539E1-2BAF-4A87-8C12-5B3F4886C701}"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802A28-D55D-4DEE-A5AD-28137AD9A422}" type="slidenum">
              <a:rPr lang="en-US" smtClean="0"/>
              <a:pPr/>
              <a:t>18</a:t>
            </a:fld>
            <a:endParaRPr lang="en-US"/>
          </a:p>
        </p:txBody>
      </p:sp>
    </p:spTree>
    <p:extLst>
      <p:ext uri="{BB962C8B-B14F-4D97-AF65-F5344CB8AC3E}">
        <p14:creationId xmlns:p14="http://schemas.microsoft.com/office/powerpoint/2010/main" val="27583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D86F7D5-D43C-494F-8742-43B3AF33B8D7}" type="datetime1">
              <a:rPr lang="en-US" smtClean="0"/>
              <a:t>4/7/2022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A6C767-D6E3-45C3-88CB-9C343E1E0D02}" type="datetime1">
              <a:rPr lang="en-US" smtClean="0"/>
              <a:t>4/7/2022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36A9E74-4895-4749-B79C-F5735D045D0E}" type="datetime1">
              <a:rPr lang="en-US" smtClean="0"/>
              <a:t>4/7/2022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Text Placeholder 3"/>
          <p:cNvSpPr>
            <a:spLocks noGrp="1"/>
          </p:cNvSpPr>
          <p:nvPr>
            <p:ph type="body" sz="quarter" idx="17"/>
          </p:nvPr>
        </p:nvSpPr>
        <p:spPr>
          <a:xfrm>
            <a:off x="615811" y="2533504"/>
            <a:ext cx="4872039" cy="3097212"/>
          </a:xfrm>
          <a:prstGeom prst="rect">
            <a:avLst/>
          </a:prstGeom>
        </p:spPr>
        <p:txBody>
          <a:bodyPr/>
          <a:lstStyle>
            <a:lvl1pPr>
              <a:defRPr>
                <a:solidFill>
                  <a:schemeClr val="accent2"/>
                </a:solidFill>
              </a:defRPr>
            </a:lvl1pPr>
            <a:lvl2pPr>
              <a:defRPr>
                <a:solidFill>
                  <a:schemeClr val="accent2"/>
                </a:solidFill>
              </a:defRPr>
            </a:lvl2pPr>
            <a:lvl3pPr>
              <a:defRPr>
                <a:solidFill>
                  <a:schemeClr val="accent2"/>
                </a:solidFill>
              </a:defRPr>
            </a:lvl3pPr>
            <a:lvl4pPr>
              <a:defRPr>
                <a:solidFill>
                  <a:schemeClr val="accent2"/>
                </a:solidFill>
              </a:defRPr>
            </a:lvl4pPr>
            <a:lvl5pPr>
              <a:defRPr>
                <a:solidFill>
                  <a:schemeClr val="accent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9"/>
          <p:cNvSpPr>
            <a:spLocks noGrp="1"/>
          </p:cNvSpPr>
          <p:nvPr>
            <p:ph sz="quarter" idx="19"/>
          </p:nvPr>
        </p:nvSpPr>
        <p:spPr>
          <a:xfrm>
            <a:off x="7042151" y="2347915"/>
            <a:ext cx="3289300" cy="2770187"/>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15586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54973"/>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E37B67E-DC26-4C1A-826B-AAB65733631C}" type="datetime1">
              <a:rPr lang="en-US" smtClean="0"/>
              <a:t>4/7/2022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37B9C5-DAE9-4864-AC5A-394237965B41}" type="datetime1">
              <a:rPr lang="en-US" smtClean="0"/>
              <a:t>4/7/2022</a:t>
            </a:fld>
            <a:endParaRPr lang="en-US"/>
          </a:p>
        </p:txBody>
      </p:sp>
      <p:sp>
        <p:nvSpPr>
          <p:cNvPr id="5" name="Footer Placeholder 4"/>
          <p:cNvSpPr>
            <a:spLocks noGrp="1"/>
          </p:cNvSpPr>
          <p:nvPr>
            <p:ph type="ftr" sz="quarter" idx="11"/>
          </p:nvPr>
        </p:nvSpPr>
        <p:spPr/>
        <p:txBody>
          <a:bodyPr/>
          <a:lstStyle/>
          <a:p>
            <a:r>
              <a:rPr lang="en-US"/>
              <a:t>Schedule 2</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44E197B-5B9D-452C-BCBA-A295B6D7DE61}" type="datetime1">
              <a:rPr lang="en-US" smtClean="0"/>
              <a:t>4/7/2022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9EEB2E-F045-4CD4-BBB9-6D53F50ED05B}" type="datetime1">
              <a:rPr lang="en-US" smtClean="0"/>
              <a:t>4/7/2022</a:t>
            </a:fld>
            <a:endParaRPr lang="en-US"/>
          </a:p>
        </p:txBody>
      </p:sp>
      <p:sp>
        <p:nvSpPr>
          <p:cNvPr id="8" name="Footer Placeholder 7"/>
          <p:cNvSpPr>
            <a:spLocks noGrp="1"/>
          </p:cNvSpPr>
          <p:nvPr>
            <p:ph type="ftr" sz="quarter" idx="11"/>
          </p:nvPr>
        </p:nvSpPr>
        <p:spPr/>
        <p:txBody>
          <a:bodyPr/>
          <a:lstStyle/>
          <a:p>
            <a:r>
              <a:rPr lang="en-US"/>
              <a:t>Schedule 2</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fld id="{EE23482D-2D81-4F15-8CAE-146A72B71DBF}" type="datetime1">
              <a:rPr lang="en-US" smtClean="0"/>
              <a:t>4/7/2022</a:t>
            </a:fld>
            <a:endParaRPr lang="en-US"/>
          </a:p>
        </p:txBody>
      </p:sp>
      <p:sp>
        <p:nvSpPr>
          <p:cNvPr id="4" name="Footer Placeholder 3"/>
          <p:cNvSpPr>
            <a:spLocks noGrp="1"/>
          </p:cNvSpPr>
          <p:nvPr>
            <p:ph type="ftr" sz="quarter" idx="11"/>
          </p:nvPr>
        </p:nvSpPr>
        <p:spPr/>
        <p:txBody>
          <a:bodyPr/>
          <a:lstStyle/>
          <a:p>
            <a:r>
              <a:rPr lang="en-US"/>
              <a:t>Schedule 2</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A01269-9003-408F-83A3-5BB5DC530D50}" type="datetime1">
              <a:rPr lang="en-US" smtClean="0"/>
              <a:t>4/7/2022</a:t>
            </a:fld>
            <a:endParaRPr lang="en-US"/>
          </a:p>
        </p:txBody>
      </p:sp>
      <p:sp>
        <p:nvSpPr>
          <p:cNvPr id="3" name="Footer Placeholder 2"/>
          <p:cNvSpPr>
            <a:spLocks noGrp="1"/>
          </p:cNvSpPr>
          <p:nvPr>
            <p:ph type="ftr" sz="quarter" idx="11"/>
          </p:nvPr>
        </p:nvSpPr>
        <p:spPr/>
        <p:txBody>
          <a:bodyPr/>
          <a:lstStyle/>
          <a:p>
            <a:r>
              <a:rPr lang="en-US"/>
              <a:t>Schedule 2</a:t>
            </a:r>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522035-A608-4B5F-A170-1AB44C18E7EB}" type="datetime1">
              <a:rPr lang="en-US" smtClean="0"/>
              <a:t>4/7/2022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9246F9F-3A4C-490E-94CD-A9C92308FAE6}" type="datetime1">
              <a:rPr lang="en-US" smtClean="0"/>
              <a:t>4/7/2022</a:t>
            </a:fld>
            <a:endParaRPr lang="en-US"/>
          </a:p>
        </p:txBody>
      </p:sp>
      <p:sp>
        <p:nvSpPr>
          <p:cNvPr id="6" name="Footer Placeholder 5"/>
          <p:cNvSpPr>
            <a:spLocks noGrp="1"/>
          </p:cNvSpPr>
          <p:nvPr>
            <p:ph type="ftr" sz="quarter" idx="11"/>
          </p:nvPr>
        </p:nvSpPr>
        <p:spPr/>
        <p:txBody>
          <a:bodyPr/>
          <a:lstStyle/>
          <a:p>
            <a:r>
              <a:rPr lang="en-US"/>
              <a:t>Schedule 2</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061A1A-C69D-423B-9765-4DC62BA7D855}" type="datetime1">
              <a:rPr lang="en-US" smtClean="0"/>
              <a:t>4/7/2022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Schedule 2</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pic>
        <p:nvPicPr>
          <p:cNvPr id="7" name="Picture 2" descr="Image result for logo of nepal government">
            <a:extLst>
              <a:ext uri="{FF2B5EF4-FFF2-40B4-BE49-F238E27FC236}">
                <a16:creationId xmlns:a16="http://schemas.microsoft.com/office/drawing/2014/main" xmlns="" id="{AECE32EE-7286-4044-BC1A-53241950AB2F}"/>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5853" y="-32425"/>
            <a:ext cx="792347" cy="58432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xmlns="" id="{78050077-E24D-4246-BE7C-71E98F9A160F}"/>
              </a:ext>
            </a:extLst>
          </p:cNvPr>
          <p:cNvPicPr>
            <a:picLocks noChangeAspect="1"/>
          </p:cNvPicPr>
          <p:nvPr userDrawn="1"/>
        </p:nvPicPr>
        <p:blipFill>
          <a:blip r:embed="rId15"/>
          <a:stretch>
            <a:fillRect/>
          </a:stretch>
        </p:blipFill>
        <p:spPr>
          <a:xfrm>
            <a:off x="11506199" y="27166"/>
            <a:ext cx="639948" cy="639830"/>
          </a:xfrm>
          <a:prstGeom prst="rect">
            <a:avLst/>
          </a:prstGeom>
        </p:spPr>
      </p:pic>
      <p:sp>
        <p:nvSpPr>
          <p:cNvPr id="9" name="TextBox 8">
            <a:extLst>
              <a:ext uri="{FF2B5EF4-FFF2-40B4-BE49-F238E27FC236}">
                <a16:creationId xmlns:a16="http://schemas.microsoft.com/office/drawing/2014/main" xmlns="" id="{80FFC769-2FF5-4255-956E-2C23E2C5F376}"/>
              </a:ext>
            </a:extLst>
          </p:cNvPr>
          <p:cNvSpPr txBox="1"/>
          <p:nvPr userDrawn="1"/>
        </p:nvSpPr>
        <p:spPr>
          <a:xfrm>
            <a:off x="1097179" y="27166"/>
            <a:ext cx="10150041" cy="584775"/>
          </a:xfrm>
          <a:prstGeom prst="rect">
            <a:avLst/>
          </a:prstGeom>
          <a:noFill/>
        </p:spPr>
        <p:txBody>
          <a:bodyPr wrap="square" rtlCol="0">
            <a:spAutoFit/>
          </a:bodyPr>
          <a:lstStyle/>
          <a:p>
            <a:pPr algn="ctr"/>
            <a:r>
              <a:rPr lang="ne-NP" sz="1400" b="0" dirty="0">
                <a:solidFill>
                  <a:srgbClr val="FF0000"/>
                </a:solidFill>
                <a:cs typeface="Kalimati" panose="00000400000000000000" pitchFamily="2"/>
              </a:rPr>
              <a:t>केन्द्रीय तथ्याङ्क विभाग</a:t>
            </a:r>
            <a:endParaRPr lang="en-US" sz="1400" b="0" dirty="0">
              <a:solidFill>
                <a:srgbClr val="FF0000"/>
              </a:solidFill>
              <a:cs typeface="Kalimati" panose="00000400000000000000" pitchFamily="2"/>
            </a:endParaRPr>
          </a:p>
          <a:p>
            <a:pPr algn="ctr"/>
            <a:r>
              <a:rPr lang="ne-NP" sz="1800" b="0" dirty="0">
                <a:solidFill>
                  <a:srgbClr val="FF0000"/>
                </a:solidFill>
                <a:cs typeface="Kalimati" panose="00000400000000000000" pitchFamily="2"/>
              </a:rPr>
              <a:t>राष्ट्रिय कृषिगणना २०७८</a:t>
            </a:r>
          </a:p>
        </p:txBody>
      </p:sp>
      <p:cxnSp>
        <p:nvCxnSpPr>
          <p:cNvPr id="11" name="Straight Connector 10">
            <a:extLst>
              <a:ext uri="{FF2B5EF4-FFF2-40B4-BE49-F238E27FC236}">
                <a16:creationId xmlns:a16="http://schemas.microsoft.com/office/drawing/2014/main" xmlns="" id="{04C7B003-50A9-471B-8DC3-F129A3E60B43}"/>
              </a:ext>
            </a:extLst>
          </p:cNvPr>
          <p:cNvCxnSpPr/>
          <p:nvPr userDrawn="1"/>
        </p:nvCxnSpPr>
        <p:spPr>
          <a:xfrm>
            <a:off x="0" y="686661"/>
            <a:ext cx="12192000" cy="0"/>
          </a:xfrm>
          <a:prstGeom prst="line">
            <a:avLst/>
          </a:prstGeom>
          <a:ln w="19050">
            <a:solidFill>
              <a:srgbClr val="0070C0"/>
            </a:solidFill>
          </a:ln>
        </p:spPr>
        <p:style>
          <a:lnRef idx="1">
            <a:schemeClr val="dk1"/>
          </a:lnRef>
          <a:fillRef idx="0">
            <a:schemeClr val="dk1"/>
          </a:fillRef>
          <a:effectRef idx="0">
            <a:schemeClr val="dk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19.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1295400"/>
            <a:ext cx="12192000" cy="2819400"/>
          </a:xfrm>
          <a:noFill/>
        </p:spPr>
        <p:txBody>
          <a:bodyPr wrap="square" numCol="1" anchorCtr="0" compatLnSpc="1">
            <a:prstTxWarp prst="textNoShape">
              <a:avLst/>
            </a:prstTxWarp>
            <a:noAutofit/>
          </a:bodyPr>
          <a:lstStyle/>
          <a:p>
            <a:pPr>
              <a:lnSpc>
                <a:spcPct val="150000"/>
              </a:lnSpc>
              <a:spcBef>
                <a:spcPts val="600"/>
              </a:spcBef>
              <a:spcAft>
                <a:spcPts val="600"/>
              </a:spcAft>
              <a:defRPr/>
            </a:pPr>
            <a:r>
              <a:rPr lang="ne-NP" sz="2800" dirty="0">
                <a:solidFill>
                  <a:srgbClr val="4708C4"/>
                </a:solidFill>
                <a:latin typeface="Preeti"/>
                <a:cs typeface="Kalimati" pitchFamily="2"/>
              </a:rPr>
              <a:t>राष्ट्रिय कृषिगणना २०७८</a:t>
            </a:r>
            <a:r>
              <a:rPr lang="ne-NP" sz="2800" dirty="0">
                <a:latin typeface="Preeti" pitchFamily="2" charset="0"/>
                <a:cs typeface="Arial" pitchFamily="34" charset="0"/>
              </a:rPr>
              <a:t/>
            </a:r>
            <a:br>
              <a:rPr lang="ne-NP" sz="2800" dirty="0">
                <a:latin typeface="Preeti" pitchFamily="2" charset="0"/>
                <a:cs typeface="Arial" pitchFamily="34" charset="0"/>
              </a:rPr>
            </a:br>
            <a:r>
              <a:rPr lang="ne-NP" sz="3200" dirty="0" smtClean="0">
                <a:solidFill>
                  <a:srgbClr val="4708C4"/>
                </a:solidFill>
                <a:latin typeface="Preeti"/>
                <a:cs typeface="Kalimati" pitchFamily="2"/>
              </a:rPr>
              <a:t>गणक तथा सुपरिवेक्षकको </a:t>
            </a:r>
            <a:r>
              <a:rPr lang="ne-NP" sz="3200" dirty="0">
                <a:solidFill>
                  <a:srgbClr val="4708C4"/>
                </a:solidFill>
                <a:latin typeface="Preeti"/>
                <a:cs typeface="Kalimati" pitchFamily="2"/>
              </a:rPr>
              <a:t>तालिम</a:t>
            </a:r>
            <a:r>
              <a:rPr lang="ne-NP" sz="2000" dirty="0">
                <a:solidFill>
                  <a:schemeClr val="tx2"/>
                </a:solidFill>
                <a:latin typeface="Preeti"/>
                <a:cs typeface="Kalimati" pitchFamily="2"/>
              </a:rPr>
              <a:t/>
            </a:r>
            <a:br>
              <a:rPr lang="ne-NP" sz="2000" dirty="0">
                <a:solidFill>
                  <a:schemeClr val="tx2"/>
                </a:solidFill>
                <a:latin typeface="Preeti"/>
                <a:cs typeface="Kalimati" pitchFamily="2"/>
              </a:rPr>
            </a:br>
            <a:r>
              <a:rPr lang="ne-NP" sz="2800" dirty="0">
                <a:solidFill>
                  <a:schemeClr val="tx2"/>
                </a:solidFill>
                <a:latin typeface="Preeti"/>
                <a:cs typeface="Kalimati" pitchFamily="2"/>
              </a:rPr>
              <a:t>मितिः </a:t>
            </a:r>
            <a:r>
              <a:rPr lang="ne-NP" sz="2800">
                <a:solidFill>
                  <a:schemeClr val="tx2"/>
                </a:solidFill>
                <a:latin typeface="Preeti"/>
                <a:cs typeface="Kalimati" pitchFamily="2"/>
              </a:rPr>
              <a:t>चैत </a:t>
            </a:r>
            <a:r>
              <a:rPr lang="ne-NP" sz="2800" smtClean="0">
                <a:solidFill>
                  <a:schemeClr val="tx2"/>
                </a:solidFill>
                <a:latin typeface="Preeti"/>
                <a:cs typeface="Kalimati" pitchFamily="2"/>
              </a:rPr>
              <a:t>३०,</a:t>
            </a:r>
            <a:r>
              <a:rPr lang="en-US" sz="2800" dirty="0" smtClean="0">
                <a:solidFill>
                  <a:schemeClr val="tx2"/>
                </a:solidFill>
                <a:latin typeface="Preeti"/>
                <a:cs typeface="Kalimati" pitchFamily="2"/>
              </a:rPr>
              <a:t> </a:t>
            </a:r>
            <a:r>
              <a:rPr lang="ne-NP" sz="2800" dirty="0">
                <a:solidFill>
                  <a:schemeClr val="tx2"/>
                </a:solidFill>
                <a:latin typeface="Preeti"/>
                <a:cs typeface="Kalimati" pitchFamily="2"/>
              </a:rPr>
              <a:t>२०७८</a:t>
            </a:r>
            <a:br>
              <a:rPr lang="ne-NP" sz="2800" dirty="0">
                <a:solidFill>
                  <a:schemeClr val="tx2"/>
                </a:solidFill>
                <a:latin typeface="Preeti"/>
                <a:cs typeface="Kalimati" pitchFamily="2"/>
              </a:rPr>
            </a:br>
            <a:r>
              <a:rPr lang="ne-NP" sz="1800" dirty="0" smtClean="0">
                <a:solidFill>
                  <a:schemeClr val="tx2"/>
                </a:solidFill>
                <a:latin typeface="Preeti"/>
                <a:cs typeface="Kalimati" pitchFamily="2"/>
              </a:rPr>
              <a:t>......जिल्ला</a:t>
            </a:r>
            <a:r>
              <a:rPr lang="en-US" sz="3600" dirty="0">
                <a:solidFill>
                  <a:schemeClr val="tx2"/>
                </a:solidFill>
                <a:latin typeface="Preeti"/>
                <a:cs typeface="Kalimati" pitchFamily="2"/>
              </a:rPr>
              <a:t/>
            </a:r>
            <a:br>
              <a:rPr lang="en-US" sz="3600" dirty="0">
                <a:solidFill>
                  <a:schemeClr val="tx2"/>
                </a:solidFill>
                <a:latin typeface="Preeti"/>
                <a:cs typeface="Kalimati" pitchFamily="2"/>
              </a:rPr>
            </a:br>
            <a:r>
              <a:rPr lang="en-US" sz="3600" dirty="0">
                <a:latin typeface="Preeti"/>
                <a:cs typeface="Kalimati" pitchFamily="2"/>
              </a:rPr>
              <a:t/>
            </a:r>
            <a:br>
              <a:rPr lang="en-US" sz="3600" dirty="0">
                <a:latin typeface="Preeti"/>
                <a:cs typeface="Kalimati" pitchFamily="2"/>
              </a:rPr>
            </a:br>
            <a:endParaRPr lang="en-US" sz="7200" dirty="0">
              <a:latin typeface="Preeti" pitchFamily="2" charset="0"/>
              <a:cs typeface="Times New Roman" panose="02020603050405020304" pitchFamily="18" charset="0"/>
            </a:endParaRPr>
          </a:p>
        </p:txBody>
      </p:sp>
      <p:sp>
        <p:nvSpPr>
          <p:cNvPr id="5" name="TextBox 4">
            <a:extLst>
              <a:ext uri="{FF2B5EF4-FFF2-40B4-BE49-F238E27FC236}">
                <a16:creationId xmlns:a16="http://schemas.microsoft.com/office/drawing/2014/main" xmlns="" id="{B3BA6E71-2ED7-4E78-9BD9-383B3C7F7960}"/>
              </a:ext>
            </a:extLst>
          </p:cNvPr>
          <p:cNvSpPr txBox="1"/>
          <p:nvPr/>
        </p:nvSpPr>
        <p:spPr>
          <a:xfrm>
            <a:off x="-990600" y="4267200"/>
            <a:ext cx="9271000" cy="972574"/>
          </a:xfrm>
          <a:prstGeom prst="rect">
            <a:avLst/>
          </a:prstGeom>
          <a:noFill/>
        </p:spPr>
        <p:txBody>
          <a:bodyPr wrap="square">
            <a:spAutoFit/>
          </a:bodyPr>
          <a:lstStyle/>
          <a:p>
            <a:pPr algn="ctr">
              <a:spcBef>
                <a:spcPct val="10000"/>
              </a:spcBef>
              <a:spcAft>
                <a:spcPct val="10000"/>
              </a:spcAft>
            </a:pPr>
            <a:r>
              <a:rPr lang="ne-NP" sz="2800" dirty="0">
                <a:solidFill>
                  <a:srgbClr val="002060"/>
                </a:solidFill>
                <a:latin typeface="Preeti"/>
                <a:cs typeface="Kalimati" pitchFamily="2"/>
              </a:rPr>
              <a:t>लगत २: कृषक परिवार </a:t>
            </a:r>
            <a:r>
              <a:rPr lang="ne-NP" sz="2800" dirty="0" smtClean="0">
                <a:solidFill>
                  <a:srgbClr val="002060"/>
                </a:solidFill>
                <a:latin typeface="Preeti"/>
                <a:cs typeface="Kalimati" pitchFamily="2"/>
              </a:rPr>
              <a:t>प्रश्नावली</a:t>
            </a:r>
            <a:endParaRPr lang="en-US" sz="2800" dirty="0" smtClean="0">
              <a:solidFill>
                <a:srgbClr val="002060"/>
              </a:solidFill>
              <a:latin typeface="Preeti"/>
              <a:cs typeface="Kalimati" pitchFamily="2"/>
            </a:endParaRPr>
          </a:p>
          <a:p>
            <a:pPr algn="ctr">
              <a:spcBef>
                <a:spcPct val="10000"/>
              </a:spcBef>
              <a:spcAft>
                <a:spcPct val="10000"/>
              </a:spcAft>
            </a:pPr>
            <a:r>
              <a:rPr lang="ne-NP" sz="2400" dirty="0" smtClean="0">
                <a:solidFill>
                  <a:srgbClr val="002060"/>
                </a:solidFill>
                <a:latin typeface="Preeti"/>
                <a:cs typeface="Kalimati" pitchFamily="2"/>
              </a:rPr>
              <a:t>भाग </a:t>
            </a:r>
            <a:r>
              <a:rPr lang="ne-NP" sz="2400" dirty="0">
                <a:solidFill>
                  <a:srgbClr val="002060"/>
                </a:solidFill>
                <a:latin typeface="Preeti"/>
                <a:cs typeface="Kalimati" pitchFamily="2"/>
              </a:rPr>
              <a:t>११ वातावरण</a:t>
            </a:r>
          </a:p>
        </p:txBody>
      </p:sp>
      <p:sp>
        <p:nvSpPr>
          <p:cNvPr id="4" name="Slide Number Placeholder 3">
            <a:extLst>
              <a:ext uri="{FF2B5EF4-FFF2-40B4-BE49-F238E27FC236}">
                <a16:creationId xmlns:a16="http://schemas.microsoft.com/office/drawing/2014/main" xmlns="" id="{CE1F62E6-14E3-49F6-AA95-4AFBC68681EE}"/>
              </a:ext>
            </a:extLst>
          </p:cNvPr>
          <p:cNvSpPr>
            <a:spLocks noGrp="1"/>
          </p:cNvSpPr>
          <p:nvPr>
            <p:ph type="sldNum" sz="quarter" idx="12"/>
          </p:nvPr>
        </p:nvSpPr>
        <p:spPr>
          <a:xfrm>
            <a:off x="9347200" y="6400801"/>
            <a:ext cx="2844800" cy="457200"/>
          </a:xfrm>
        </p:spPr>
        <p:txBody>
          <a:bodyPr/>
          <a:lstStyle/>
          <a:p>
            <a:fld id="{B6F15528-21DE-4FAA-801E-634DDDAF4B2B}" type="slidenum">
              <a:rPr lang="en-US" sz="1800" smtClean="0">
                <a:latin typeface="Fontasy Himali" panose="04020500000000000000" pitchFamily="82" charset="0"/>
              </a:rPr>
              <a:pPr/>
              <a:t>1</a:t>
            </a:fld>
            <a:endParaRPr lang="en-US" sz="1800" dirty="0">
              <a:latin typeface="Fontasy Himali" panose="04020500000000000000" pitchFamily="82" charset="0"/>
            </a:endParaRPr>
          </a:p>
        </p:txBody>
      </p:sp>
      <p:sp>
        <p:nvSpPr>
          <p:cNvPr id="7" name="TextBox 6">
            <a:extLst>
              <a:ext uri="{FF2B5EF4-FFF2-40B4-BE49-F238E27FC236}">
                <a16:creationId xmlns:a16="http://schemas.microsoft.com/office/drawing/2014/main" xmlns="" id="{601A41DD-702D-4F97-A023-C767D3F565F0}"/>
              </a:ext>
            </a:extLst>
          </p:cNvPr>
          <p:cNvSpPr txBox="1"/>
          <p:nvPr/>
        </p:nvSpPr>
        <p:spPr>
          <a:xfrm>
            <a:off x="8915400" y="4126468"/>
            <a:ext cx="3276600" cy="461665"/>
          </a:xfrm>
          <a:prstGeom prst="rect">
            <a:avLst/>
          </a:prstGeom>
          <a:noFill/>
        </p:spPr>
        <p:txBody>
          <a:bodyPr wrap="square" rtlCol="0">
            <a:spAutoFit/>
          </a:bodyPr>
          <a:lstStyle/>
          <a:p>
            <a:pPr algn="ctr"/>
            <a:r>
              <a:rPr lang="ne-NP" sz="2400" b="1" dirty="0">
                <a:solidFill>
                  <a:srgbClr val="0070C0"/>
                </a:solidFill>
                <a:cs typeface="Kalimati" panose="00000400000000000000" pitchFamily="2"/>
              </a:rPr>
              <a:t> </a:t>
            </a:r>
            <a:r>
              <a:rPr lang="ne-NP" sz="2400" b="1" dirty="0" smtClean="0">
                <a:solidFill>
                  <a:srgbClr val="0070C0"/>
                </a:solidFill>
                <a:cs typeface="Kalimati" panose="00000400000000000000" pitchFamily="2"/>
              </a:rPr>
              <a:t>छेठौं दिनको पहिलो </a:t>
            </a:r>
            <a:r>
              <a:rPr lang="ne-NP" sz="2400" b="1" dirty="0">
                <a:solidFill>
                  <a:srgbClr val="0070C0"/>
                </a:solidFill>
                <a:cs typeface="Kalimati" panose="00000400000000000000" pitchFamily="2"/>
              </a:rPr>
              <a:t>सत्र</a:t>
            </a:r>
            <a:endParaRPr lang="en-US" sz="2400" b="1" dirty="0">
              <a:solidFill>
                <a:srgbClr val="0070C0"/>
              </a:solidFill>
              <a:cs typeface="Kalimati" panose="00000400000000000000" pitchFamily="2"/>
            </a:endParaRPr>
          </a:p>
        </p:txBody>
      </p:sp>
    </p:spTree>
    <p:extLst>
      <p:ext uri="{BB962C8B-B14F-4D97-AF65-F5344CB8AC3E}">
        <p14:creationId xmlns:p14="http://schemas.microsoft.com/office/powerpoint/2010/main" val="28017000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700494"/>
            <a:ext cx="9070405" cy="423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a:off x="2667000" y="3733800"/>
            <a:ext cx="1219200" cy="35619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066800" y="4999812"/>
            <a:ext cx="9829800" cy="1754326"/>
          </a:xfrm>
          <a:prstGeom prst="rect">
            <a:avLst/>
          </a:prstGeom>
          <a:ln w="38100">
            <a:solidFill>
              <a:schemeClr val="tx1">
                <a:lumMod val="50000"/>
                <a:lumOff val="50000"/>
              </a:schemeClr>
            </a:solidFill>
          </a:ln>
        </p:spPr>
        <p:txBody>
          <a:bodyPr wrap="square">
            <a:spAutoFit/>
          </a:bodyPr>
          <a:lstStyle/>
          <a:p>
            <a:pPr algn="just">
              <a:lnSpc>
                <a:spcPct val="150000"/>
              </a:lnSpc>
            </a:pPr>
            <a:r>
              <a:rPr lang="ne-NP" sz="2400" b="1" dirty="0">
                <a:solidFill>
                  <a:srgbClr val="0070C0"/>
                </a:solidFill>
                <a:cs typeface="Kalimati" pitchFamily="2"/>
              </a:rPr>
              <a:t>रासायनिक क्षति </a:t>
            </a:r>
            <a:r>
              <a:rPr lang="ne-NP" sz="2400" dirty="0">
                <a:cs typeface="Kalimati" pitchFamily="2"/>
              </a:rPr>
              <a:t>भन्नाले माटोको अम्लीयपन, क्षारीयपन, भूप्रदूषण, रासायनिक पदार्थको अत्यधिक प्रयोग आदिबाट माटोको पोषण तत्व वा प्राङ्गारिक तत्वहरूको क्षयीकरण भई काम नलाग्ने भएको जग्गालाई जनाउँछ </a:t>
            </a:r>
            <a:endParaRPr lang="en-US" sz="2400" dirty="0">
              <a:cs typeface="Kalimati" pitchFamily="2"/>
            </a:endParaRPr>
          </a:p>
        </p:txBody>
      </p:sp>
      <p:sp>
        <p:nvSpPr>
          <p:cNvPr id="6" name="Slide Number Placeholder 19">
            <a:extLst>
              <a:ext uri="{FF2B5EF4-FFF2-40B4-BE49-F238E27FC236}">
                <a16:creationId xmlns:a16="http://schemas.microsoft.com/office/drawing/2014/main" xmlns="" id="{45979DE2-DB8D-4A62-9F91-B204E6C2C87A}"/>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10</a:t>
            </a:fld>
            <a:endParaRPr lang="en-US" dirty="0">
              <a:latin typeface="Fontasy Himali" panose="04020500000000000000" pitchFamily="82" charset="0"/>
            </a:endParaRPr>
          </a:p>
        </p:txBody>
      </p:sp>
    </p:spTree>
    <p:extLst>
      <p:ext uri="{BB962C8B-B14F-4D97-AF65-F5344CB8AC3E}">
        <p14:creationId xmlns:p14="http://schemas.microsoft.com/office/powerpoint/2010/main" val="3832789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11389"/>
          <a:stretch/>
        </p:blipFill>
        <p:spPr bwMode="auto">
          <a:xfrm>
            <a:off x="457200" y="750810"/>
            <a:ext cx="11658599" cy="36687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Oval 4"/>
          <p:cNvSpPr/>
          <p:nvPr/>
        </p:nvSpPr>
        <p:spPr>
          <a:xfrm>
            <a:off x="2895600" y="3834809"/>
            <a:ext cx="1219200" cy="35619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1066800" y="4522014"/>
            <a:ext cx="10744200" cy="2308324"/>
          </a:xfrm>
          <a:prstGeom prst="rect">
            <a:avLst/>
          </a:prstGeom>
          <a:ln w="38100">
            <a:solidFill>
              <a:schemeClr val="tx1">
                <a:lumMod val="50000"/>
                <a:lumOff val="50000"/>
              </a:schemeClr>
            </a:solidFill>
          </a:ln>
        </p:spPr>
        <p:txBody>
          <a:bodyPr wrap="square">
            <a:spAutoFit/>
          </a:bodyPr>
          <a:lstStyle/>
          <a:p>
            <a:pPr algn="just">
              <a:lnSpc>
                <a:spcPct val="150000"/>
              </a:lnSpc>
            </a:pPr>
            <a:r>
              <a:rPr lang="ne-NP" sz="2400" b="1" dirty="0">
                <a:solidFill>
                  <a:srgbClr val="0070C0"/>
                </a:solidFill>
                <a:cs typeface="Kalimati" pitchFamily="2"/>
              </a:rPr>
              <a:t>भौतिक क्षति </a:t>
            </a:r>
            <a:r>
              <a:rPr lang="ne-NP" sz="2400" dirty="0">
                <a:cs typeface="Kalimati" pitchFamily="2"/>
              </a:rPr>
              <a:t>भन्नाले भूकम्प, पहिरो, चट्ट्याङजस्ता प्राकृतिक प्रकोपले गर्दा जमिनको धाँजा फाट्ने, पानी जमी डुबानमा पर्ने, ढुङ्गा, माटो, बालुवा, रोडा, आदिले पुरिई÷टालिई जग्गाको भौतिक अवस्थामै आएको परिवर्तनले काम नलाग्ने भएको जग्गालाई जनाउँछ । </a:t>
            </a:r>
          </a:p>
        </p:txBody>
      </p:sp>
      <p:sp>
        <p:nvSpPr>
          <p:cNvPr id="6" name="Slide Number Placeholder 19">
            <a:extLst>
              <a:ext uri="{FF2B5EF4-FFF2-40B4-BE49-F238E27FC236}">
                <a16:creationId xmlns:a16="http://schemas.microsoft.com/office/drawing/2014/main" xmlns="" id="{DE72EA26-5C50-47C5-B102-C0C4B1D5E753}"/>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11</a:t>
            </a:fld>
            <a:endParaRPr lang="en-US" dirty="0">
              <a:latin typeface="Fontasy Himali" panose="04020500000000000000" pitchFamily="82" charset="0"/>
            </a:endParaRPr>
          </a:p>
        </p:txBody>
      </p:sp>
    </p:spTree>
    <p:extLst>
      <p:ext uri="{BB962C8B-B14F-4D97-AF65-F5344CB8AC3E}">
        <p14:creationId xmlns:p14="http://schemas.microsoft.com/office/powerpoint/2010/main" val="3116083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3900" y="5366519"/>
            <a:ext cx="9067800" cy="1154162"/>
          </a:xfrm>
          <a:prstGeom prst="rect">
            <a:avLst/>
          </a:prstGeom>
          <a:ln w="38100">
            <a:solidFill>
              <a:schemeClr val="tx1">
                <a:lumMod val="50000"/>
                <a:lumOff val="50000"/>
              </a:schemeClr>
            </a:solidFill>
          </a:ln>
        </p:spPr>
        <p:txBody>
          <a:bodyPr wrap="square">
            <a:spAutoFit/>
          </a:bodyPr>
          <a:lstStyle/>
          <a:p>
            <a:pPr>
              <a:lnSpc>
                <a:spcPct val="150000"/>
              </a:lnSpc>
            </a:pPr>
            <a:r>
              <a:rPr lang="ne-NP" sz="2400" dirty="0">
                <a:cs typeface="Kalimati" pitchFamily="2"/>
              </a:rPr>
              <a:t>यस प्रश्नमा क्षतिको प्रकार अनुसार कृषि चलनमा क्षति भएको जग्गाको क्षेत्रफल सम्बन्धित लहरहरुमा लेख्नुपर्दछ ।</a:t>
            </a:r>
            <a:endParaRPr lang="ne-NP" dirty="0"/>
          </a:p>
        </p:txBody>
      </p:sp>
      <p:grpSp>
        <p:nvGrpSpPr>
          <p:cNvPr id="3" name="Group 2">
            <a:extLst>
              <a:ext uri="{FF2B5EF4-FFF2-40B4-BE49-F238E27FC236}">
                <a16:creationId xmlns:a16="http://schemas.microsoft.com/office/drawing/2014/main" xmlns="" id="{A331B6DB-609A-42F3-8885-B39CC04D7D10}"/>
              </a:ext>
            </a:extLst>
          </p:cNvPr>
          <p:cNvGrpSpPr/>
          <p:nvPr/>
        </p:nvGrpSpPr>
        <p:grpSpPr>
          <a:xfrm>
            <a:off x="304800" y="914400"/>
            <a:ext cx="11582400" cy="4343400"/>
            <a:chOff x="1219200" y="914400"/>
            <a:chExt cx="8077200" cy="259080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914400"/>
              <a:ext cx="80772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Oval 7"/>
            <p:cNvSpPr/>
            <p:nvPr/>
          </p:nvSpPr>
          <p:spPr>
            <a:xfrm>
              <a:off x="5181600" y="2362200"/>
              <a:ext cx="3048000" cy="990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Slide Number Placeholder 19">
            <a:extLst>
              <a:ext uri="{FF2B5EF4-FFF2-40B4-BE49-F238E27FC236}">
                <a16:creationId xmlns:a16="http://schemas.microsoft.com/office/drawing/2014/main" xmlns="" id="{71CE812D-FA36-4E1D-BB29-45EEA70CF84C}"/>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12</a:t>
            </a:fld>
            <a:endParaRPr lang="en-US" dirty="0">
              <a:latin typeface="Fontasy Himali" panose="04020500000000000000" pitchFamily="82" charset="0"/>
            </a:endParaRPr>
          </a:p>
        </p:txBody>
      </p:sp>
    </p:spTree>
    <p:extLst>
      <p:ext uri="{BB962C8B-B14F-4D97-AF65-F5344CB8AC3E}">
        <p14:creationId xmlns:p14="http://schemas.microsoft.com/office/powerpoint/2010/main" val="2775642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838200"/>
            <a:ext cx="11201398"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04800" y="3719685"/>
            <a:ext cx="11201399" cy="2862322"/>
          </a:xfrm>
          <a:prstGeom prst="rect">
            <a:avLst/>
          </a:prstGeom>
        </p:spPr>
        <p:txBody>
          <a:bodyPr wrap="square">
            <a:spAutoFit/>
          </a:bodyPr>
          <a:lstStyle/>
          <a:p>
            <a:pPr algn="just">
              <a:lnSpc>
                <a:spcPct val="150000"/>
              </a:lnSpc>
            </a:pPr>
            <a:r>
              <a:rPr lang="ne-NP" sz="2400" dirty="0">
                <a:cs typeface="Kalimati" pitchFamily="2"/>
              </a:rPr>
              <a:t>माटोको उर्वराशक्ति पत्ता लगाउन र बाली उत्पादनमा देखिएको समस्याको कारण पत्ता लगाउन गरिने माटो परीक्षण </a:t>
            </a:r>
            <a:r>
              <a:rPr lang="ne-NP" sz="2400" b="1" dirty="0">
                <a:solidFill>
                  <a:srgbClr val="0070C0"/>
                </a:solidFill>
                <a:cs typeface="Kalimati" pitchFamily="2"/>
              </a:rPr>
              <a:t>विगत तीन वर्षमा </a:t>
            </a:r>
            <a:r>
              <a:rPr lang="ne-NP" sz="2400" dirty="0">
                <a:cs typeface="Kalimati" pitchFamily="2"/>
              </a:rPr>
              <a:t>कृषि चलनमा </a:t>
            </a:r>
            <a:r>
              <a:rPr lang="ne-NP" sz="2400" dirty="0" smtClean="0">
                <a:cs typeface="Kalimati" pitchFamily="2"/>
              </a:rPr>
              <a:t>गरिएको </a:t>
            </a:r>
            <a:r>
              <a:rPr lang="ne-NP" sz="2400" dirty="0">
                <a:cs typeface="Kalimati" pitchFamily="2"/>
              </a:rPr>
              <a:t>थियो वा थिएन सोधी यदि थियो भने सो लाई जनाउने कोड १ मा,  थिएन भने कोड २ मा र </a:t>
            </a:r>
            <a:r>
              <a:rPr lang="ne-NP" sz="2400" b="1" dirty="0">
                <a:solidFill>
                  <a:srgbClr val="7030A0"/>
                </a:solidFill>
                <a:cs typeface="Kalimati" pitchFamily="2"/>
              </a:rPr>
              <a:t>यदि कृषक परिवारले बाली नलगाई पशुपन्छीपालन मात्र गरेको भए माटो परीक्षण सान्दर्भिक नहुने भएकाले यस्तो अवस्थामा लागु नहुने कोड ३ मा गोलो घेरा लगाउनुपर्छ ।</a:t>
            </a:r>
            <a:endParaRPr lang="en-US" sz="2400" b="1" dirty="0">
              <a:solidFill>
                <a:srgbClr val="7030A0"/>
              </a:solidFill>
              <a:cs typeface="Kalimati" pitchFamily="2"/>
            </a:endParaRPr>
          </a:p>
        </p:txBody>
      </p:sp>
      <p:sp>
        <p:nvSpPr>
          <p:cNvPr id="4" name="Slide Number Placeholder 19">
            <a:extLst>
              <a:ext uri="{FF2B5EF4-FFF2-40B4-BE49-F238E27FC236}">
                <a16:creationId xmlns:a16="http://schemas.microsoft.com/office/drawing/2014/main" xmlns="" id="{B647E319-43B7-4FBE-AEF9-22E79B3F97A5}"/>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13</a:t>
            </a:fld>
            <a:endParaRPr lang="en-US" dirty="0">
              <a:latin typeface="Fontasy Himali" panose="04020500000000000000" pitchFamily="82" charset="0"/>
            </a:endParaRPr>
          </a:p>
        </p:txBody>
      </p:sp>
    </p:spTree>
    <p:extLst>
      <p:ext uri="{BB962C8B-B14F-4D97-AF65-F5344CB8AC3E}">
        <p14:creationId xmlns:p14="http://schemas.microsoft.com/office/powerpoint/2010/main" val="2633438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53205" y="3733800"/>
            <a:ext cx="11885589" cy="3124200"/>
          </a:xfrm>
          <a:prstGeom prst="roundRect">
            <a:avLst/>
          </a:prstGeom>
          <a:noFill/>
          <a:ln>
            <a:solidFill>
              <a:schemeClr val="tx1">
                <a:lumMod val="50000"/>
                <a:lumOff val="50000"/>
              </a:schemeClr>
            </a:solidFill>
          </a:ln>
        </p:spPr>
        <p:style>
          <a:lnRef idx="2">
            <a:schemeClr val="accent2"/>
          </a:lnRef>
          <a:fillRef idx="1">
            <a:schemeClr val="lt1"/>
          </a:fillRef>
          <a:effectRef idx="0">
            <a:schemeClr val="accent2"/>
          </a:effectRef>
          <a:fontRef idx="minor">
            <a:schemeClr val="dk1"/>
          </a:fontRef>
        </p:style>
        <p:txBody>
          <a:bodyPr rtlCol="0" anchor="ctr"/>
          <a:lstStyle/>
          <a:p>
            <a:endParaRPr lang="en-US" sz="2800" dirty="0">
              <a:latin typeface="Preeti" pitchFamily="2" charset="0"/>
            </a:endParaRPr>
          </a:p>
          <a:p>
            <a:pPr marL="457200" indent="-457200" algn="just">
              <a:lnSpc>
                <a:spcPct val="150000"/>
              </a:lnSpc>
              <a:buFont typeface="Wingdings" pitchFamily="2" charset="2"/>
              <a:buChar char="ü"/>
            </a:pPr>
            <a:endParaRPr lang="ne-NP" sz="2400" dirty="0">
              <a:latin typeface="Preeti" pitchFamily="2" charset="0"/>
              <a:cs typeface="Kalimati" pitchFamily="2"/>
            </a:endParaRPr>
          </a:p>
          <a:p>
            <a:pPr marL="457200" indent="-457200" algn="just">
              <a:lnSpc>
                <a:spcPct val="150000"/>
              </a:lnSpc>
              <a:buFont typeface="Wingdings" pitchFamily="2" charset="2"/>
              <a:buChar char="ü"/>
            </a:pPr>
            <a:r>
              <a:rPr lang="ne-NP" sz="2400" b="1" dirty="0">
                <a:solidFill>
                  <a:srgbClr val="000099"/>
                </a:solidFill>
                <a:latin typeface="Preeti" pitchFamily="2" charset="0"/>
                <a:cs typeface="Kalimati" pitchFamily="2"/>
              </a:rPr>
              <a:t>पोलिथिन सिट वा पाल वा पोलिकार्बोनेट सिटलगायतका सामग्रीको प्रयोग गरी कृत्रिम प्रक्रियाबाट नियन्त्रित वातावरणमा बाली उत्पादन गरिने पद्धति हरितगृह÷टनेल पद्धति हो ।</a:t>
            </a:r>
          </a:p>
          <a:p>
            <a:pPr marL="457200" indent="-457200" algn="just">
              <a:lnSpc>
                <a:spcPct val="150000"/>
              </a:lnSpc>
              <a:buFont typeface="Wingdings" pitchFamily="2" charset="2"/>
              <a:buChar char="ü"/>
            </a:pPr>
            <a:r>
              <a:rPr lang="ne-NP" sz="2400" dirty="0">
                <a:latin typeface="Preeti" pitchFamily="2" charset="0"/>
                <a:cs typeface="Kalimati" pitchFamily="2"/>
              </a:rPr>
              <a:t>सन्दर्भ अवधिमा कृषक परिवारले हरितगृह वा टनेल पद्धतिबाट खेती गरेको थियो वा थिएन सोधी यदि थियो भने कोड १ मा र थिएन भने कोड २ मा गोलो घेरा लगाउनुपर्छ । </a:t>
            </a:r>
          </a:p>
          <a:p>
            <a:pPr marL="457200" indent="-457200" algn="just">
              <a:lnSpc>
                <a:spcPct val="150000"/>
              </a:lnSpc>
              <a:buFont typeface="Wingdings" pitchFamily="2" charset="2"/>
              <a:buChar char="ü"/>
            </a:pPr>
            <a:r>
              <a:rPr lang="ne-NP" sz="2400" dirty="0">
                <a:latin typeface="Preeti" pitchFamily="2" charset="0"/>
                <a:cs typeface="Kalimati" pitchFamily="2"/>
              </a:rPr>
              <a:t>यदि कोड २ मा गोलो घेरा लगाएको भए प्रश्न ११.७ नसोधी प्रश्न ११.८ देखि सोध्नुपर्छ </a:t>
            </a:r>
            <a:r>
              <a:rPr lang="ne-NP" sz="2400" dirty="0">
                <a:latin typeface="Preeti" pitchFamily="2" charset="0"/>
              </a:rPr>
              <a:t>। </a:t>
            </a:r>
          </a:p>
          <a:p>
            <a:pPr algn="just">
              <a:lnSpc>
                <a:spcPct val="150000"/>
              </a:lnSpc>
            </a:pPr>
            <a:endParaRPr lang="en-US" sz="2400" dirty="0">
              <a:solidFill>
                <a:schemeClr val="tx1"/>
              </a:solidFill>
              <a:latin typeface="Preeti" pitchFamily="2" charset="0"/>
            </a:endParaRPr>
          </a:p>
          <a:p>
            <a:pPr marL="457200" indent="-457200">
              <a:buFont typeface="Wingdings" pitchFamily="2" charset="2"/>
              <a:buChar char="ü"/>
            </a:pPr>
            <a:endParaRPr lang="en-US" sz="2800" dirty="0">
              <a:solidFill>
                <a:schemeClr val="tx1"/>
              </a:solidFill>
              <a:latin typeface="Preeti" pitchFamily="2"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8639" y="838200"/>
            <a:ext cx="10693761"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19">
            <a:extLst>
              <a:ext uri="{FF2B5EF4-FFF2-40B4-BE49-F238E27FC236}">
                <a16:creationId xmlns:a16="http://schemas.microsoft.com/office/drawing/2014/main" xmlns="" id="{B6227A6A-B61D-4D98-8481-F3036B0B0963}"/>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14</a:t>
            </a:fld>
            <a:endParaRPr lang="en-US" dirty="0">
              <a:latin typeface="Fontasy Himali" panose="04020500000000000000" pitchFamily="82" charset="0"/>
            </a:endParaRPr>
          </a:p>
        </p:txBody>
      </p:sp>
    </p:spTree>
    <p:extLst>
      <p:ext uri="{BB962C8B-B14F-4D97-AF65-F5344CB8AC3E}">
        <p14:creationId xmlns:p14="http://schemas.microsoft.com/office/powerpoint/2010/main" val="149059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365480"/>
            <a:ext cx="12039600" cy="3416320"/>
          </a:xfrm>
          <a:prstGeom prst="rect">
            <a:avLst/>
          </a:prstGeom>
          <a:ln w="38100">
            <a:solidFill>
              <a:schemeClr val="tx1">
                <a:lumMod val="50000"/>
                <a:lumOff val="50000"/>
              </a:schemeClr>
            </a:solidFill>
          </a:ln>
        </p:spPr>
        <p:txBody>
          <a:bodyPr wrap="square">
            <a:spAutoFit/>
          </a:bodyPr>
          <a:lstStyle/>
          <a:p>
            <a:pPr marL="342900" indent="-342900" algn="just">
              <a:lnSpc>
                <a:spcPct val="150000"/>
              </a:lnSpc>
              <a:buFont typeface="Wingdings" pitchFamily="2" charset="2"/>
              <a:buChar char="ü"/>
            </a:pPr>
            <a:r>
              <a:rPr lang="ne-NP" sz="2400" dirty="0">
                <a:cs typeface="Kalimati" pitchFamily="2"/>
              </a:rPr>
              <a:t>सन्दर्भ अवधिमा कृषक परिवारले हरितगृह पद्धति </a:t>
            </a:r>
            <a:r>
              <a:rPr lang="en-US" sz="2400" dirty="0">
                <a:latin typeface="Times New Roman" pitchFamily="18" charset="0"/>
                <a:cs typeface="Kalimati" pitchFamily="2"/>
              </a:rPr>
              <a:t>(Green House System) </a:t>
            </a:r>
            <a:r>
              <a:rPr lang="ne-NP" sz="2400" dirty="0">
                <a:cs typeface="Kalimati" pitchFamily="2"/>
              </a:rPr>
              <a:t>बाट गोलभेडा, काँक्रो, फर्सी,  काउली लगायतका अस्थायी बाली तथा स्याउ, कागती लगायतका स्थायी बालीको खेती गरेको हुन सक्छ । </a:t>
            </a:r>
          </a:p>
          <a:p>
            <a:pPr marL="342900" indent="-342900" algn="just">
              <a:lnSpc>
                <a:spcPct val="150000"/>
              </a:lnSpc>
              <a:buFont typeface="Wingdings" pitchFamily="2" charset="2"/>
              <a:buChar char="ü"/>
            </a:pPr>
            <a:r>
              <a:rPr lang="ne-NP" sz="2400" dirty="0">
                <a:cs typeface="Kalimati" pitchFamily="2"/>
              </a:rPr>
              <a:t>सन्दर्भ अवधिमा यसरी गरिएको खेतीको अस्थायी र स्थायी बालीअनुसारको सम्पूर्ण क्षेत्रफल उल्लिखित लहरहरूमा उल्लेख गर्नुपर्छ । </a:t>
            </a:r>
          </a:p>
          <a:p>
            <a:pPr marL="342900" indent="-342900" algn="just">
              <a:lnSpc>
                <a:spcPct val="150000"/>
              </a:lnSpc>
              <a:buFont typeface="Wingdings" pitchFamily="2" charset="2"/>
              <a:buChar char="ü"/>
            </a:pPr>
            <a:r>
              <a:rPr lang="ne-NP" sz="2400" dirty="0">
                <a:cs typeface="Kalimati" pitchFamily="2"/>
              </a:rPr>
              <a:t>यहाँ उल्लेख गरिने क्षेत्रफल पनि प्रश्न ३.१ उल्लिखित एकाइअनुसार नै हुनुपर्छ ।</a:t>
            </a:r>
          </a:p>
        </p:txBody>
      </p:sp>
      <p:grpSp>
        <p:nvGrpSpPr>
          <p:cNvPr id="3" name="Group 2">
            <a:extLst>
              <a:ext uri="{FF2B5EF4-FFF2-40B4-BE49-F238E27FC236}">
                <a16:creationId xmlns:a16="http://schemas.microsoft.com/office/drawing/2014/main" xmlns="" id="{74019C65-74FF-4F4F-9D35-9C73EA8B7D3E}"/>
              </a:ext>
            </a:extLst>
          </p:cNvPr>
          <p:cNvGrpSpPr/>
          <p:nvPr/>
        </p:nvGrpSpPr>
        <p:grpSpPr>
          <a:xfrm>
            <a:off x="37214" y="854831"/>
            <a:ext cx="11468986" cy="2510649"/>
            <a:chOff x="37214" y="854831"/>
            <a:chExt cx="9716386" cy="1983643"/>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14" y="854831"/>
              <a:ext cx="9716386" cy="1968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Oval 5"/>
            <p:cNvSpPr/>
            <p:nvPr/>
          </p:nvSpPr>
          <p:spPr>
            <a:xfrm>
              <a:off x="3810000" y="1905000"/>
              <a:ext cx="5638800" cy="93347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 name="Slide Number Placeholder 19">
            <a:extLst>
              <a:ext uri="{FF2B5EF4-FFF2-40B4-BE49-F238E27FC236}">
                <a16:creationId xmlns:a16="http://schemas.microsoft.com/office/drawing/2014/main" xmlns="" id="{4BF9FAC8-B1B4-433A-856C-D152789ACB46}"/>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15</a:t>
            </a:fld>
            <a:endParaRPr lang="en-US" dirty="0">
              <a:latin typeface="Fontasy Himali" panose="04020500000000000000" pitchFamily="82" charset="0"/>
            </a:endParaRPr>
          </a:p>
        </p:txBody>
      </p:sp>
    </p:spTree>
    <p:extLst>
      <p:ext uri="{BB962C8B-B14F-4D97-AF65-F5344CB8AC3E}">
        <p14:creationId xmlns:p14="http://schemas.microsoft.com/office/powerpoint/2010/main" val="3208616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838200"/>
            <a:ext cx="1074293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914400" y="3810000"/>
            <a:ext cx="9956800" cy="2862322"/>
          </a:xfrm>
          <a:prstGeom prst="rect">
            <a:avLst/>
          </a:prstGeom>
          <a:ln w="38100">
            <a:solidFill>
              <a:schemeClr val="tx1">
                <a:lumMod val="50000"/>
                <a:lumOff val="50000"/>
              </a:schemeClr>
            </a:solidFill>
          </a:ln>
        </p:spPr>
        <p:txBody>
          <a:bodyPr wrap="square">
            <a:spAutoFit/>
          </a:bodyPr>
          <a:lstStyle/>
          <a:p>
            <a:pPr marL="342900" indent="-342900" algn="just">
              <a:lnSpc>
                <a:spcPct val="150000"/>
              </a:lnSpc>
              <a:buFont typeface="Wingdings" pitchFamily="2" charset="2"/>
              <a:buChar char="ü"/>
            </a:pPr>
            <a:r>
              <a:rPr lang="ne-NP" sz="2400" dirty="0">
                <a:cs typeface="Kalimati" pitchFamily="2"/>
              </a:rPr>
              <a:t>यस प्रश्नमार्फत् कृषकलाई जलवायु परिवर्तनका बारेमा थाहा वा सामान्य जानकारी छ, छैन बुझ्न खोजिएको हो । </a:t>
            </a:r>
          </a:p>
          <a:p>
            <a:pPr marL="342900" indent="-342900" algn="just">
              <a:lnSpc>
                <a:spcPct val="150000"/>
              </a:lnSpc>
              <a:buFont typeface="Wingdings" pitchFamily="2" charset="2"/>
              <a:buChar char="ü"/>
            </a:pPr>
            <a:r>
              <a:rPr lang="ne-NP" sz="2400" dirty="0">
                <a:cs typeface="Kalimati" pitchFamily="2"/>
              </a:rPr>
              <a:t>यसका बारेमा थाहा भएमा कोड १ मा र नभएमा कोड २ मा गोलो घेरा लगाई प्रश्न ११.९ र ११.१० नसोधी ११.११ देखि सोध्नुपर्छ ।</a:t>
            </a:r>
          </a:p>
          <a:p>
            <a:endParaRPr lang="ne-NP" dirty="0"/>
          </a:p>
          <a:p>
            <a:endParaRPr lang="ne-NP" dirty="0"/>
          </a:p>
        </p:txBody>
      </p:sp>
      <p:sp>
        <p:nvSpPr>
          <p:cNvPr id="4" name="Slide Number Placeholder 19">
            <a:extLst>
              <a:ext uri="{FF2B5EF4-FFF2-40B4-BE49-F238E27FC236}">
                <a16:creationId xmlns:a16="http://schemas.microsoft.com/office/drawing/2014/main" xmlns="" id="{5062F337-4087-4EC3-A74F-1B27AF7511C6}"/>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16</a:t>
            </a:fld>
            <a:endParaRPr lang="en-US" dirty="0">
              <a:latin typeface="Fontasy Himali" panose="04020500000000000000" pitchFamily="82" charset="0"/>
            </a:endParaRPr>
          </a:p>
        </p:txBody>
      </p:sp>
    </p:spTree>
    <p:extLst>
      <p:ext uri="{BB962C8B-B14F-4D97-AF65-F5344CB8AC3E}">
        <p14:creationId xmlns:p14="http://schemas.microsoft.com/office/powerpoint/2010/main" val="40289626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20689" r="24208"/>
          <a:stretch/>
        </p:blipFill>
        <p:spPr bwMode="auto">
          <a:xfrm>
            <a:off x="457199" y="838200"/>
            <a:ext cx="11285307"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59488" y="3684798"/>
            <a:ext cx="12032512" cy="2631490"/>
          </a:xfrm>
          <a:prstGeom prst="rect">
            <a:avLst/>
          </a:prstGeom>
          <a:ln w="38100">
            <a:solidFill>
              <a:schemeClr val="tx1">
                <a:lumMod val="50000"/>
                <a:lumOff val="50000"/>
              </a:schemeClr>
            </a:solidFill>
          </a:ln>
        </p:spPr>
        <p:txBody>
          <a:bodyPr wrap="square">
            <a:spAutoFit/>
          </a:bodyPr>
          <a:lstStyle/>
          <a:p>
            <a:pPr marL="342900" indent="-342900" algn="just">
              <a:lnSpc>
                <a:spcPct val="150000"/>
              </a:lnSpc>
              <a:buFont typeface="Wingdings" pitchFamily="2" charset="2"/>
              <a:buChar char="ü"/>
            </a:pPr>
            <a:r>
              <a:rPr lang="ne-NP" sz="2200" dirty="0">
                <a:cs typeface="Kalimati" pitchFamily="2"/>
              </a:rPr>
              <a:t>कृषकको अनुभवमा जलवायु परिवर्तनले कृषि कार्यमा असर </a:t>
            </a:r>
            <a:r>
              <a:rPr lang="ne-NP" sz="2200" dirty="0" smtClean="0">
                <a:cs typeface="Kalimati" pitchFamily="2"/>
              </a:rPr>
              <a:t>पुर्‍याएको वा नपुर्‍याएको </a:t>
            </a:r>
            <a:r>
              <a:rPr lang="ne-NP" sz="2200" dirty="0">
                <a:cs typeface="Kalimati" pitchFamily="2"/>
              </a:rPr>
              <a:t>वा यसका बारेमा उसको प्रष्ट अनुभव नहुन पनि सक्छ । </a:t>
            </a:r>
          </a:p>
          <a:p>
            <a:pPr marL="342900" indent="-342900" algn="just">
              <a:lnSpc>
                <a:spcPct val="150000"/>
              </a:lnSpc>
              <a:buFont typeface="Wingdings" pitchFamily="2" charset="2"/>
              <a:buChar char="ü"/>
            </a:pPr>
            <a:r>
              <a:rPr lang="ne-NP" sz="2200" dirty="0">
                <a:cs typeface="Kalimati" pitchFamily="2"/>
              </a:rPr>
              <a:t>यदि उसको अनुभवमा जलवायु परिवर्तनले कृषि कार्यमा प्रभाव </a:t>
            </a:r>
            <a:r>
              <a:rPr lang="ne-NP" sz="2200" dirty="0" smtClean="0">
                <a:cs typeface="Kalimati" pitchFamily="2"/>
              </a:rPr>
              <a:t>पुर्‍याएको </a:t>
            </a:r>
            <a:r>
              <a:rPr lang="ne-NP" sz="2200" dirty="0">
                <a:cs typeface="Kalimati" pitchFamily="2"/>
              </a:rPr>
              <a:t>छ भन्ने लागेमा कोड १ मा, छैन भन्ने लागेमा कोड २ मा र यसका बारेमा थाहा नभए थाहा छैनको कोड ३ मा गोलो घेरा लगाउनुपर्छ ।</a:t>
            </a:r>
          </a:p>
          <a:p>
            <a:pPr marL="342900" indent="-342900" algn="just">
              <a:lnSpc>
                <a:spcPct val="150000"/>
              </a:lnSpc>
              <a:buFont typeface="Wingdings" pitchFamily="2" charset="2"/>
              <a:buChar char="ü"/>
            </a:pPr>
            <a:r>
              <a:rPr lang="ne-NP" sz="2200" dirty="0">
                <a:cs typeface="Kalimati" pitchFamily="2"/>
              </a:rPr>
              <a:t> कोड २ र ३ मा गोलो घेरा लगाएको अवस्थामा प्रश्न ११.१० नसोधी प्रश्न ११.११ देखि सोध्नुपर्छ ।</a:t>
            </a:r>
          </a:p>
        </p:txBody>
      </p:sp>
      <p:sp>
        <p:nvSpPr>
          <p:cNvPr id="4" name="Slide Number Placeholder 19">
            <a:extLst>
              <a:ext uri="{FF2B5EF4-FFF2-40B4-BE49-F238E27FC236}">
                <a16:creationId xmlns:a16="http://schemas.microsoft.com/office/drawing/2014/main" xmlns="" id="{61CC5321-DD2A-4544-9C5A-F59655C99DE2}"/>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17</a:t>
            </a:fld>
            <a:endParaRPr lang="en-US" dirty="0">
              <a:latin typeface="Fontasy Himali" panose="04020500000000000000" pitchFamily="82" charset="0"/>
            </a:endParaRPr>
          </a:p>
        </p:txBody>
      </p:sp>
    </p:spTree>
    <p:extLst>
      <p:ext uri="{BB962C8B-B14F-4D97-AF65-F5344CB8AC3E}">
        <p14:creationId xmlns:p14="http://schemas.microsoft.com/office/powerpoint/2010/main" val="968115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62000"/>
            <a:ext cx="10972800"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14300" y="3642479"/>
            <a:ext cx="11963400" cy="3139321"/>
          </a:xfrm>
          <a:prstGeom prst="rect">
            <a:avLst/>
          </a:prstGeom>
          <a:ln w="38100">
            <a:solidFill>
              <a:schemeClr val="tx1">
                <a:lumMod val="50000"/>
                <a:lumOff val="50000"/>
              </a:schemeClr>
            </a:solidFill>
          </a:ln>
        </p:spPr>
        <p:txBody>
          <a:bodyPr wrap="square">
            <a:spAutoFit/>
          </a:bodyPr>
          <a:lstStyle/>
          <a:p>
            <a:pPr marL="342900" indent="-342900" algn="just">
              <a:lnSpc>
                <a:spcPct val="150000"/>
              </a:lnSpc>
              <a:buFont typeface="Wingdings" pitchFamily="2" charset="2"/>
              <a:buChar char="ü"/>
            </a:pPr>
            <a:r>
              <a:rPr lang="ne-NP" sz="2200" dirty="0">
                <a:cs typeface="Kalimati" pitchFamily="2"/>
              </a:rPr>
              <a:t>कृषि कार्यमा जलवायु परिवर्तनले उत्पादनमा कमी, उत्पादनमा वृद्घि, फल÷फसलको आकारमा परिवर्तन, स्वादमा परिवर्तन, बाली लगाउने समयमा फरक, धेरै वा कम वर्षात, रोग÷किराको प्रकोपमा वृद्घि, ब्रिडिङ समयमा परिवर्तन, प्रजातिको लोप÷उत्थान र यीबाहेक अन्य कुनै एक वा बहु असर परेको हुन सक्छ । </a:t>
            </a:r>
          </a:p>
          <a:p>
            <a:pPr marL="342900" indent="-342900" algn="just">
              <a:lnSpc>
                <a:spcPct val="150000"/>
              </a:lnSpc>
              <a:buFont typeface="Wingdings" pitchFamily="2" charset="2"/>
              <a:buChar char="ü"/>
            </a:pPr>
            <a:r>
              <a:rPr lang="ne-NP" sz="2200" dirty="0">
                <a:cs typeface="Kalimati" pitchFamily="2"/>
              </a:rPr>
              <a:t>अतः कृषकको अनुभवमा जलवायु परिवर्तनबाट कृषि उत्पादनमा जुनजुन प्रकारको प्रभाव छ सोलाई जनाउने उपयुक्त कोडमा गोलो घेरा लगाउनुपर्छ । </a:t>
            </a:r>
          </a:p>
          <a:p>
            <a:pPr marL="342900" indent="-342900" algn="just">
              <a:lnSpc>
                <a:spcPct val="150000"/>
              </a:lnSpc>
              <a:buFont typeface="Wingdings" pitchFamily="2" charset="2"/>
              <a:buChar char="ü"/>
            </a:pPr>
            <a:r>
              <a:rPr lang="ne-NP" sz="2200" dirty="0">
                <a:cs typeface="Kalimati" pitchFamily="2"/>
              </a:rPr>
              <a:t>यदि अन्यलाई जनाउने कोड १० मा गोलो घेरा लगाएको भए कस्तो प्रकारको असर हो, खुलाउनुपर्छ ।</a:t>
            </a:r>
            <a:endParaRPr lang="en-US" sz="2200" dirty="0">
              <a:cs typeface="Kalimati" pitchFamily="2"/>
            </a:endParaRPr>
          </a:p>
        </p:txBody>
      </p:sp>
      <p:sp>
        <p:nvSpPr>
          <p:cNvPr id="4" name="Slide Number Placeholder 19">
            <a:extLst>
              <a:ext uri="{FF2B5EF4-FFF2-40B4-BE49-F238E27FC236}">
                <a16:creationId xmlns:a16="http://schemas.microsoft.com/office/drawing/2014/main" xmlns="" id="{9A03AB8A-2B7B-4029-A06D-E8A2E4487D6A}"/>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18</a:t>
            </a:fld>
            <a:endParaRPr lang="en-US" dirty="0">
              <a:latin typeface="Fontasy Himali" panose="04020500000000000000" pitchFamily="82" charset="0"/>
            </a:endParaRPr>
          </a:p>
        </p:txBody>
      </p:sp>
    </p:spTree>
    <p:extLst>
      <p:ext uri="{BB962C8B-B14F-4D97-AF65-F5344CB8AC3E}">
        <p14:creationId xmlns:p14="http://schemas.microsoft.com/office/powerpoint/2010/main" val="140330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830778"/>
            <a:ext cx="9601200" cy="2217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28600" y="3048000"/>
            <a:ext cx="11887200" cy="3808735"/>
          </a:xfrm>
          <a:prstGeom prst="rect">
            <a:avLst/>
          </a:prstGeom>
          <a:ln w="38100">
            <a:solidFill>
              <a:schemeClr val="tx1">
                <a:lumMod val="50000"/>
                <a:lumOff val="50000"/>
              </a:schemeClr>
            </a:solidFill>
          </a:ln>
        </p:spPr>
        <p:txBody>
          <a:bodyPr wrap="square">
            <a:spAutoFit/>
          </a:bodyPr>
          <a:lstStyle/>
          <a:p>
            <a:pPr algn="just">
              <a:lnSpc>
                <a:spcPct val="150000"/>
              </a:lnSpc>
            </a:pPr>
            <a:r>
              <a:rPr lang="ne-NP" sz="2300" dirty="0">
                <a:cs typeface="Kalimati" pitchFamily="2"/>
              </a:rPr>
              <a:t>सन्दर्भ अवधिमा, कृषि कार्यबाट निस्केको </a:t>
            </a:r>
            <a:r>
              <a:rPr lang="ne-NP" sz="2300" b="1" dirty="0">
                <a:solidFill>
                  <a:srgbClr val="000099"/>
                </a:solidFill>
                <a:cs typeface="Kalimati" pitchFamily="2"/>
              </a:rPr>
              <a:t>डाँठ, जरा, ठुटालगायतका</a:t>
            </a:r>
            <a:r>
              <a:rPr lang="ne-NP" sz="2300" dirty="0">
                <a:cs typeface="Kalimati" pitchFamily="2"/>
              </a:rPr>
              <a:t> </a:t>
            </a:r>
            <a:r>
              <a:rPr lang="ne-NP" sz="2300" b="1" dirty="0">
                <a:solidFill>
                  <a:srgbClr val="000099"/>
                </a:solidFill>
                <a:cs typeface="Kalimati" pitchFamily="2"/>
              </a:rPr>
              <a:t>बालीको अवशेष</a:t>
            </a:r>
            <a:r>
              <a:rPr lang="ne-NP" sz="2300" dirty="0">
                <a:cs typeface="Kalimati" pitchFamily="2"/>
              </a:rPr>
              <a:t>लाई कृषक परिवारले जलाएको थियो वा थिएन सोधी यदि थियो भने सोलाई जनाउने कोड १ मा र थिएन भने कोड २ मा गोलो घेरा लगाउनुपर्छ ।</a:t>
            </a:r>
          </a:p>
          <a:p>
            <a:pPr algn="just">
              <a:lnSpc>
                <a:spcPct val="150000"/>
              </a:lnSpc>
            </a:pPr>
            <a:r>
              <a:rPr lang="ne-NP" sz="2300" b="1" dirty="0">
                <a:solidFill>
                  <a:srgbClr val="0070C0"/>
                </a:solidFill>
                <a:cs typeface="Kalimati" pitchFamily="2"/>
              </a:rPr>
              <a:t>बालीनाली नलगाई पशुपन्छी मात्र पालेका कृषिचलनको हकमा लागु नहुनेको कोड ३ मा गोलोघेरा लगाउनु पर्दछ ।</a:t>
            </a:r>
          </a:p>
          <a:p>
            <a:pPr algn="just">
              <a:lnSpc>
                <a:spcPct val="150000"/>
              </a:lnSpc>
            </a:pPr>
            <a:r>
              <a:rPr lang="ne-NP" sz="2300" dirty="0">
                <a:cs typeface="Kalimati" pitchFamily="2"/>
              </a:rPr>
              <a:t>यस प्रश्नमा कोड २ वा ३ मा गोलो घेरा लगाएको अवस्थामा प्रश्न ११.१२ नसोधी ११.१३ देखि सोध्दै जानुपर्छ ।</a:t>
            </a:r>
            <a:endParaRPr lang="en-US" sz="2300" dirty="0">
              <a:cs typeface="Kalimati" pitchFamily="2"/>
            </a:endParaRPr>
          </a:p>
        </p:txBody>
      </p:sp>
      <p:sp>
        <p:nvSpPr>
          <p:cNvPr id="4" name="Slide Number Placeholder 19">
            <a:extLst>
              <a:ext uri="{FF2B5EF4-FFF2-40B4-BE49-F238E27FC236}">
                <a16:creationId xmlns:a16="http://schemas.microsoft.com/office/drawing/2014/main" xmlns="" id="{EBEFABB3-D280-4849-9866-BCF1AC924B16}"/>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19</a:t>
            </a:fld>
            <a:endParaRPr lang="en-US" dirty="0">
              <a:latin typeface="Fontasy Himali" panose="04020500000000000000" pitchFamily="82" charset="0"/>
            </a:endParaRPr>
          </a:p>
        </p:txBody>
      </p:sp>
    </p:spTree>
    <p:extLst>
      <p:ext uri="{BB962C8B-B14F-4D97-AF65-F5344CB8AC3E}">
        <p14:creationId xmlns:p14="http://schemas.microsoft.com/office/powerpoint/2010/main" val="2499911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9"/>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a:t>
            </a:fld>
            <a:endParaRPr lang="en-US" dirty="0">
              <a:latin typeface="Fontasy Himali" panose="04020500000000000000" pitchFamily="82" charset="0"/>
            </a:endParaRPr>
          </a:p>
        </p:txBody>
      </p:sp>
      <p:sp>
        <p:nvSpPr>
          <p:cNvPr id="11" name="Text Placeholder 1"/>
          <p:cNvSpPr>
            <a:spLocks noGrp="1"/>
          </p:cNvSpPr>
          <p:nvPr>
            <p:ph type="body" sz="quarter" idx="4294967295"/>
          </p:nvPr>
        </p:nvSpPr>
        <p:spPr>
          <a:xfrm>
            <a:off x="0" y="685800"/>
            <a:ext cx="12192000" cy="879023"/>
          </a:xfrm>
          <a:prstGeom prst="rect">
            <a:avLst/>
          </a:prstGeom>
        </p:spPr>
        <p:txBody>
          <a:bodyPr>
            <a:normAutofit/>
          </a:bodyPr>
          <a:lstStyle/>
          <a:p>
            <a:pPr marL="0" indent="0" algn="ctr">
              <a:lnSpc>
                <a:spcPct val="150000"/>
              </a:lnSpc>
              <a:buNone/>
            </a:pPr>
            <a:r>
              <a:rPr lang="ne-NP" b="1" dirty="0">
                <a:solidFill>
                  <a:srgbClr val="002060"/>
                </a:solidFill>
                <a:latin typeface="Ganesh" pitchFamily="2" charset="0"/>
                <a:cs typeface="Kalimati" panose="00000400000000000000" pitchFamily="2"/>
              </a:rPr>
              <a:t>प्रस्तुतिका विषय र सन्दर्भ सामाग्री</a:t>
            </a:r>
          </a:p>
        </p:txBody>
      </p:sp>
      <p:sp>
        <p:nvSpPr>
          <p:cNvPr id="14" name="TextBox 13"/>
          <p:cNvSpPr txBox="1"/>
          <p:nvPr/>
        </p:nvSpPr>
        <p:spPr>
          <a:xfrm>
            <a:off x="-838200" y="2667000"/>
            <a:ext cx="7772400" cy="2000548"/>
          </a:xfrm>
          <a:prstGeom prst="rect">
            <a:avLst/>
          </a:prstGeom>
          <a:noFill/>
        </p:spPr>
        <p:txBody>
          <a:bodyPr wrap="square" rtlCol="0">
            <a:spAutoFit/>
          </a:bodyPr>
          <a:lstStyle/>
          <a:p>
            <a:pPr algn="ctr">
              <a:spcBef>
                <a:spcPct val="10000"/>
              </a:spcBef>
              <a:spcAft>
                <a:spcPct val="10000"/>
              </a:spcAft>
            </a:pPr>
            <a:r>
              <a:rPr lang="ne-NP" sz="2800" b="1" dirty="0">
                <a:cs typeface="Kalimati" pitchFamily="2"/>
              </a:rPr>
              <a:t>प्रस्तुतिका विषय</a:t>
            </a:r>
            <a:endParaRPr lang="en-US" sz="2800" b="1" dirty="0">
              <a:cs typeface="Kalimati" pitchFamily="2"/>
            </a:endParaRPr>
          </a:p>
          <a:p>
            <a:pPr algn="ctr">
              <a:spcBef>
                <a:spcPct val="10000"/>
              </a:spcBef>
              <a:spcAft>
                <a:spcPct val="10000"/>
              </a:spcAft>
            </a:pPr>
            <a:r>
              <a:rPr lang="ne-NP" sz="2800" dirty="0">
                <a:solidFill>
                  <a:srgbClr val="002060"/>
                </a:solidFill>
                <a:latin typeface="Preeti"/>
                <a:cs typeface="Kalimati" pitchFamily="2"/>
              </a:rPr>
              <a:t>लगत २: कृषक परिवार </a:t>
            </a:r>
            <a:r>
              <a:rPr lang="ne-NP" sz="2800" dirty="0" smtClean="0">
                <a:solidFill>
                  <a:srgbClr val="002060"/>
                </a:solidFill>
                <a:latin typeface="Preeti"/>
                <a:cs typeface="Kalimati" pitchFamily="2"/>
              </a:rPr>
              <a:t>प्रश्नावली</a:t>
            </a:r>
          </a:p>
          <a:p>
            <a:pPr algn="ctr">
              <a:spcBef>
                <a:spcPct val="10000"/>
              </a:spcBef>
              <a:spcAft>
                <a:spcPct val="10000"/>
              </a:spcAft>
            </a:pPr>
            <a:r>
              <a:rPr lang="ne-NP" sz="2400" dirty="0" smtClean="0">
                <a:solidFill>
                  <a:srgbClr val="002060"/>
                </a:solidFill>
                <a:latin typeface="Preeti"/>
                <a:cs typeface="Kalimati" pitchFamily="2"/>
              </a:rPr>
              <a:t>भाग </a:t>
            </a:r>
            <a:r>
              <a:rPr lang="ne-NP" sz="2400" dirty="0">
                <a:solidFill>
                  <a:srgbClr val="002060"/>
                </a:solidFill>
                <a:latin typeface="Preeti"/>
                <a:cs typeface="Kalimati" pitchFamily="2"/>
              </a:rPr>
              <a:t>११ वातावरण</a:t>
            </a:r>
          </a:p>
          <a:p>
            <a:pPr algn="ctr">
              <a:spcBef>
                <a:spcPct val="10000"/>
              </a:spcBef>
              <a:spcAft>
                <a:spcPct val="10000"/>
              </a:spcAft>
            </a:pPr>
            <a:endParaRPr lang="ne-NP" sz="2800" dirty="0">
              <a:solidFill>
                <a:srgbClr val="4708C4"/>
              </a:solidFill>
              <a:latin typeface="Preeti"/>
              <a:cs typeface="Kalimati" pitchFamily="2"/>
            </a:endParaRPr>
          </a:p>
        </p:txBody>
      </p:sp>
      <p:sp>
        <p:nvSpPr>
          <p:cNvPr id="15" name="TextBox 14">
            <a:extLst>
              <a:ext uri="{FF2B5EF4-FFF2-40B4-BE49-F238E27FC236}">
                <a16:creationId xmlns:a16="http://schemas.microsoft.com/office/drawing/2014/main" xmlns="" id="{5E75FA20-258B-4976-B921-08A2562603A4}"/>
              </a:ext>
            </a:extLst>
          </p:cNvPr>
          <p:cNvSpPr txBox="1"/>
          <p:nvPr/>
        </p:nvSpPr>
        <p:spPr>
          <a:xfrm>
            <a:off x="8153400" y="1905000"/>
            <a:ext cx="3733800" cy="1754326"/>
          </a:xfrm>
          <a:prstGeom prst="rect">
            <a:avLst/>
          </a:prstGeom>
          <a:noFill/>
        </p:spPr>
        <p:txBody>
          <a:bodyPr wrap="square" rtlCol="0">
            <a:spAutoFit/>
          </a:bodyPr>
          <a:lstStyle/>
          <a:p>
            <a:pPr algn="ctr">
              <a:lnSpc>
                <a:spcPct val="150000"/>
              </a:lnSpc>
            </a:pPr>
            <a:r>
              <a:rPr lang="ne-NP" sz="2800" b="1" dirty="0">
                <a:cs typeface="Kalimati" pitchFamily="2"/>
              </a:rPr>
              <a:t>सन्दर्भ सामाग्री</a:t>
            </a:r>
          </a:p>
          <a:p>
            <a:pPr marL="457200" indent="-457200" algn="ctr">
              <a:lnSpc>
                <a:spcPct val="150000"/>
              </a:lnSpc>
              <a:buFont typeface="Wingdings" panose="05000000000000000000" pitchFamily="2" charset="2"/>
              <a:buChar char="ü"/>
            </a:pPr>
            <a:r>
              <a:rPr lang="ne-NP" sz="2400" dirty="0">
                <a:cs typeface="Kalimati" pitchFamily="2"/>
              </a:rPr>
              <a:t>गणना </a:t>
            </a:r>
            <a:r>
              <a:rPr lang="ne-NP" sz="2400" dirty="0" smtClean="0">
                <a:cs typeface="Kalimati" pitchFamily="2"/>
              </a:rPr>
              <a:t>पुस्तिका</a:t>
            </a:r>
            <a:r>
              <a:rPr lang="ne-NP" sz="2400" dirty="0">
                <a:cs typeface="Kalimati" pitchFamily="2"/>
              </a:rPr>
              <a:t> </a:t>
            </a:r>
            <a:endParaRPr lang="ne-NP" sz="2400" dirty="0" smtClean="0">
              <a:cs typeface="Kalimati" pitchFamily="2"/>
            </a:endParaRPr>
          </a:p>
          <a:p>
            <a:pPr algn="ctr">
              <a:lnSpc>
                <a:spcPct val="150000"/>
              </a:lnSpc>
            </a:pPr>
            <a:r>
              <a:rPr lang="ne-NP" sz="2000" dirty="0" smtClean="0">
                <a:cs typeface="Kalimati" pitchFamily="2"/>
              </a:rPr>
              <a:t>पेज नं ८१ देखि ८६ सम्म </a:t>
            </a:r>
          </a:p>
        </p:txBody>
      </p:sp>
      <p:pic>
        <p:nvPicPr>
          <p:cNvPr id="8" name="Picture 7"/>
          <p:cNvPicPr/>
          <p:nvPr/>
        </p:nvPicPr>
        <p:blipFill rotWithShape="1">
          <a:blip r:embed="rId2"/>
          <a:srcRect l="3693" t="3148" r="5289" b="3148"/>
          <a:stretch/>
        </p:blipFill>
        <p:spPr>
          <a:xfrm>
            <a:off x="8534400" y="3659326"/>
            <a:ext cx="2971800" cy="2893874"/>
          </a:xfrm>
          <a:prstGeom prst="rect">
            <a:avLst/>
          </a:prstGeom>
          <a:ln w="12700">
            <a:solidFill>
              <a:srgbClr val="00B050"/>
            </a:solidFill>
          </a:ln>
        </p:spPr>
      </p:pic>
    </p:spTree>
    <p:extLst>
      <p:ext uri="{BB962C8B-B14F-4D97-AF65-F5344CB8AC3E}">
        <p14:creationId xmlns:p14="http://schemas.microsoft.com/office/powerpoint/2010/main" val="27754611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0800" y="838200"/>
            <a:ext cx="79248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685800" y="2967335"/>
            <a:ext cx="9296400" cy="1754326"/>
          </a:xfrm>
          <a:prstGeom prst="rect">
            <a:avLst/>
          </a:prstGeom>
          <a:ln w="38100">
            <a:solidFill>
              <a:schemeClr val="tx1">
                <a:lumMod val="50000"/>
                <a:lumOff val="50000"/>
              </a:schemeClr>
            </a:solidFill>
          </a:ln>
        </p:spPr>
        <p:txBody>
          <a:bodyPr wrap="square">
            <a:spAutoFit/>
          </a:bodyPr>
          <a:lstStyle/>
          <a:p>
            <a:pPr algn="just">
              <a:lnSpc>
                <a:spcPct val="150000"/>
              </a:lnSpc>
            </a:pPr>
            <a:r>
              <a:rPr lang="ne-NP" sz="2400" dirty="0">
                <a:cs typeface="Kalimati" pitchFamily="2"/>
              </a:rPr>
              <a:t>कृषक परिवारले बाली अवशेषलाई जलाउने गरेको थियो भने कृषि चलनबाट निस्किएको जम्मा अवशेष मध्ये कति प्रतिशत जलाएको थियो सोधी दिइएको कोठामा लेख्नुपर्छ ।</a:t>
            </a:r>
            <a:endParaRPr lang="en-US" sz="2400" dirty="0">
              <a:cs typeface="Kalimati" pitchFamily="2"/>
            </a:endParaRPr>
          </a:p>
        </p:txBody>
      </p:sp>
      <p:sp>
        <p:nvSpPr>
          <p:cNvPr id="3" name="Oval 2"/>
          <p:cNvSpPr/>
          <p:nvPr/>
        </p:nvSpPr>
        <p:spPr>
          <a:xfrm>
            <a:off x="2133600" y="1493874"/>
            <a:ext cx="2438400" cy="914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19">
            <a:extLst>
              <a:ext uri="{FF2B5EF4-FFF2-40B4-BE49-F238E27FC236}">
                <a16:creationId xmlns:a16="http://schemas.microsoft.com/office/drawing/2014/main" xmlns="" id="{A0A68D4F-1B46-4B12-9FE8-0AFC5DABFB3C}"/>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20</a:t>
            </a:fld>
            <a:endParaRPr lang="en-US" dirty="0">
              <a:latin typeface="Fontasy Himali" panose="04020500000000000000" pitchFamily="82" charset="0"/>
            </a:endParaRPr>
          </a:p>
        </p:txBody>
      </p:sp>
    </p:spTree>
    <p:extLst>
      <p:ext uri="{BB962C8B-B14F-4D97-AF65-F5344CB8AC3E}">
        <p14:creationId xmlns:p14="http://schemas.microsoft.com/office/powerpoint/2010/main" val="38487121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685800"/>
            <a:ext cx="11684000" cy="257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52400" y="3340106"/>
            <a:ext cx="11887200" cy="3477875"/>
          </a:xfrm>
          <a:prstGeom prst="rect">
            <a:avLst/>
          </a:prstGeom>
          <a:ln w="38100">
            <a:solidFill>
              <a:schemeClr val="tx1">
                <a:lumMod val="50000"/>
                <a:lumOff val="50000"/>
              </a:schemeClr>
            </a:solidFill>
          </a:ln>
        </p:spPr>
        <p:txBody>
          <a:bodyPr wrap="square">
            <a:spAutoFit/>
          </a:bodyPr>
          <a:lstStyle/>
          <a:p>
            <a:pPr marL="342900" indent="-342900" algn="just">
              <a:lnSpc>
                <a:spcPct val="150000"/>
              </a:lnSpc>
              <a:buFont typeface="Wingdings" pitchFamily="2" charset="2"/>
              <a:buChar char="ü"/>
            </a:pPr>
            <a:r>
              <a:rPr lang="ne-NP" sz="2200" dirty="0">
                <a:cs typeface="Kalimati" pitchFamily="2"/>
              </a:rPr>
              <a:t>कृषि चलनबाट निस्किएको पात पतिङ्गर लहरा, डाँठलगायतका कृषि अवशेष र रासायनिक मल, बिउबिजन, किटनाशक विषादीका बोरा, प्याकेट, बोतल तथा बट्टालगायतका फोहरको व्यवस्थापन जलाएर, गाडेर, फोहोर व्यवस्थापकलाई पठाएर, कम्पोष्ट मल बनाएर, अन्य इन्धनको रूपमा प्रयोग गरेर, अन्य तरिकाले व्यवस्थापन गरेर वा कुनै पनि तरिकाले व्यवस्थापन नगरिएको पनि हुन सक्छ ।</a:t>
            </a:r>
            <a:endParaRPr lang="en-US" sz="2200" dirty="0">
              <a:cs typeface="Kalimati" pitchFamily="2"/>
            </a:endParaRPr>
          </a:p>
          <a:p>
            <a:pPr marL="342900" indent="-342900" algn="just">
              <a:lnSpc>
                <a:spcPct val="150000"/>
              </a:lnSpc>
              <a:buFont typeface="Wingdings" pitchFamily="2" charset="2"/>
              <a:buChar char="ü"/>
            </a:pPr>
            <a:r>
              <a:rPr lang="ne-NP" sz="2200" dirty="0">
                <a:cs typeface="Kalimati" pitchFamily="2"/>
              </a:rPr>
              <a:t>सन्दर्भ अवधिमा यसरी निस्किएको कृषि अवशेष र फोहोरलाई कृषक परिवारले कसरी व्यवस्थापन गरेको थियो सोधी उपयुक्त कोडहरुमा गोलो घेरा लगाउनुपर्छ ।</a:t>
            </a:r>
          </a:p>
          <a:p>
            <a:endParaRPr lang="ne-NP" sz="2200" dirty="0"/>
          </a:p>
        </p:txBody>
      </p:sp>
      <p:sp>
        <p:nvSpPr>
          <p:cNvPr id="4" name="Slide Number Placeholder 19">
            <a:extLst>
              <a:ext uri="{FF2B5EF4-FFF2-40B4-BE49-F238E27FC236}">
                <a16:creationId xmlns:a16="http://schemas.microsoft.com/office/drawing/2014/main" xmlns="" id="{FF47E89E-43B0-4085-BE8A-6324B153EC6D}"/>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21</a:t>
            </a:fld>
            <a:endParaRPr lang="en-US" dirty="0">
              <a:latin typeface="Fontasy Himali" panose="04020500000000000000" pitchFamily="82" charset="0"/>
            </a:endParaRPr>
          </a:p>
        </p:txBody>
      </p:sp>
    </p:spTree>
    <p:extLst>
      <p:ext uri="{BB962C8B-B14F-4D97-AF65-F5344CB8AC3E}">
        <p14:creationId xmlns:p14="http://schemas.microsoft.com/office/powerpoint/2010/main" val="27411425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701632"/>
            <a:ext cx="6629400" cy="1323439"/>
          </a:xfrm>
          <a:prstGeom prst="rect">
            <a:avLst/>
          </a:prstGeom>
        </p:spPr>
        <p:txBody>
          <a:bodyPr wrap="square">
            <a:spAutoFit/>
          </a:bodyPr>
          <a:lstStyle/>
          <a:p>
            <a:pPr algn="ctr"/>
            <a:r>
              <a:rPr lang="ne-NP" sz="8000" b="1" dirty="0">
                <a:solidFill>
                  <a:srgbClr val="142DAC"/>
                </a:solidFill>
                <a:latin typeface="Kokila" panose="020B0604020202020204" pitchFamily="34" charset="0"/>
                <a:cs typeface="Kokila" panose="020B0604020202020204" pitchFamily="34" charset="0"/>
              </a:rPr>
              <a:t>छलफल तथा प्रश्नोत्तर</a:t>
            </a:r>
            <a:endParaRPr lang="en-US" sz="8000" b="1" dirty="0">
              <a:solidFill>
                <a:srgbClr val="142DAC"/>
              </a:solidFill>
              <a:latin typeface="Kokila" panose="020B0604020202020204" pitchFamily="34" charset="0"/>
              <a:cs typeface="Kokila" panose="020B0604020202020204" pitchFamily="34" charset="0"/>
            </a:endParaRPr>
          </a:p>
        </p:txBody>
      </p:sp>
      <p:sp>
        <p:nvSpPr>
          <p:cNvPr id="2" name="Slide Number Placeholder 1"/>
          <p:cNvSpPr>
            <a:spLocks noGrp="1"/>
          </p:cNvSpPr>
          <p:nvPr>
            <p:ph type="sldNum" sz="quarter" idx="12"/>
          </p:nvPr>
        </p:nvSpPr>
        <p:spPr>
          <a:xfrm>
            <a:off x="11525694" y="6411433"/>
            <a:ext cx="616274" cy="405579"/>
          </a:xfrm>
        </p:spPr>
        <p:txBody>
          <a:bodyPr/>
          <a:lstStyle/>
          <a:p>
            <a:pPr algn="ctr"/>
            <a:fld id="{26402401-4522-4C0F-A737-197EB07E49FF}" type="slidenum">
              <a:rPr lang="en-US" sz="1800">
                <a:latin typeface="Fontasy Himali" panose="04020500000000000000" pitchFamily="82" charset="0"/>
                <a:cs typeface="+mn-cs"/>
              </a:rPr>
              <a:pPr algn="ctr"/>
              <a:t>22</a:t>
            </a:fld>
            <a:endParaRPr lang="en-US" sz="1800" dirty="0">
              <a:latin typeface="Fontasy Himali" panose="04020500000000000000" pitchFamily="82" charset="0"/>
              <a:cs typeface="+mn-cs"/>
            </a:endParaRPr>
          </a:p>
        </p:txBody>
      </p:sp>
      <p:pic>
        <p:nvPicPr>
          <p:cNvPr id="6" name="Picture 2" descr="These mistakes can ruin your chances at group discussions | TJinsite">
            <a:extLst>
              <a:ext uri="{FF2B5EF4-FFF2-40B4-BE49-F238E27FC236}">
                <a16:creationId xmlns:a16="http://schemas.microsoft.com/office/drawing/2014/main" xmlns="" id="{2BCE8F1F-0906-4CC4-BEC1-2BBEFB40339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49870" y="2775103"/>
            <a:ext cx="5985188" cy="348917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tay smart in GROUP DISCUSSION | Sri Sharda Group of Institutions | Best  MBA BBA BCA College in Lucknow">
            <a:extLst>
              <a:ext uri="{FF2B5EF4-FFF2-40B4-BE49-F238E27FC236}">
                <a16:creationId xmlns:a16="http://schemas.microsoft.com/office/drawing/2014/main" xmlns="" id="{4152F302-23F6-433F-B5ED-B2909E2EEA5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279" y="2777652"/>
            <a:ext cx="5521252" cy="3475421"/>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Rounded Corners 7">
            <a:extLst>
              <a:ext uri="{FF2B5EF4-FFF2-40B4-BE49-F238E27FC236}">
                <a16:creationId xmlns:a16="http://schemas.microsoft.com/office/drawing/2014/main" xmlns="" id="{BCDB3D78-BB87-40A8-B040-338296628C75}"/>
              </a:ext>
            </a:extLst>
          </p:cNvPr>
          <p:cNvSpPr/>
          <p:nvPr/>
        </p:nvSpPr>
        <p:spPr>
          <a:xfrm>
            <a:off x="7247272" y="846629"/>
            <a:ext cx="4397269" cy="1946195"/>
          </a:xfrm>
          <a:prstGeom prst="roundRect">
            <a:avLst>
              <a:gd name="adj" fmla="val 10000"/>
            </a:avLst>
          </a:prstGeom>
          <a:blipFill>
            <a:blip r:embed="rId4">
              <a:extLst>
                <a:ext uri="{28A0092B-C50C-407E-A947-70E740481C1C}">
                  <a14:useLocalDpi xmlns:a14="http://schemas.microsoft.com/office/drawing/2010/main" val="0"/>
                </a:ext>
              </a:extLst>
            </a:blip>
            <a:srcRect/>
            <a:stretch>
              <a:fillRect l="-36092" t="-76999" r="-39126" b="-76999"/>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4529954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9">
            <a:extLst>
              <a:ext uri="{FF2B5EF4-FFF2-40B4-BE49-F238E27FC236}">
                <a16:creationId xmlns:a16="http://schemas.microsoft.com/office/drawing/2014/main" xmlns="" id="{2C04F729-EF79-467B-B92C-03BF526CF289}"/>
              </a:ext>
            </a:extLst>
          </p:cNvPr>
          <p:cNvSpPr txBox="1">
            <a:spLocks/>
          </p:cNvSpPr>
          <p:nvPr/>
        </p:nvSpPr>
        <p:spPr>
          <a:xfrm>
            <a:off x="9962198" y="5657850"/>
            <a:ext cx="705803" cy="28575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sz="1350">
                <a:latin typeface="Fontasy Himali" panose="04020500000000000000" pitchFamily="82" charset="0"/>
              </a:rPr>
              <a:pPr algn="r">
                <a:lnSpc>
                  <a:spcPct val="150000"/>
                </a:lnSpc>
              </a:pPr>
              <a:t>23</a:t>
            </a:fld>
            <a:endParaRPr lang="en-US" sz="1350" dirty="0">
              <a:latin typeface="Fontasy Himali" panose="04020500000000000000" pitchFamily="82" charset="0"/>
            </a:endParaRPr>
          </a:p>
        </p:txBody>
      </p:sp>
      <p:sp>
        <p:nvSpPr>
          <p:cNvPr id="9" name="Text Placeholder 1">
            <a:extLst>
              <a:ext uri="{FF2B5EF4-FFF2-40B4-BE49-F238E27FC236}">
                <a16:creationId xmlns:a16="http://schemas.microsoft.com/office/drawing/2014/main" xmlns="" id="{36DD24BB-510A-44D5-8931-9A2D36D8F068}"/>
              </a:ext>
            </a:extLst>
          </p:cNvPr>
          <p:cNvSpPr txBox="1">
            <a:spLocks/>
          </p:cNvSpPr>
          <p:nvPr/>
        </p:nvSpPr>
        <p:spPr>
          <a:xfrm>
            <a:off x="1524000" y="1371602"/>
            <a:ext cx="9144000" cy="590313"/>
          </a:xfrm>
          <a:prstGeom prst="rect">
            <a:avLst/>
          </a:prstGeom>
        </p:spPr>
        <p:txBody>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None/>
            </a:pPr>
            <a:r>
              <a:rPr lang="ne-NP" sz="2800" b="1" dirty="0">
                <a:solidFill>
                  <a:srgbClr val="0070C0"/>
                </a:solidFill>
                <a:cs typeface="Kalimati" pitchFamily="2"/>
              </a:rPr>
              <a:t>पुनरावलोकनका लागि केही प्रश्नहरू</a:t>
            </a:r>
            <a:endParaRPr lang="ne-NP" sz="2800" dirty="0">
              <a:solidFill>
                <a:srgbClr val="002060"/>
              </a:solidFill>
              <a:latin typeface="Ganesh" pitchFamily="2" charset="0"/>
              <a:cs typeface="Kalimati" panose="00000400000000000000" pitchFamily="2"/>
            </a:endParaRPr>
          </a:p>
        </p:txBody>
      </p:sp>
      <p:sp>
        <p:nvSpPr>
          <p:cNvPr id="15" name="TextBox 14">
            <a:extLst>
              <a:ext uri="{FF2B5EF4-FFF2-40B4-BE49-F238E27FC236}">
                <a16:creationId xmlns:a16="http://schemas.microsoft.com/office/drawing/2014/main" xmlns="" id="{35A4C6A1-AD83-4CA5-8504-2B60162F293D}"/>
              </a:ext>
            </a:extLst>
          </p:cNvPr>
          <p:cNvSpPr txBox="1"/>
          <p:nvPr/>
        </p:nvSpPr>
        <p:spPr>
          <a:xfrm>
            <a:off x="1866900" y="2209800"/>
            <a:ext cx="8801100" cy="2862322"/>
          </a:xfrm>
          <a:prstGeom prst="rect">
            <a:avLst/>
          </a:prstGeom>
          <a:noFill/>
        </p:spPr>
        <p:txBody>
          <a:bodyPr wrap="square">
            <a:spAutoFit/>
          </a:bodyPr>
          <a:lstStyle/>
          <a:p>
            <a:pPr marL="342900" indent="-342900">
              <a:lnSpc>
                <a:spcPct val="150000"/>
              </a:lnSpc>
              <a:buFont typeface="Symbol" panose="05050102010706020507" pitchFamily="18" charset="2"/>
              <a:buChar char=""/>
            </a:pPr>
            <a:r>
              <a:rPr lang="ne-NP" sz="2400" dirty="0" smtClean="0">
                <a:latin typeface="Preeti" pitchFamily="2" charset="0"/>
                <a:cs typeface="Kalimati" panose="00000400000000000000" pitchFamily="2"/>
              </a:rPr>
              <a:t>निजी वनवनेलो र कृषि वनमा के फरक छ?</a:t>
            </a:r>
          </a:p>
          <a:p>
            <a:pPr marL="342900" indent="-342900">
              <a:lnSpc>
                <a:spcPct val="150000"/>
              </a:lnSpc>
              <a:buFont typeface="Symbol" panose="05050102010706020507" pitchFamily="18" charset="2"/>
              <a:buChar char=""/>
            </a:pPr>
            <a:r>
              <a:rPr lang="ne-NP" sz="2400" dirty="0" smtClean="0">
                <a:latin typeface="Preeti" pitchFamily="2" charset="0"/>
                <a:cs typeface="Kalimati" panose="00000400000000000000" pitchFamily="2"/>
              </a:rPr>
              <a:t>जग्गाका क्षति कति प्रकारका छन् र ती के-के हुन्?</a:t>
            </a:r>
          </a:p>
          <a:p>
            <a:pPr marL="342900" indent="-342900">
              <a:lnSpc>
                <a:spcPct val="150000"/>
              </a:lnSpc>
              <a:buFont typeface="Symbol" panose="05050102010706020507" pitchFamily="18" charset="2"/>
              <a:buChar char=""/>
            </a:pPr>
            <a:r>
              <a:rPr lang="ne-NP" sz="2400" dirty="0" smtClean="0">
                <a:latin typeface="Preeti" pitchFamily="2" charset="0"/>
                <a:cs typeface="Kalimati" panose="00000400000000000000" pitchFamily="2"/>
              </a:rPr>
              <a:t>माटो परिक्षणको सन्दर्भ अवधि कति हो?</a:t>
            </a:r>
          </a:p>
          <a:p>
            <a:pPr marL="342900" indent="-342900">
              <a:lnSpc>
                <a:spcPct val="150000"/>
              </a:lnSpc>
              <a:buFont typeface="Symbol" panose="05050102010706020507" pitchFamily="18" charset="2"/>
              <a:buChar char=""/>
            </a:pPr>
            <a:r>
              <a:rPr lang="ne-NP" sz="2400" dirty="0" smtClean="0">
                <a:latin typeface="Preeti" pitchFamily="2" charset="0"/>
                <a:cs typeface="Kalimati" panose="00000400000000000000" pitchFamily="2"/>
              </a:rPr>
              <a:t>बाली अवशेष भनेको के हो? उदाहरण दिनुहोस्।</a:t>
            </a:r>
          </a:p>
          <a:p>
            <a:pPr marL="342900" indent="-342900">
              <a:lnSpc>
                <a:spcPct val="150000"/>
              </a:lnSpc>
              <a:buFont typeface="Symbol" panose="05050102010706020507" pitchFamily="18" charset="2"/>
              <a:buChar char=""/>
            </a:pPr>
            <a:r>
              <a:rPr lang="ne-NP" sz="2400" dirty="0" smtClean="0">
                <a:latin typeface="Preeti" pitchFamily="2" charset="0"/>
                <a:cs typeface="Kalimati" panose="00000400000000000000" pitchFamily="2"/>
              </a:rPr>
              <a:t>रासायनिक </a:t>
            </a:r>
            <a:r>
              <a:rPr lang="ne-NP" sz="2400" dirty="0">
                <a:latin typeface="Preeti" pitchFamily="2" charset="0"/>
                <a:cs typeface="Kalimati" panose="00000400000000000000" pitchFamily="2"/>
              </a:rPr>
              <a:t>क्षति भनेको के हो ? </a:t>
            </a:r>
          </a:p>
        </p:txBody>
      </p:sp>
    </p:spTree>
    <p:extLst>
      <p:ext uri="{BB962C8B-B14F-4D97-AF65-F5344CB8AC3E}">
        <p14:creationId xmlns:p14="http://schemas.microsoft.com/office/powerpoint/2010/main" val="35093714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9"/>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24</a:t>
            </a:fld>
            <a:endParaRPr lang="en-US" dirty="0">
              <a:latin typeface="Fontasy Himali" panose="04020500000000000000" pitchFamily="82" charset="0"/>
            </a:endParaRPr>
          </a:p>
        </p:txBody>
      </p:sp>
      <p:sp>
        <p:nvSpPr>
          <p:cNvPr id="11" name="Text Placeholder 1"/>
          <p:cNvSpPr>
            <a:spLocks noGrp="1"/>
          </p:cNvSpPr>
          <p:nvPr>
            <p:ph type="body" sz="quarter" idx="4294967295"/>
          </p:nvPr>
        </p:nvSpPr>
        <p:spPr>
          <a:xfrm>
            <a:off x="0" y="685800"/>
            <a:ext cx="12192000" cy="879023"/>
          </a:xfrm>
          <a:prstGeom prst="rect">
            <a:avLst/>
          </a:prstGeom>
        </p:spPr>
        <p:txBody>
          <a:bodyPr>
            <a:normAutofit/>
          </a:bodyPr>
          <a:lstStyle/>
          <a:p>
            <a:pPr marL="0" indent="0" algn="ctr">
              <a:lnSpc>
                <a:spcPct val="150000"/>
              </a:lnSpc>
              <a:buNone/>
            </a:pPr>
            <a:r>
              <a:rPr lang="ne-NP" b="1" dirty="0">
                <a:solidFill>
                  <a:srgbClr val="002060"/>
                </a:solidFill>
                <a:latin typeface="Ganesh" pitchFamily="2" charset="0"/>
                <a:cs typeface="Kalimati" panose="00000400000000000000" pitchFamily="2"/>
              </a:rPr>
              <a:t>सारांश तथा निष्कर्ष</a:t>
            </a:r>
          </a:p>
        </p:txBody>
      </p:sp>
      <p:sp>
        <p:nvSpPr>
          <p:cNvPr id="14" name="TextBox 13"/>
          <p:cNvSpPr txBox="1"/>
          <p:nvPr/>
        </p:nvSpPr>
        <p:spPr>
          <a:xfrm>
            <a:off x="1600200" y="2514600"/>
            <a:ext cx="7772400" cy="523220"/>
          </a:xfrm>
          <a:prstGeom prst="rect">
            <a:avLst/>
          </a:prstGeom>
          <a:noFill/>
        </p:spPr>
        <p:txBody>
          <a:bodyPr wrap="square" rtlCol="0">
            <a:spAutoFit/>
          </a:bodyPr>
          <a:lstStyle/>
          <a:p>
            <a:pPr algn="ctr">
              <a:spcBef>
                <a:spcPct val="10000"/>
              </a:spcBef>
              <a:spcAft>
                <a:spcPct val="10000"/>
              </a:spcAft>
            </a:pPr>
            <a:r>
              <a:rPr lang="ne-NP" sz="2800" dirty="0" smtClean="0">
                <a:solidFill>
                  <a:srgbClr val="002060"/>
                </a:solidFill>
                <a:latin typeface="Preeti"/>
                <a:cs typeface="Kalimati" pitchFamily="2"/>
              </a:rPr>
              <a:t>भाग </a:t>
            </a:r>
            <a:r>
              <a:rPr lang="ne-NP" sz="2800" dirty="0">
                <a:solidFill>
                  <a:srgbClr val="002060"/>
                </a:solidFill>
                <a:latin typeface="Preeti"/>
                <a:cs typeface="Kalimati" pitchFamily="2"/>
              </a:rPr>
              <a:t>११ वातावरण</a:t>
            </a:r>
          </a:p>
        </p:txBody>
      </p:sp>
    </p:spTree>
    <p:extLst>
      <p:ext uri="{BB962C8B-B14F-4D97-AF65-F5344CB8AC3E}">
        <p14:creationId xmlns:p14="http://schemas.microsoft.com/office/powerpoint/2010/main" val="25837777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133600"/>
            <a:ext cx="11430000" cy="3276600"/>
          </a:xfrm>
          <a:noFill/>
          <a:ln>
            <a:noFill/>
          </a:ln>
          <a:effectLst/>
        </p:spPr>
        <p:txBody>
          <a:bodyPr>
            <a:noAutofit/>
          </a:bodyPr>
          <a:lstStyle/>
          <a:p>
            <a:pPr marL="0" indent="0" algn="ctr">
              <a:lnSpc>
                <a:spcPct val="150000"/>
              </a:lnSpc>
              <a:buNone/>
            </a:pPr>
            <a:r>
              <a:rPr lang="ne-NP" sz="5400" dirty="0">
                <a:solidFill>
                  <a:srgbClr val="7030A0"/>
                </a:solidFill>
                <a:cs typeface="Kalimati" pitchFamily="2"/>
              </a:rPr>
              <a:t>धन्यवाद</a:t>
            </a:r>
            <a:r>
              <a:rPr lang="en-US" sz="5400" dirty="0">
                <a:solidFill>
                  <a:srgbClr val="7030A0"/>
                </a:solidFill>
                <a:cs typeface="Kalimati" pitchFamily="2"/>
              </a:rPr>
              <a:t>!</a:t>
            </a:r>
            <a:endParaRPr lang="en-US" sz="16600" dirty="0">
              <a:solidFill>
                <a:srgbClr val="7030A0"/>
              </a:solidFill>
            </a:endParaRPr>
          </a:p>
          <a:p>
            <a:pPr marL="0" indent="0" algn="ctr">
              <a:lnSpc>
                <a:spcPct val="150000"/>
              </a:lnSpc>
              <a:spcAft>
                <a:spcPts val="600"/>
              </a:spcAft>
              <a:buNone/>
            </a:pPr>
            <a:endParaRPr lang="en-US" sz="16600" dirty="0"/>
          </a:p>
          <a:p>
            <a:pPr marL="0" indent="0" algn="ctr">
              <a:buNone/>
            </a:pPr>
            <a:endParaRPr lang="en-US" sz="16600" dirty="0"/>
          </a:p>
        </p:txBody>
      </p:sp>
      <p:sp>
        <p:nvSpPr>
          <p:cNvPr id="5" name="Slide Number Placeholder 19">
            <a:extLst>
              <a:ext uri="{FF2B5EF4-FFF2-40B4-BE49-F238E27FC236}">
                <a16:creationId xmlns:a16="http://schemas.microsoft.com/office/drawing/2014/main" xmlns="" id="{C906ED90-6D25-4193-A357-B4540218F121}"/>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25</a:t>
            </a:fld>
            <a:endParaRPr lang="en-US" dirty="0">
              <a:latin typeface="Fontasy Himali" panose="04020500000000000000" pitchFamily="82" charset="0"/>
            </a:endParaRPr>
          </a:p>
        </p:txBody>
      </p:sp>
      <p:sp>
        <p:nvSpPr>
          <p:cNvPr id="8" name="Text Placeholder 1">
            <a:extLst>
              <a:ext uri="{FF2B5EF4-FFF2-40B4-BE49-F238E27FC236}">
                <a16:creationId xmlns:a16="http://schemas.microsoft.com/office/drawing/2014/main" xmlns="" id="{9ADCC6DE-9B41-49CF-910E-1D1E23867D31}"/>
              </a:ext>
            </a:extLst>
          </p:cNvPr>
          <p:cNvSpPr txBox="1">
            <a:spLocks/>
          </p:cNvSpPr>
          <p:nvPr/>
        </p:nvSpPr>
        <p:spPr>
          <a:xfrm>
            <a:off x="609600" y="813116"/>
            <a:ext cx="11049000" cy="787084"/>
          </a:xfrm>
          <a:prstGeom prst="rect">
            <a:avLst/>
          </a:prstGeom>
        </p:spPr>
        <p:txBody>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lnSpc>
                <a:spcPct val="150000"/>
              </a:lnSpc>
              <a:buNone/>
            </a:pPr>
            <a:r>
              <a:rPr lang="ne-NP" sz="2400" b="1" dirty="0">
                <a:solidFill>
                  <a:srgbClr val="0070C0"/>
                </a:solidFill>
                <a:cs typeface="Kalimati" pitchFamily="2"/>
              </a:rPr>
              <a:t>विस्तृत जानकारीका लागि गणना पुस्तिकाको पेज </a:t>
            </a:r>
            <a:r>
              <a:rPr lang="ne-NP" sz="2400" b="1" dirty="0" smtClean="0">
                <a:solidFill>
                  <a:srgbClr val="0070C0"/>
                </a:solidFill>
                <a:cs typeface="Kalimati" pitchFamily="2"/>
              </a:rPr>
              <a:t>८१ </a:t>
            </a:r>
            <a:r>
              <a:rPr lang="ne-NP" sz="2400" b="1" dirty="0">
                <a:solidFill>
                  <a:srgbClr val="0070C0"/>
                </a:solidFill>
                <a:cs typeface="Kalimati" pitchFamily="2"/>
              </a:rPr>
              <a:t>देखि </a:t>
            </a:r>
            <a:r>
              <a:rPr lang="ne-NP" sz="2400" b="1" dirty="0" smtClean="0">
                <a:solidFill>
                  <a:srgbClr val="0070C0"/>
                </a:solidFill>
                <a:cs typeface="Kalimati" pitchFamily="2"/>
              </a:rPr>
              <a:t>८६ </a:t>
            </a:r>
            <a:r>
              <a:rPr lang="ne-NP" sz="2400" b="1" dirty="0">
                <a:solidFill>
                  <a:srgbClr val="0070C0"/>
                </a:solidFill>
                <a:cs typeface="Kalimati" pitchFamily="2"/>
              </a:rPr>
              <a:t>सम्म अध्ययन गर्नुहोस् </a:t>
            </a:r>
          </a:p>
        </p:txBody>
      </p:sp>
    </p:spTree>
    <p:extLst>
      <p:ext uri="{BB962C8B-B14F-4D97-AF65-F5344CB8AC3E}">
        <p14:creationId xmlns:p14="http://schemas.microsoft.com/office/powerpoint/2010/main" val="1024580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1828800"/>
            <a:ext cx="10668000" cy="3046988"/>
          </a:xfrm>
          <a:prstGeom prst="rect">
            <a:avLst/>
          </a:prstGeom>
          <a:solidFill>
            <a:schemeClr val="bg1"/>
          </a:solidFill>
          <a:ln w="38100">
            <a:solidFill>
              <a:schemeClr val="tx1">
                <a:lumMod val="50000"/>
                <a:lumOff val="50000"/>
              </a:schemeClr>
            </a:solidFill>
          </a:ln>
        </p:spPr>
        <p:txBody>
          <a:bodyPr wrap="square">
            <a:spAutoFit/>
          </a:bodyPr>
          <a:lstStyle/>
          <a:p>
            <a:pPr algn="just">
              <a:lnSpc>
                <a:spcPct val="200000"/>
              </a:lnSpc>
            </a:pPr>
            <a:r>
              <a:rPr lang="ne-NP" sz="2400" dirty="0" smtClean="0">
                <a:cs typeface="Kalimati" pitchFamily="2"/>
              </a:rPr>
              <a:t>यस </a:t>
            </a:r>
            <a:r>
              <a:rPr lang="ne-NP" sz="2400" dirty="0">
                <a:cs typeface="Kalimati" pitchFamily="2"/>
              </a:rPr>
              <a:t>भागमा सन्दर्भ अवधिमा कृषि चलनमा भएका </a:t>
            </a:r>
            <a:r>
              <a:rPr lang="ne-NP" sz="2400" b="1" dirty="0">
                <a:solidFill>
                  <a:srgbClr val="0070C0"/>
                </a:solidFill>
                <a:cs typeface="Kalimati" pitchFamily="2"/>
              </a:rPr>
              <a:t>कृषि वनसम्बन्धी क्रियाकलाप</a:t>
            </a:r>
            <a:r>
              <a:rPr lang="ne-NP" sz="2400" dirty="0">
                <a:cs typeface="Kalimati" pitchFamily="2"/>
              </a:rPr>
              <a:t>, </a:t>
            </a:r>
            <a:r>
              <a:rPr lang="ne-NP" sz="2400" b="1" dirty="0">
                <a:solidFill>
                  <a:srgbClr val="7030A0"/>
                </a:solidFill>
                <a:cs typeface="Kalimati" pitchFamily="2"/>
              </a:rPr>
              <a:t>जग्गाको क्षति, </a:t>
            </a:r>
            <a:r>
              <a:rPr lang="ne-NP" sz="2400" b="1" dirty="0">
                <a:solidFill>
                  <a:srgbClr val="4708C4"/>
                </a:solidFill>
                <a:cs typeface="Kalimati" pitchFamily="2"/>
              </a:rPr>
              <a:t>माटोको परीक्षण</a:t>
            </a:r>
            <a:r>
              <a:rPr lang="ne-NP" sz="2400" dirty="0">
                <a:cs typeface="Kalimati" pitchFamily="2"/>
              </a:rPr>
              <a:t>, </a:t>
            </a:r>
            <a:r>
              <a:rPr lang="ne-NP" sz="2400" b="1" dirty="0">
                <a:solidFill>
                  <a:srgbClr val="7030A0"/>
                </a:solidFill>
                <a:cs typeface="Kalimati" pitchFamily="2"/>
              </a:rPr>
              <a:t>हरितगृह÷टनेल पद्धतिबाट गरिएको खेती, </a:t>
            </a:r>
            <a:r>
              <a:rPr lang="ne-NP" sz="2400" b="1" dirty="0">
                <a:solidFill>
                  <a:srgbClr val="000099"/>
                </a:solidFill>
                <a:cs typeface="Kalimati" pitchFamily="2"/>
              </a:rPr>
              <a:t>जलवायु परिवर्तन, जलवायु परिवर्तनले पारेको प्रभाव </a:t>
            </a:r>
            <a:r>
              <a:rPr lang="ne-NP" sz="2400" b="1" dirty="0">
                <a:solidFill>
                  <a:srgbClr val="7030A0"/>
                </a:solidFill>
                <a:cs typeface="Kalimati" pitchFamily="2"/>
              </a:rPr>
              <a:t>र कृषि चलनबाट निस्किएको फोहरको व्यवस्थापन</a:t>
            </a:r>
            <a:r>
              <a:rPr lang="ne-NP" sz="2400" dirty="0">
                <a:cs typeface="Kalimati" pitchFamily="2"/>
              </a:rPr>
              <a:t> लगायतका वातावरणीय विषयहरुमा विवरण लिन खोजिएको छ </a:t>
            </a:r>
            <a:r>
              <a:rPr lang="ne-NP" sz="2400" dirty="0" smtClean="0">
                <a:cs typeface="Kalimati" pitchFamily="2"/>
              </a:rPr>
              <a:t>।</a:t>
            </a:r>
            <a:endParaRPr lang="ne-NP" sz="2400" dirty="0">
              <a:cs typeface="Kalimati" pitchFamily="2"/>
            </a:endParaRPr>
          </a:p>
        </p:txBody>
      </p:sp>
      <p:sp>
        <p:nvSpPr>
          <p:cNvPr id="5" name="Slide Number Placeholder 19">
            <a:extLst>
              <a:ext uri="{FF2B5EF4-FFF2-40B4-BE49-F238E27FC236}">
                <a16:creationId xmlns:a16="http://schemas.microsoft.com/office/drawing/2014/main" xmlns="" id="{A3A6AB9B-61BB-43A5-B444-4DB533053E8B}"/>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3</a:t>
            </a:fld>
            <a:endParaRPr lang="en-US" dirty="0">
              <a:latin typeface="Fontasy Himali" panose="04020500000000000000" pitchFamily="82" charset="0"/>
            </a:endParaRPr>
          </a:p>
        </p:txBody>
      </p:sp>
      <p:sp>
        <p:nvSpPr>
          <p:cNvPr id="2" name="Rectangle 1"/>
          <p:cNvSpPr/>
          <p:nvPr/>
        </p:nvSpPr>
        <p:spPr>
          <a:xfrm>
            <a:off x="609600" y="914400"/>
            <a:ext cx="3321743" cy="584775"/>
          </a:xfrm>
          <a:prstGeom prst="rect">
            <a:avLst/>
          </a:prstGeom>
        </p:spPr>
        <p:txBody>
          <a:bodyPr wrap="none">
            <a:spAutoFit/>
          </a:bodyPr>
          <a:lstStyle/>
          <a:p>
            <a:r>
              <a:rPr lang="ne-NP" sz="3200" b="1" dirty="0">
                <a:solidFill>
                  <a:srgbClr val="0070C0"/>
                </a:solidFill>
                <a:cs typeface="Kalimati" pitchFamily="2"/>
              </a:rPr>
              <a:t>भाग ११: वातावरण</a:t>
            </a:r>
          </a:p>
        </p:txBody>
      </p:sp>
    </p:spTree>
    <p:extLst>
      <p:ext uri="{BB962C8B-B14F-4D97-AF65-F5344CB8AC3E}">
        <p14:creationId xmlns:p14="http://schemas.microsoft.com/office/powerpoint/2010/main" val="713796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6065" y="838200"/>
            <a:ext cx="11658600" cy="5909310"/>
          </a:xfrm>
          <a:prstGeom prst="rect">
            <a:avLst/>
          </a:prstGeom>
          <a:ln w="38100">
            <a:solidFill>
              <a:schemeClr val="tx1">
                <a:lumMod val="50000"/>
                <a:lumOff val="50000"/>
              </a:schemeClr>
            </a:solidFill>
          </a:ln>
        </p:spPr>
        <p:txBody>
          <a:bodyPr wrap="square">
            <a:spAutoFit/>
          </a:bodyPr>
          <a:lstStyle/>
          <a:p>
            <a:pPr algn="just">
              <a:lnSpc>
                <a:spcPct val="150000"/>
              </a:lnSpc>
            </a:pPr>
            <a:r>
              <a:rPr lang="ne-NP" sz="3200" b="1" dirty="0">
                <a:solidFill>
                  <a:srgbClr val="00B0F0"/>
                </a:solidFill>
                <a:cs typeface="Kalimati" pitchFamily="2"/>
              </a:rPr>
              <a:t>कृषि वन </a:t>
            </a:r>
          </a:p>
          <a:p>
            <a:pPr marL="342900" indent="-342900" algn="just">
              <a:lnSpc>
                <a:spcPct val="150000"/>
              </a:lnSpc>
              <a:buFont typeface="Wingdings" pitchFamily="2" charset="2"/>
              <a:buChar char="ü"/>
            </a:pPr>
            <a:r>
              <a:rPr lang="ne-NP" sz="2200" dirty="0">
                <a:cs typeface="Kalimati" pitchFamily="2"/>
              </a:rPr>
              <a:t>खाद्यान्न, फलफूल, तरकारी, नगदेबाली, तेलहनबाली र घाँसबाली जस्ता कृषिसँग सम्बन्धित विभिन्न बालीहरूसँग अन्तरसम्बन्धित गरी रुख वा अन्य बोटबिरुवाहरू लगाउने प्रद्घतिलाई </a:t>
            </a:r>
            <a:r>
              <a:rPr lang="ne-NP" sz="2200" b="1" dirty="0">
                <a:solidFill>
                  <a:srgbClr val="4708C4"/>
                </a:solidFill>
                <a:cs typeface="Kalimati" pitchFamily="2"/>
              </a:rPr>
              <a:t>कृषि वन प्रणाली</a:t>
            </a:r>
            <a:r>
              <a:rPr lang="ne-NP" sz="2200" dirty="0">
                <a:cs typeface="Kalimati" pitchFamily="2"/>
              </a:rPr>
              <a:t> भनिन्छ ।</a:t>
            </a:r>
          </a:p>
          <a:p>
            <a:pPr marL="342900" indent="-342900" algn="just">
              <a:lnSpc>
                <a:spcPct val="150000"/>
              </a:lnSpc>
              <a:buFont typeface="Wingdings" pitchFamily="2" charset="2"/>
              <a:buChar char="ü"/>
            </a:pPr>
            <a:r>
              <a:rPr lang="ne-NP" sz="2200" dirty="0">
                <a:cs typeface="Kalimati" pitchFamily="2"/>
              </a:rPr>
              <a:t>यी बालीहरू सँगसँगै पशुपालन तथा सधैँ पानी जमिरहने सिमखेतबाट माछापालनसमेत गरी कमसल जमिनबाट बढीभन्दा बढी आम्दानी लिने र ग्रामीण भेगमा बस्ने कृषकहरूको आयआर्जनमा वृद्धि गर्नु यसको उद्देश्य हुन्छ ।</a:t>
            </a:r>
          </a:p>
          <a:p>
            <a:pPr marL="342900" indent="-342900" algn="just">
              <a:lnSpc>
                <a:spcPct val="150000"/>
              </a:lnSpc>
              <a:buFont typeface="Wingdings" pitchFamily="2" charset="2"/>
              <a:buChar char="ü"/>
            </a:pPr>
            <a:r>
              <a:rPr lang="ne-NP" sz="2200" dirty="0">
                <a:cs typeface="Kalimati" pitchFamily="2"/>
              </a:rPr>
              <a:t>कृषि वनबाट भूक्षय रोक्ने, माटोको उर्वराशक्ति सुरक्षित तथा वृद्धि गर्ने र उत्पादित वस्तुहरुको औद्योगिक क्षेत्रमा निर्यात </a:t>
            </a:r>
            <a:r>
              <a:rPr lang="ne-NP" sz="2200" dirty="0" smtClean="0">
                <a:cs typeface="Kalimati" pitchFamily="2"/>
              </a:rPr>
              <a:t>गर्ने </a:t>
            </a:r>
            <a:r>
              <a:rPr lang="ne-NP" sz="2200" dirty="0">
                <a:cs typeface="Kalimati" pitchFamily="2"/>
              </a:rPr>
              <a:t>उद्देश्य हुन्छ । </a:t>
            </a:r>
          </a:p>
          <a:p>
            <a:pPr marL="342900" indent="-342900" algn="just">
              <a:lnSpc>
                <a:spcPct val="150000"/>
              </a:lnSpc>
              <a:buFont typeface="Wingdings" pitchFamily="2" charset="2"/>
              <a:buChar char="ü"/>
            </a:pPr>
            <a:r>
              <a:rPr lang="ne-NP" sz="2200" b="1" dirty="0">
                <a:solidFill>
                  <a:srgbClr val="4708C4"/>
                </a:solidFill>
                <a:cs typeface="Kalimati" pitchFamily="2"/>
              </a:rPr>
              <a:t>निजी वनबनेलो प्राय काठ, दाउरा लगायतका वनपैदावार उत्पादनका लागि हुन्छ भने कृषि वन प्रयोजनवश कृषिबाली वा पशुपालन वा दुवैसँग अन्तरसम्बन्धित हुन्छ ।</a:t>
            </a:r>
          </a:p>
        </p:txBody>
      </p:sp>
      <p:sp>
        <p:nvSpPr>
          <p:cNvPr id="3" name="Slide Number Placeholder 19">
            <a:extLst>
              <a:ext uri="{FF2B5EF4-FFF2-40B4-BE49-F238E27FC236}">
                <a16:creationId xmlns:a16="http://schemas.microsoft.com/office/drawing/2014/main" xmlns="" id="{E8FC55D0-B19C-48F3-81B8-6E0E7F63BA62}"/>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4</a:t>
            </a:fld>
            <a:endParaRPr lang="en-US" dirty="0">
              <a:latin typeface="Fontasy Himali" panose="04020500000000000000" pitchFamily="82" charset="0"/>
            </a:endParaRPr>
          </a:p>
        </p:txBody>
      </p:sp>
    </p:spTree>
    <p:extLst>
      <p:ext uri="{BB962C8B-B14F-4D97-AF65-F5344CB8AC3E}">
        <p14:creationId xmlns:p14="http://schemas.microsoft.com/office/powerpoint/2010/main" val="1224927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5</a:t>
            </a:fld>
            <a:endParaRPr lang="en-US"/>
          </a:p>
        </p:txBody>
      </p:sp>
      <p:sp>
        <p:nvSpPr>
          <p:cNvPr id="5" name="Rectangle 4"/>
          <p:cNvSpPr/>
          <p:nvPr/>
        </p:nvSpPr>
        <p:spPr>
          <a:xfrm>
            <a:off x="304800" y="990600"/>
            <a:ext cx="11658600" cy="5357236"/>
          </a:xfrm>
          <a:prstGeom prst="rect">
            <a:avLst/>
          </a:prstGeom>
          <a:ln w="38100">
            <a:solidFill>
              <a:schemeClr val="tx1">
                <a:lumMod val="50000"/>
                <a:lumOff val="50000"/>
              </a:schemeClr>
            </a:solidFill>
          </a:ln>
        </p:spPr>
        <p:txBody>
          <a:bodyPr wrap="square">
            <a:spAutoFit/>
          </a:bodyPr>
          <a:lstStyle/>
          <a:p>
            <a:pPr marL="342900" indent="-342900" algn="just">
              <a:lnSpc>
                <a:spcPct val="150000"/>
              </a:lnSpc>
              <a:buFont typeface="Wingdings" pitchFamily="2" charset="2"/>
              <a:buChar char="ü"/>
            </a:pPr>
            <a:r>
              <a:rPr lang="ne-NP" sz="2300" dirty="0" smtClean="0">
                <a:latin typeface="Preeti" pitchFamily="2" charset="0"/>
                <a:cs typeface="Kalimati" pitchFamily="2"/>
              </a:rPr>
              <a:t>कृषि चलन अन्तर्गतको वनवनेलोको बिचमा चिया,कफी, अलैची, अदुवा,ब</a:t>
            </a:r>
            <a:r>
              <a:rPr lang="ne-NP" sz="2300" dirty="0">
                <a:latin typeface="Preeti" pitchFamily="2" charset="0"/>
                <a:cs typeface="Kalimati" pitchFamily="2"/>
              </a:rPr>
              <a:t>े</a:t>
            </a:r>
            <a:r>
              <a:rPr lang="ne-NP" sz="2300" dirty="0" smtClean="0">
                <a:latin typeface="Preeti" pitchFamily="2" charset="0"/>
                <a:cs typeface="Kalimati" pitchFamily="2"/>
              </a:rPr>
              <a:t>सार हलेदो जस्ता बाली लगाउने अभ्यासलाई कृषि वनको उदाहरणका रुपमा लिन सकिन्छ। </a:t>
            </a:r>
          </a:p>
          <a:p>
            <a:pPr marL="342900" indent="-342900" algn="just">
              <a:lnSpc>
                <a:spcPct val="150000"/>
              </a:lnSpc>
              <a:buFont typeface="Wingdings" pitchFamily="2" charset="2"/>
              <a:buChar char="ü"/>
            </a:pPr>
            <a:r>
              <a:rPr lang="ne-NP" sz="2300" dirty="0" smtClean="0">
                <a:latin typeface="Preeti" pitchFamily="2" charset="0"/>
                <a:cs typeface="Kalimati" pitchFamily="2"/>
              </a:rPr>
              <a:t>पशु चरनका लागि कृषि चलन अन्तर्गत उपयोग गरिएको निजी वनवनेलो पनि कृषि वनको उदाहरण हो।</a:t>
            </a:r>
          </a:p>
          <a:p>
            <a:pPr marL="342900" indent="-342900" algn="just">
              <a:lnSpc>
                <a:spcPct val="150000"/>
              </a:lnSpc>
              <a:buFont typeface="Wingdings" pitchFamily="2" charset="2"/>
              <a:buChar char="Ø"/>
            </a:pPr>
            <a:r>
              <a:rPr lang="ne-NP" sz="2300" b="1" dirty="0" smtClean="0">
                <a:solidFill>
                  <a:srgbClr val="4708C4"/>
                </a:solidFill>
                <a:latin typeface="Preeti" pitchFamily="2" charset="0"/>
                <a:cs typeface="Kalimati" pitchFamily="2"/>
              </a:rPr>
              <a:t>यहाँ ध्यान दिनुपर्ने कुरा के छ भने प्रश्न ११.२ अन्तर्गत </a:t>
            </a:r>
            <a:r>
              <a:rPr lang="ne-NP" sz="2300" b="1" dirty="0">
                <a:solidFill>
                  <a:srgbClr val="4708C4"/>
                </a:solidFill>
                <a:latin typeface="Preeti" pitchFamily="2" charset="0"/>
                <a:cs typeface="Kalimati" pitchFamily="2"/>
              </a:rPr>
              <a:t>कृषि वनको </a:t>
            </a:r>
            <a:r>
              <a:rPr lang="ne-NP" sz="2300" b="1" dirty="0" smtClean="0">
                <a:solidFill>
                  <a:srgbClr val="4708C4"/>
                </a:solidFill>
                <a:latin typeface="Preeti" pitchFamily="2" charset="0"/>
                <a:cs typeface="Kalimati" pitchFamily="2"/>
              </a:rPr>
              <a:t>क्षेत्रफल उल्लेख गर्दा यहाँ सन्दर्भ अवधिमा लगाइएको अस्थायी वा स्थायी बाली सहितको क्षेत्रफल उल्लेख गर्नुपर्दछ भने प्रश्न ३.७ अन्तर्गत महल ७ मा वनवनेलोको क्षेत्रफल उल्लेख गणनाको दिनमा यहाँ लगाईएको अस्थायी वा स्थायी बालीको क्षेत्रफल घटाउनु पर्दछ।</a:t>
            </a:r>
          </a:p>
          <a:p>
            <a:pPr marL="342900" indent="-342900" algn="just">
              <a:lnSpc>
                <a:spcPct val="150000"/>
              </a:lnSpc>
              <a:buFont typeface="Wingdings" pitchFamily="2" charset="2"/>
              <a:buChar char="Ø"/>
            </a:pPr>
            <a:r>
              <a:rPr lang="ne-NP" sz="2300" b="1" dirty="0" smtClean="0">
                <a:solidFill>
                  <a:srgbClr val="0070C0"/>
                </a:solidFill>
                <a:latin typeface="Preeti" pitchFamily="2" charset="0"/>
                <a:cs typeface="Kalimati" pitchFamily="2"/>
              </a:rPr>
              <a:t>यसैगरी कृषि वन अन्तर्गत यहाँ गणनाका दिनमा लगाईएका अस्थायी बालीको क्षेत्रफललाई प्रश्न ३.७ को महल २ अन्तर्गत र स्थायी बालीको क्षेत्रफललाई महल ५ अन्तर्गत उल्लेख गर्नुपर्दछ।</a:t>
            </a:r>
            <a:endParaRPr lang="en-US" sz="2300" b="1" dirty="0">
              <a:solidFill>
                <a:srgbClr val="0070C0"/>
              </a:solidFill>
              <a:cs typeface="Kalimati" pitchFamily="2"/>
            </a:endParaRPr>
          </a:p>
        </p:txBody>
      </p:sp>
    </p:spTree>
    <p:extLst>
      <p:ext uri="{BB962C8B-B14F-4D97-AF65-F5344CB8AC3E}">
        <p14:creationId xmlns:p14="http://schemas.microsoft.com/office/powerpoint/2010/main" val="4247596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761999"/>
            <a:ext cx="12069135" cy="2743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1028700" y="3639879"/>
            <a:ext cx="10134600" cy="3139321"/>
          </a:xfrm>
          <a:prstGeom prst="rect">
            <a:avLst/>
          </a:prstGeom>
          <a:ln w="38100">
            <a:solidFill>
              <a:schemeClr val="tx1">
                <a:lumMod val="50000"/>
                <a:lumOff val="50000"/>
              </a:schemeClr>
            </a:solidFill>
          </a:ln>
        </p:spPr>
        <p:txBody>
          <a:bodyPr wrap="square">
            <a:spAutoFit/>
          </a:bodyPr>
          <a:lstStyle/>
          <a:p>
            <a:pPr marL="342900" indent="-342900" algn="just">
              <a:lnSpc>
                <a:spcPct val="150000"/>
              </a:lnSpc>
              <a:buFont typeface="Wingdings" pitchFamily="2" charset="2"/>
              <a:buChar char="ü"/>
            </a:pPr>
            <a:r>
              <a:rPr lang="ne-NP" sz="2400" dirty="0">
                <a:cs typeface="Kalimati" pitchFamily="2"/>
              </a:rPr>
              <a:t>सन्दर्भ अवधिमा, कृषक परिवारले कृषि वनसम्बन्धी क्रियाकलापहरू गरेको थियो थिएन सोधी, यदि </a:t>
            </a:r>
            <a:r>
              <a:rPr lang="ne-NP" sz="2400" b="1" dirty="0">
                <a:cs typeface="Kalimati" pitchFamily="2"/>
              </a:rPr>
              <a:t>गरेको</a:t>
            </a:r>
            <a:r>
              <a:rPr lang="ne-NP" sz="2400" dirty="0">
                <a:cs typeface="Kalimati" pitchFamily="2"/>
              </a:rPr>
              <a:t> भए कोड १ मा गोलो घेरा लगाई प्रश्न नं. ११.२ सोध्नुपर्छ । </a:t>
            </a:r>
          </a:p>
          <a:p>
            <a:pPr marL="342900" indent="-342900" algn="just">
              <a:lnSpc>
                <a:spcPct val="150000"/>
              </a:lnSpc>
              <a:buFont typeface="Wingdings" pitchFamily="2" charset="2"/>
              <a:buChar char="ü"/>
            </a:pPr>
            <a:r>
              <a:rPr lang="ne-NP" sz="2400" dirty="0">
                <a:cs typeface="Kalimati" pitchFamily="2"/>
              </a:rPr>
              <a:t>यदि यस प्रकारको क्रियाकलाप </a:t>
            </a:r>
            <a:r>
              <a:rPr lang="ne-NP" sz="2400" b="1" dirty="0">
                <a:cs typeface="Kalimati" pitchFamily="2"/>
              </a:rPr>
              <a:t>नगरेको</a:t>
            </a:r>
            <a:r>
              <a:rPr lang="ne-NP" sz="2400" dirty="0">
                <a:cs typeface="Kalimati" pitchFamily="2"/>
              </a:rPr>
              <a:t> भए कोड २ मा गोलो घेरा लगाई प्रश्न नं. ११.३ देखि सोध्नुपर्छ ।</a:t>
            </a:r>
          </a:p>
          <a:p>
            <a:endParaRPr lang="ne-NP" dirty="0"/>
          </a:p>
        </p:txBody>
      </p:sp>
      <p:sp>
        <p:nvSpPr>
          <p:cNvPr id="4" name="Slide Number Placeholder 19">
            <a:extLst>
              <a:ext uri="{FF2B5EF4-FFF2-40B4-BE49-F238E27FC236}">
                <a16:creationId xmlns:a16="http://schemas.microsoft.com/office/drawing/2014/main" xmlns="" id="{CB5BC91D-921C-4F10-BCBC-6E36C5A31E51}"/>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6</a:t>
            </a:fld>
            <a:endParaRPr lang="en-US" dirty="0">
              <a:latin typeface="Fontasy Himali" panose="04020500000000000000" pitchFamily="82" charset="0"/>
            </a:endParaRPr>
          </a:p>
        </p:txBody>
      </p:sp>
    </p:spTree>
    <p:extLst>
      <p:ext uri="{BB962C8B-B14F-4D97-AF65-F5344CB8AC3E}">
        <p14:creationId xmlns:p14="http://schemas.microsoft.com/office/powerpoint/2010/main" val="15373732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1200" y="685800"/>
            <a:ext cx="10464800"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838200" y="4724400"/>
            <a:ext cx="9677400" cy="1200329"/>
          </a:xfrm>
          <a:prstGeom prst="rect">
            <a:avLst/>
          </a:prstGeom>
          <a:ln w="28575">
            <a:solidFill>
              <a:schemeClr val="tx1"/>
            </a:solidFill>
          </a:ln>
        </p:spPr>
        <p:txBody>
          <a:bodyPr wrap="square">
            <a:spAutoFit/>
          </a:bodyPr>
          <a:lstStyle/>
          <a:p>
            <a:pPr>
              <a:lnSpc>
                <a:spcPct val="150000"/>
              </a:lnSpc>
            </a:pPr>
            <a:r>
              <a:rPr lang="ne-NP" sz="2400" dirty="0">
                <a:cs typeface="Kalimati" pitchFamily="2"/>
              </a:rPr>
              <a:t>सन्दर्भ अवधिमा यस प्रकारको कृषि वनले ढाकेको जम्मा क्षेत्रफल प्रश्न नं. ३.१ मा उल्लिखित एकाइअनुसार सम्बन्धित महलमा लेख्नुपर्छ ।</a:t>
            </a:r>
          </a:p>
        </p:txBody>
      </p:sp>
      <p:sp>
        <p:nvSpPr>
          <p:cNvPr id="4" name="Slide Number Placeholder 19">
            <a:extLst>
              <a:ext uri="{FF2B5EF4-FFF2-40B4-BE49-F238E27FC236}">
                <a16:creationId xmlns:a16="http://schemas.microsoft.com/office/drawing/2014/main" xmlns="" id="{4C305C9C-AC77-4AD0-980E-239296E265E3}"/>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7</a:t>
            </a:fld>
            <a:endParaRPr lang="en-US" dirty="0">
              <a:latin typeface="Fontasy Himali" panose="04020500000000000000" pitchFamily="82" charset="0"/>
            </a:endParaRPr>
          </a:p>
        </p:txBody>
      </p:sp>
      <p:sp>
        <p:nvSpPr>
          <p:cNvPr id="5" name="CustomShape 4"/>
          <p:cNvSpPr/>
          <p:nvPr/>
        </p:nvSpPr>
        <p:spPr>
          <a:xfrm>
            <a:off x="1752600" y="3276601"/>
            <a:ext cx="8153400" cy="914400"/>
          </a:xfrm>
          <a:prstGeom prst="ellipse">
            <a:avLst/>
          </a:prstGeom>
          <a:noFill/>
          <a:ln w="38160">
            <a:solidFill>
              <a:srgbClr val="0070C0"/>
            </a:solidFill>
            <a:round/>
          </a:ln>
        </p:spPr>
        <p:style>
          <a:lnRef idx="2">
            <a:schemeClr val="accent1">
              <a:shade val="50000"/>
            </a:schemeClr>
          </a:lnRef>
          <a:fillRef idx="1">
            <a:schemeClr val="accent1"/>
          </a:fillRef>
          <a:effectRef idx="0">
            <a:schemeClr val="accent1"/>
          </a:effectRef>
          <a:fontRef idx="minor"/>
        </p:style>
      </p:sp>
    </p:spTree>
    <p:extLst>
      <p:ext uri="{BB962C8B-B14F-4D97-AF65-F5344CB8AC3E}">
        <p14:creationId xmlns:p14="http://schemas.microsoft.com/office/powerpoint/2010/main" val="103925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838200"/>
            <a:ext cx="111252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457200" y="3657600"/>
            <a:ext cx="11049000" cy="3139321"/>
          </a:xfrm>
          <a:prstGeom prst="rect">
            <a:avLst/>
          </a:prstGeom>
          <a:ln w="38100">
            <a:solidFill>
              <a:schemeClr val="tx1">
                <a:lumMod val="50000"/>
                <a:lumOff val="50000"/>
              </a:schemeClr>
            </a:solidFill>
          </a:ln>
        </p:spPr>
        <p:txBody>
          <a:bodyPr wrap="square">
            <a:spAutoFit/>
          </a:bodyPr>
          <a:lstStyle/>
          <a:p>
            <a:pPr marL="342900" indent="-342900" algn="just">
              <a:lnSpc>
                <a:spcPct val="150000"/>
              </a:lnSpc>
              <a:buFont typeface="Wingdings" pitchFamily="2" charset="2"/>
              <a:buChar char="ü"/>
            </a:pPr>
            <a:r>
              <a:rPr lang="ne-NP" sz="2400" dirty="0">
                <a:cs typeface="Kalimati" pitchFamily="2"/>
              </a:rPr>
              <a:t>कृषि चलनअन्तर्गतको जग्गालाई सन्दर्भ अवधिमा भूक्षय, रासायनिक र भौतिक कुनै प्रकारले क्षति पुगे नपुगेको खुलाउन “छ” को कोड १ वा “छैन” को कोड २ मा गोलो घेरा लगाउनुपर्छ । </a:t>
            </a:r>
          </a:p>
          <a:p>
            <a:pPr marL="342900" indent="-342900" algn="just">
              <a:lnSpc>
                <a:spcPct val="150000"/>
              </a:lnSpc>
              <a:buFont typeface="Wingdings" pitchFamily="2" charset="2"/>
              <a:buChar char="ü"/>
            </a:pPr>
            <a:r>
              <a:rPr lang="ne-NP" sz="2400" dirty="0">
                <a:cs typeface="Kalimati" pitchFamily="2"/>
              </a:rPr>
              <a:t>“छैन” भन्ने उत्तर आएमा कोड २ मा गोलो घेरा लगाएर प्रश्न ११.४ नसोधी प्रश्न ११.५ देखि सोध्नुपर्छ </a:t>
            </a:r>
          </a:p>
          <a:p>
            <a:endParaRPr lang="ne-NP" dirty="0"/>
          </a:p>
        </p:txBody>
      </p:sp>
      <p:sp>
        <p:nvSpPr>
          <p:cNvPr id="5" name="Slide Number Placeholder 19">
            <a:extLst>
              <a:ext uri="{FF2B5EF4-FFF2-40B4-BE49-F238E27FC236}">
                <a16:creationId xmlns:a16="http://schemas.microsoft.com/office/drawing/2014/main" xmlns="" id="{04565894-89B0-49C6-94D5-2B5345226D27}"/>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8</a:t>
            </a:fld>
            <a:endParaRPr lang="en-US" dirty="0">
              <a:latin typeface="Fontasy Himali" panose="04020500000000000000" pitchFamily="82" charset="0"/>
            </a:endParaRPr>
          </a:p>
        </p:txBody>
      </p:sp>
    </p:spTree>
    <p:extLst>
      <p:ext uri="{BB962C8B-B14F-4D97-AF65-F5344CB8AC3E}">
        <p14:creationId xmlns:p14="http://schemas.microsoft.com/office/powerpoint/2010/main" val="1521694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609600"/>
            <a:ext cx="10086109"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533400" y="4885512"/>
            <a:ext cx="9906000" cy="1754326"/>
          </a:xfrm>
          <a:prstGeom prst="rect">
            <a:avLst/>
          </a:prstGeom>
          <a:ln w="38100">
            <a:solidFill>
              <a:schemeClr val="tx1">
                <a:lumMod val="50000"/>
                <a:lumOff val="50000"/>
              </a:schemeClr>
            </a:solidFill>
          </a:ln>
        </p:spPr>
        <p:txBody>
          <a:bodyPr wrap="square">
            <a:spAutoFit/>
          </a:bodyPr>
          <a:lstStyle/>
          <a:p>
            <a:pPr algn="just">
              <a:lnSpc>
                <a:spcPct val="150000"/>
              </a:lnSpc>
            </a:pPr>
            <a:r>
              <a:rPr lang="ne-NP" sz="2400" b="1" dirty="0">
                <a:solidFill>
                  <a:srgbClr val="0070C0"/>
                </a:solidFill>
                <a:cs typeface="Kalimati" pitchFamily="2"/>
              </a:rPr>
              <a:t>भू–क्षय</a:t>
            </a:r>
            <a:r>
              <a:rPr lang="ne-NP" sz="2400" dirty="0">
                <a:cs typeface="Kalimati" pitchFamily="2"/>
              </a:rPr>
              <a:t> भन्नाले बाढी, नदी कटान आदिबाट जग्गाको माथिल्लो सतहको खेतीयोग्य माटो नाश भएर गत एक वर्षमा खेती गर्न नसकी काम नलाग्ने भएको जग्गालाई जनाउँछ । </a:t>
            </a:r>
            <a:endParaRPr lang="ne-NP" dirty="0"/>
          </a:p>
        </p:txBody>
      </p:sp>
      <p:sp>
        <p:nvSpPr>
          <p:cNvPr id="3" name="Oval 2"/>
          <p:cNvSpPr/>
          <p:nvPr/>
        </p:nvSpPr>
        <p:spPr>
          <a:xfrm>
            <a:off x="2590800" y="2819400"/>
            <a:ext cx="914400" cy="4953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19">
            <a:extLst>
              <a:ext uri="{FF2B5EF4-FFF2-40B4-BE49-F238E27FC236}">
                <a16:creationId xmlns:a16="http://schemas.microsoft.com/office/drawing/2014/main" xmlns="" id="{522095A2-D1E3-4440-8069-298D14EEFA9F}"/>
              </a:ext>
            </a:extLst>
          </p:cNvPr>
          <p:cNvSpPr txBox="1">
            <a:spLocks/>
          </p:cNvSpPr>
          <p:nvPr/>
        </p:nvSpPr>
        <p:spPr>
          <a:xfrm>
            <a:off x="11250930" y="6400800"/>
            <a:ext cx="941070" cy="3810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50000"/>
              </a:lnSpc>
            </a:pPr>
            <a:fld id="{2840B2E4-A264-431E-ABDE-38E3BCDA5876}" type="slidenum">
              <a:rPr lang="en-US">
                <a:latin typeface="Fontasy Himali" panose="04020500000000000000" pitchFamily="82" charset="0"/>
              </a:rPr>
              <a:pPr algn="r">
                <a:lnSpc>
                  <a:spcPct val="150000"/>
                </a:lnSpc>
              </a:pPr>
              <a:t>9</a:t>
            </a:fld>
            <a:endParaRPr lang="en-US" dirty="0">
              <a:latin typeface="Fontasy Himali" panose="04020500000000000000" pitchFamily="82" charset="0"/>
            </a:endParaRPr>
          </a:p>
        </p:txBody>
      </p:sp>
    </p:spTree>
    <p:extLst>
      <p:ext uri="{BB962C8B-B14F-4D97-AF65-F5344CB8AC3E}">
        <p14:creationId xmlns:p14="http://schemas.microsoft.com/office/powerpoint/2010/main" val="1602880642"/>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4153</TotalTime>
  <Words>1183</Words>
  <Application>Microsoft Office PowerPoint</Application>
  <PresentationFormat>Custom</PresentationFormat>
  <Paragraphs>92</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राष्ट्रिय कृषिगणना २०७८ गणक तथा सुपरिवेक्षकको तालिम मितिः चैत ३०, २०७८ ......जिल्ला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tsbastola</dc:creator>
  <cp:lastModifiedBy>DELL</cp:lastModifiedBy>
  <cp:revision>523</cp:revision>
  <dcterms:created xsi:type="dcterms:W3CDTF">2006-08-16T00:00:00Z</dcterms:created>
  <dcterms:modified xsi:type="dcterms:W3CDTF">2022-04-07T08:32:40Z</dcterms:modified>
</cp:coreProperties>
</file>